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8" r:id="rId2"/>
    <p:sldId id="257" r:id="rId3"/>
    <p:sldId id="259" r:id="rId4"/>
    <p:sldId id="260" r:id="rId5"/>
    <p:sldId id="302" r:id="rId6"/>
    <p:sldId id="261" r:id="rId7"/>
    <p:sldId id="295" r:id="rId8"/>
    <p:sldId id="290" r:id="rId9"/>
    <p:sldId id="291" r:id="rId10"/>
    <p:sldId id="294" r:id="rId11"/>
    <p:sldId id="269" r:id="rId12"/>
    <p:sldId id="296" r:id="rId13"/>
    <p:sldId id="297" r:id="rId14"/>
    <p:sldId id="298" r:id="rId15"/>
    <p:sldId id="299" r:id="rId16"/>
    <p:sldId id="301" r:id="rId17"/>
    <p:sldId id="300"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mage-1.com/document-scanning-service-blog/rpa-for-ap-invoice-processing-automation/" TargetMode="External"/><Relationship Id="rId2" Type="http://schemas.openxmlformats.org/officeDocument/2006/relationships/hyperlink" Target="https://www.uipath.com/blog/uipath-at-work-automating-the-invoice-proc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Autofit/>
          </a:bodyPr>
          <a:lstStyle/>
          <a:p>
            <a:pPr algn="ctr"/>
            <a:r>
              <a:rPr lang="en-IN" sz="4800" dirty="0" smtClean="0">
                <a:solidFill>
                  <a:schemeClr val="tx1"/>
                </a:solidFill>
                <a:latin typeface="Cambria" pitchFamily="18" charset="0"/>
              </a:rPr>
              <a:t>Invoice  Processing  Using RPA </a:t>
            </a:r>
            <a:endParaRPr lang="en-US" sz="4800" dirty="0">
              <a:solidFill>
                <a:schemeClr val="tx1"/>
              </a:solidFill>
              <a:latin typeface="Cambria" pitchFamily="18" charset="0"/>
            </a:endParaRPr>
          </a:p>
        </p:txBody>
      </p:sp>
      <p:sp>
        <p:nvSpPr>
          <p:cNvPr id="7" name="Title 3"/>
          <p:cNvSpPr txBox="1">
            <a:spLocks/>
          </p:cNvSpPr>
          <p:nvPr/>
        </p:nvSpPr>
        <p:spPr>
          <a:xfrm>
            <a:off x="2209800" y="1676400"/>
            <a:ext cx="3733800"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tabLst/>
              <a:defRPr/>
            </a:pPr>
            <a:r>
              <a:rPr lang="en-US" sz="2400" b="1" u="sng" dirty="0" smtClean="0">
                <a:solidFill>
                  <a:schemeClr val="bg1"/>
                </a:solidFill>
                <a:latin typeface="Cambria" pitchFamily="18" charset="0"/>
                <a:ea typeface="+mj-ea"/>
                <a:cs typeface="+mj-cs"/>
              </a:rPr>
              <a:t>Team Members:</a:t>
            </a:r>
          </a:p>
          <a:p>
            <a:pPr marL="0" marR="0" lvl="0" indent="0" defTabSz="914400" rtl="0" eaLnBrk="1" fontAlgn="auto" latinLnBrk="0" hangingPunct="1">
              <a:lnSpc>
                <a:spcPct val="150000"/>
              </a:lnSpc>
              <a:spcBef>
                <a:spcPct val="0"/>
              </a:spcBef>
              <a:spcAft>
                <a:spcPts val="0"/>
              </a:spcAft>
              <a:buClrTx/>
              <a:buSzTx/>
              <a:buFontTx/>
              <a:buNone/>
              <a:tabLst/>
              <a:defRPr/>
            </a:pPr>
            <a:r>
              <a:rPr lang="en-IN" sz="2400" dirty="0" smtClean="0">
                <a:solidFill>
                  <a:schemeClr val="bg1"/>
                </a:solidFill>
                <a:latin typeface="Cambria" pitchFamily="18" charset="0"/>
                <a:ea typeface="+mj-ea"/>
                <a:cs typeface="+mj-cs"/>
              </a:rPr>
              <a:t>1.Nandhakumar.A</a:t>
            </a:r>
          </a:p>
          <a:p>
            <a:pPr marL="0" marR="0" lvl="0" indent="0" defTabSz="914400" rtl="0" eaLnBrk="1" fontAlgn="auto" latinLnBrk="0" hangingPunct="1">
              <a:lnSpc>
                <a:spcPct val="150000"/>
              </a:lnSpc>
              <a:spcBef>
                <a:spcPct val="0"/>
              </a:spcBef>
              <a:spcAft>
                <a:spcPts val="0"/>
              </a:spcAft>
              <a:buClrTx/>
              <a:buSzTx/>
              <a:buFontTx/>
              <a:buNone/>
              <a:tabLst/>
              <a:defRPr/>
            </a:pPr>
            <a:r>
              <a:rPr lang="en-IN" sz="2400" dirty="0" smtClean="0">
                <a:solidFill>
                  <a:schemeClr val="bg1"/>
                </a:solidFill>
                <a:latin typeface="Cambria" pitchFamily="18" charset="0"/>
                <a:ea typeface="+mj-ea"/>
                <a:cs typeface="+mj-cs"/>
              </a:rPr>
              <a:t>2.Rakshana.B</a:t>
            </a:r>
          </a:p>
          <a:p>
            <a:pPr marL="0" marR="0" lvl="0" indent="0" defTabSz="914400" rtl="0" eaLnBrk="1" fontAlgn="auto" latinLnBrk="0" hangingPunct="1">
              <a:lnSpc>
                <a:spcPct val="150000"/>
              </a:lnSpc>
              <a:spcBef>
                <a:spcPct val="0"/>
              </a:spcBef>
              <a:spcAft>
                <a:spcPts val="0"/>
              </a:spcAft>
              <a:buClrTx/>
              <a:buSzTx/>
              <a:buFontTx/>
              <a:buNone/>
              <a:tabLst/>
              <a:defRPr/>
            </a:pPr>
            <a:r>
              <a:rPr lang="en-IN" sz="2400" dirty="0" smtClean="0">
                <a:solidFill>
                  <a:schemeClr val="bg1"/>
                </a:solidFill>
                <a:latin typeface="Cambria" pitchFamily="18" charset="0"/>
                <a:ea typeface="+mj-ea"/>
                <a:cs typeface="+mj-cs"/>
              </a:rPr>
              <a:t>3.Suryakala.M</a:t>
            </a:r>
          </a:p>
          <a:p>
            <a:pPr marL="0" marR="0" lvl="0" indent="0" defTabSz="914400" rtl="0" eaLnBrk="1" fontAlgn="auto" latinLnBrk="0" hangingPunct="1">
              <a:lnSpc>
                <a:spcPct val="150000"/>
              </a:lnSpc>
              <a:spcBef>
                <a:spcPct val="0"/>
              </a:spcBef>
              <a:spcAft>
                <a:spcPts val="0"/>
              </a:spcAft>
              <a:buClrTx/>
              <a:buSzTx/>
              <a:buFontTx/>
              <a:buNone/>
              <a:tabLst/>
              <a:defRPr/>
            </a:pPr>
            <a:endParaRPr lang="en-IN" sz="2400" dirty="0" smtClean="0">
              <a:solidFill>
                <a:schemeClr val="bg1"/>
              </a:solidFill>
              <a:latin typeface="Cambria"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tabLst/>
              <a:defRPr/>
            </a:pPr>
            <a:endParaRPr lang="en-IN" sz="2400" dirty="0" smtClean="0">
              <a:solidFill>
                <a:schemeClr val="bg1"/>
              </a:solidFill>
              <a:latin typeface="Cambria"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tabLst/>
              <a:defRPr/>
            </a:pPr>
            <a:endParaRPr lang="en-IN" sz="2400" dirty="0" smtClean="0">
              <a:solidFill>
                <a:schemeClr val="bg1"/>
              </a:solidFill>
              <a:latin typeface="Cambria"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tabLst/>
              <a:defRPr/>
            </a:pPr>
            <a:endParaRPr lang="en-US" sz="2400" dirty="0" smtClean="0">
              <a:latin typeface="Cambria" pitchFamily="18" charset="0"/>
              <a:ea typeface="+mj-ea"/>
              <a:cs typeface="+mj-cs"/>
            </a:endParaRPr>
          </a:p>
          <a:p>
            <a:pPr marL="0" marR="0" lvl="0" indent="0" defTabSz="914400" rtl="0" eaLnBrk="1" fontAlgn="auto" latinLnBrk="0" hangingPunct="1">
              <a:spcBef>
                <a:spcPct val="0"/>
              </a:spcBef>
              <a:spcAft>
                <a:spcPts val="0"/>
              </a:spcAft>
              <a:buClrTx/>
              <a:buSzTx/>
              <a:buFontTx/>
              <a:buNone/>
              <a:tabLst/>
              <a:defRPr/>
            </a:pPr>
            <a:endParaRPr lang="en-US" sz="2400" b="1"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2209800" y="4343400"/>
            <a:ext cx="4953000" cy="1938992"/>
          </a:xfrm>
          <a:prstGeom prst="rect">
            <a:avLst/>
          </a:prstGeom>
          <a:noFill/>
        </p:spPr>
        <p:txBody>
          <a:bodyPr wrap="square" rtlCol="0">
            <a:spAutoFit/>
          </a:bodyPr>
          <a:lstStyle/>
          <a:p>
            <a:r>
              <a:rPr lang="en-US" sz="2400" b="1" u="sng" dirty="0" smtClean="0">
                <a:solidFill>
                  <a:schemeClr val="bg1"/>
                </a:solidFill>
              </a:rPr>
              <a:t>Industrial Guide:</a:t>
            </a:r>
          </a:p>
          <a:p>
            <a:pPr>
              <a:lnSpc>
                <a:spcPct val="150000"/>
              </a:lnSpc>
            </a:pPr>
            <a:r>
              <a:rPr lang="en-US" sz="2400" b="1" dirty="0" smtClean="0"/>
              <a:t>Mrs. </a:t>
            </a:r>
            <a:r>
              <a:rPr lang="en-US" sz="2400" b="1" dirty="0" err="1" smtClean="0"/>
              <a:t>Pavithra</a:t>
            </a:r>
            <a:endParaRPr lang="en-US" sz="2400" b="1" dirty="0" smtClean="0"/>
          </a:p>
          <a:p>
            <a:pPr>
              <a:lnSpc>
                <a:spcPct val="150000"/>
              </a:lnSpc>
            </a:pPr>
            <a:r>
              <a:rPr lang="en-US" sz="2400" b="1" u="sng" dirty="0" smtClean="0">
                <a:solidFill>
                  <a:schemeClr val="bg1"/>
                </a:solidFill>
              </a:rPr>
              <a:t>Faculty Guide:</a:t>
            </a:r>
          </a:p>
          <a:p>
            <a:r>
              <a:rPr lang="en-US" sz="2400" b="1" dirty="0" smtClean="0"/>
              <a:t>Mr. Suresh Kumar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5" name="Content Placeholder 4"/>
          <p:cNvSpPr>
            <a:spLocks noGrp="1"/>
          </p:cNvSpPr>
          <p:nvPr>
            <p:ph idx="1"/>
          </p:nvPr>
        </p:nvSpPr>
        <p:spPr/>
        <p:txBody>
          <a:bodyPr>
            <a:normAutofit lnSpcReduction="10000"/>
          </a:bodyPr>
          <a:lstStyle/>
          <a:p>
            <a:r>
              <a:rPr lang="en-IN" altLang="en-US" dirty="0" smtClean="0"/>
              <a:t>Module I:</a:t>
            </a:r>
          </a:p>
          <a:p>
            <a:pPr marL="708660" lvl="1" indent="-342900">
              <a:buFont typeface="Wingdings" panose="05000000000000000000" pitchFamily="2" charset="2"/>
              <a:buChar char="§"/>
            </a:pPr>
            <a:r>
              <a:rPr lang="en-IN" altLang="en-US" dirty="0" smtClean="0"/>
              <a:t>Create a  invoice template.</a:t>
            </a:r>
          </a:p>
          <a:p>
            <a:pPr marL="708660" lvl="1" indent="-342900">
              <a:buFont typeface="Wingdings" panose="05000000000000000000" pitchFamily="2" charset="2"/>
              <a:buChar char="§"/>
            </a:pPr>
            <a:r>
              <a:rPr lang="en-IN" altLang="en-US" dirty="0" smtClean="0"/>
              <a:t>Attach a template into email.</a:t>
            </a:r>
          </a:p>
          <a:p>
            <a:r>
              <a:rPr lang="en-IN" altLang="en-US" dirty="0" smtClean="0"/>
              <a:t>Module II:</a:t>
            </a:r>
          </a:p>
          <a:p>
            <a:pPr marL="708660" lvl="1" indent="-342900">
              <a:buFont typeface="Wingdings" panose="05000000000000000000" pitchFamily="2" charset="2"/>
              <a:buChar char="§"/>
            </a:pPr>
            <a:r>
              <a:rPr lang="en-IN" altLang="en-US" dirty="0" smtClean="0"/>
              <a:t>Read a unread message using </a:t>
            </a:r>
            <a:r>
              <a:rPr lang="en-IN" altLang="en-US" dirty="0" err="1" smtClean="0"/>
              <a:t>Ui</a:t>
            </a:r>
            <a:r>
              <a:rPr lang="en-IN" altLang="en-US" dirty="0" smtClean="0"/>
              <a:t>-Path.</a:t>
            </a:r>
          </a:p>
          <a:p>
            <a:pPr marL="708660" lvl="1" indent="-342900">
              <a:buFont typeface="Wingdings" panose="05000000000000000000" pitchFamily="2" charset="2"/>
              <a:buChar char="§"/>
            </a:pPr>
            <a:r>
              <a:rPr lang="en-IN" altLang="en-US" dirty="0" smtClean="0"/>
              <a:t>Convert into required PDF.</a:t>
            </a:r>
          </a:p>
          <a:p>
            <a:pPr>
              <a:buFont typeface="Arial" panose="020B0604020202020204" pitchFamily="34" charset="0"/>
              <a:buChar char="•"/>
            </a:pPr>
            <a:r>
              <a:rPr lang="en-IN" altLang="en-US" dirty="0" smtClean="0"/>
              <a:t>Module III:</a:t>
            </a:r>
          </a:p>
          <a:p>
            <a:pPr marL="708660" lvl="1" indent="-342900">
              <a:buFont typeface="Wingdings" panose="05000000000000000000" pitchFamily="2" charset="2"/>
              <a:buChar char="§"/>
            </a:pPr>
            <a:r>
              <a:rPr lang="en-IN" altLang="en-US" dirty="0" smtClean="0"/>
              <a:t>Create a flow for all invoice.</a:t>
            </a:r>
          </a:p>
          <a:p>
            <a:pPr marL="708660" lvl="1" indent="-342900">
              <a:buFont typeface="Wingdings" panose="05000000000000000000" pitchFamily="2" charset="2"/>
              <a:buChar char="§"/>
            </a:pPr>
            <a:r>
              <a:rPr lang="en-IN" altLang="en-US" dirty="0" smtClean="0"/>
              <a:t>Convert those invoice from PDF to Excel sheet.</a:t>
            </a:r>
          </a:p>
          <a:p>
            <a:pPr marL="708660" lvl="1" indent="-342900">
              <a:buFont typeface="Wingdings" panose="05000000000000000000" pitchFamily="2" charset="2"/>
              <a:buChar char="§"/>
            </a:pPr>
            <a:r>
              <a:rPr lang="en-IN" altLang="en-US" dirty="0" smtClean="0"/>
              <a:t>And send a mail notification to the required client.</a:t>
            </a:r>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Snapshots</a:t>
            </a:r>
            <a:endParaRPr lang="en-US" dirty="0">
              <a:latin typeface="Times New Roman" pitchFamily="18" charset="0"/>
              <a:cs typeface="Times New Roman" pitchFamily="18" charset="0"/>
            </a:endParaRPr>
          </a:p>
        </p:txBody>
      </p:sp>
      <p:pic>
        <p:nvPicPr>
          <p:cNvPr id="3" name="Content Placeholder 2"/>
          <p:cNvPicPr>
            <a:picLocks noGrp="1" noChangeAspect="1"/>
          </p:cNvPicPr>
          <p:nvPr>
            <p:ph idx="1"/>
          </p:nvPr>
        </p:nvPicPr>
        <p:blipFill>
          <a:blip r:embed="rId2"/>
          <a:stretch>
            <a:fillRect/>
          </a:stretch>
        </p:blipFill>
        <p:spPr>
          <a:xfrm>
            <a:off x="990600" y="2209800"/>
            <a:ext cx="6324600" cy="3810000"/>
          </a:xfrm>
          <a:prstGeom prst="rect">
            <a:avLst/>
          </a:prstGeom>
        </p:spPr>
      </p:pic>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Mail</a:t>
            </a:r>
            <a:endParaRPr lang="en-US" dirty="0"/>
          </a:p>
        </p:txBody>
      </p:sp>
      <p:pic>
        <p:nvPicPr>
          <p:cNvPr id="4" name="Content Placeholder 3"/>
          <p:cNvPicPr>
            <a:picLocks noGrp="1" noChangeAspect="1"/>
          </p:cNvPicPr>
          <p:nvPr>
            <p:ph idx="1"/>
          </p:nvPr>
        </p:nvPicPr>
        <p:blipFill>
          <a:blip r:embed="rId2"/>
          <a:stretch>
            <a:fillRect/>
          </a:stretch>
        </p:blipFill>
        <p:spPr>
          <a:xfrm>
            <a:off x="3472485" y="1935163"/>
            <a:ext cx="2199030" cy="4389437"/>
          </a:xfrm>
          <a:prstGeom prst="rect">
            <a:avLst/>
          </a:prstGeom>
        </p:spPr>
      </p:pic>
    </p:spTree>
    <p:extLst>
      <p:ext uri="{BB962C8B-B14F-4D97-AF65-F5344CB8AC3E}">
        <p14:creationId xmlns:p14="http://schemas.microsoft.com/office/powerpoint/2010/main" val="243342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a:t>
            </a:r>
            <a:endParaRPr lang="en-US" dirty="0"/>
          </a:p>
        </p:txBody>
      </p:sp>
      <p:pic>
        <p:nvPicPr>
          <p:cNvPr id="4" name="Content Placeholder 3"/>
          <p:cNvPicPr>
            <a:picLocks noGrp="1" noChangeAspect="1"/>
          </p:cNvPicPr>
          <p:nvPr>
            <p:ph idx="1"/>
          </p:nvPr>
        </p:nvPicPr>
        <p:blipFill>
          <a:blip r:embed="rId2"/>
          <a:stretch>
            <a:fillRect/>
          </a:stretch>
        </p:blipFill>
        <p:spPr>
          <a:xfrm>
            <a:off x="2786062" y="2553494"/>
            <a:ext cx="3571875" cy="3152775"/>
          </a:xfrm>
          <a:prstGeom prst="rect">
            <a:avLst/>
          </a:prstGeom>
        </p:spPr>
      </p:pic>
    </p:spTree>
    <p:extLst>
      <p:ext uri="{BB962C8B-B14F-4D97-AF65-F5344CB8AC3E}">
        <p14:creationId xmlns:p14="http://schemas.microsoft.com/office/powerpoint/2010/main" val="242762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Attached PDF</a:t>
            </a:r>
            <a:endParaRPr lang="en-US" dirty="0"/>
          </a:p>
        </p:txBody>
      </p:sp>
      <p:pic>
        <p:nvPicPr>
          <p:cNvPr id="4" name="Content Placeholder 3"/>
          <p:cNvPicPr>
            <a:picLocks noGrp="1" noChangeAspect="1"/>
          </p:cNvPicPr>
          <p:nvPr>
            <p:ph idx="1"/>
          </p:nvPr>
        </p:nvPicPr>
        <p:blipFill>
          <a:blip r:embed="rId2"/>
          <a:stretch>
            <a:fillRect/>
          </a:stretch>
        </p:blipFill>
        <p:spPr>
          <a:xfrm>
            <a:off x="1066099" y="1935163"/>
            <a:ext cx="7011802" cy="4389437"/>
          </a:xfrm>
          <a:prstGeom prst="rect">
            <a:avLst/>
          </a:prstGeom>
        </p:spPr>
      </p:pic>
    </p:spTree>
    <p:extLst>
      <p:ext uri="{BB962C8B-B14F-4D97-AF65-F5344CB8AC3E}">
        <p14:creationId xmlns:p14="http://schemas.microsoft.com/office/powerpoint/2010/main" val="402064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Files</a:t>
            </a:r>
            <a:endParaRPr lang="en-US" dirty="0"/>
          </a:p>
        </p:txBody>
      </p:sp>
      <p:pic>
        <p:nvPicPr>
          <p:cNvPr id="5" name="Content Placeholder 4"/>
          <p:cNvPicPr>
            <a:picLocks noGrp="1" noChangeAspect="1"/>
          </p:cNvPicPr>
          <p:nvPr>
            <p:ph idx="1"/>
          </p:nvPr>
        </p:nvPicPr>
        <p:blipFill>
          <a:blip r:embed="rId2"/>
          <a:stretch>
            <a:fillRect/>
          </a:stretch>
        </p:blipFill>
        <p:spPr>
          <a:xfrm>
            <a:off x="4724400" y="2438400"/>
            <a:ext cx="3314700" cy="3000375"/>
          </a:xfrm>
          <a:prstGeom prst="rect">
            <a:avLst/>
          </a:prstGeom>
        </p:spPr>
      </p:pic>
      <p:pic>
        <p:nvPicPr>
          <p:cNvPr id="4" name="Picture 3"/>
          <p:cNvPicPr>
            <a:picLocks noChangeAspect="1"/>
          </p:cNvPicPr>
          <p:nvPr/>
        </p:nvPicPr>
        <p:blipFill>
          <a:blip r:embed="rId3"/>
          <a:stretch>
            <a:fillRect/>
          </a:stretch>
        </p:blipFill>
        <p:spPr>
          <a:xfrm>
            <a:off x="838200" y="2438400"/>
            <a:ext cx="3648075" cy="2295525"/>
          </a:xfrm>
          <a:prstGeom prst="rect">
            <a:avLst/>
          </a:prstGeom>
        </p:spPr>
      </p:pic>
    </p:spTree>
    <p:extLst>
      <p:ext uri="{BB962C8B-B14F-4D97-AF65-F5344CB8AC3E}">
        <p14:creationId xmlns:p14="http://schemas.microsoft.com/office/powerpoint/2010/main" val="204530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pic>
        <p:nvPicPr>
          <p:cNvPr id="4" name="Content Placeholder 3"/>
          <p:cNvPicPr>
            <a:picLocks noGrp="1" noChangeAspect="1"/>
          </p:cNvPicPr>
          <p:nvPr>
            <p:ph idx="1"/>
          </p:nvPr>
        </p:nvPicPr>
        <p:blipFill>
          <a:blip r:embed="rId2"/>
          <a:stretch>
            <a:fillRect/>
          </a:stretch>
        </p:blipFill>
        <p:spPr>
          <a:xfrm>
            <a:off x="2133600" y="2944019"/>
            <a:ext cx="4876800" cy="2371725"/>
          </a:xfrm>
          <a:prstGeom prst="rect">
            <a:avLst/>
          </a:prstGeom>
        </p:spPr>
      </p:pic>
    </p:spTree>
    <p:extLst>
      <p:ext uri="{BB962C8B-B14F-4D97-AF65-F5344CB8AC3E}">
        <p14:creationId xmlns:p14="http://schemas.microsoft.com/office/powerpoint/2010/main" val="238751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 name="Picture 4"/>
          <p:cNvPicPr>
            <a:picLocks noChangeAspect="1"/>
          </p:cNvPicPr>
          <p:nvPr/>
        </p:nvPicPr>
        <p:blipFill>
          <a:blip r:embed="rId2"/>
          <a:stretch>
            <a:fillRect/>
          </a:stretch>
        </p:blipFill>
        <p:spPr>
          <a:xfrm>
            <a:off x="2419350" y="2433637"/>
            <a:ext cx="4305300" cy="1990725"/>
          </a:xfrm>
          <a:prstGeom prst="rect">
            <a:avLst/>
          </a:prstGeom>
        </p:spPr>
      </p:pic>
    </p:spTree>
    <p:extLst>
      <p:ext uri="{BB962C8B-B14F-4D97-AF65-F5344CB8AC3E}">
        <p14:creationId xmlns:p14="http://schemas.microsoft.com/office/powerpoint/2010/main" val="315454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Abstract</a:t>
            </a:r>
            <a:endParaRPr lang="en-US" sz="4400"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708660" lvl="1" indent="-342900">
              <a:buFont typeface="Wingdings" panose="05000000000000000000" pitchFamily="2" charset="2"/>
              <a:buChar char="Ø"/>
            </a:pPr>
            <a:r>
              <a:rPr lang="en-IN" altLang="en-US" dirty="0" smtClean="0"/>
              <a:t>Invoice processing using RPA has performed with a help of </a:t>
            </a:r>
            <a:r>
              <a:rPr lang="en-IN" altLang="en-US" dirty="0" err="1" smtClean="0"/>
              <a:t>Ui</a:t>
            </a:r>
            <a:r>
              <a:rPr lang="en-IN" altLang="en-US" dirty="0" smtClean="0"/>
              <a:t>-Path. Collect a  invoice template in different format and read those mails in </a:t>
            </a:r>
            <a:r>
              <a:rPr lang="en-IN" altLang="en-US" dirty="0" err="1" smtClean="0"/>
              <a:t>ui</a:t>
            </a:r>
            <a:r>
              <a:rPr lang="en-IN" altLang="en-US" dirty="0" smtClean="0"/>
              <a:t>-path.</a:t>
            </a:r>
          </a:p>
          <a:p>
            <a:pPr marL="708660" lvl="1" indent="-342900">
              <a:buFont typeface="Wingdings" panose="05000000000000000000" pitchFamily="2" charset="2"/>
              <a:buChar char="Ø"/>
            </a:pPr>
            <a:r>
              <a:rPr lang="en-IN" altLang="en-US" dirty="0" smtClean="0"/>
              <a:t>Processing those unread mails by using required activities. Depend on those activities we automate the mail.</a:t>
            </a:r>
          </a:p>
          <a:p>
            <a:pPr marL="708660" lvl="1" indent="-342900">
              <a:buFont typeface="Wingdings" panose="05000000000000000000" pitchFamily="2" charset="2"/>
              <a:buChar char="Ø"/>
            </a:pPr>
            <a:r>
              <a:rPr lang="en-IN" altLang="en-US" dirty="0" smtClean="0"/>
              <a:t>Then convert those PDF file to Excel sheet format.</a:t>
            </a:r>
          </a:p>
          <a:p>
            <a:pPr marL="0" indent="0">
              <a:buNone/>
            </a:pPr>
            <a:endParaRPr lang="en-IN" altLang="en-US" dirty="0" smtClean="0"/>
          </a:p>
          <a:p>
            <a:pPr marL="0" indent="0">
              <a:buNone/>
            </a:pPr>
            <a:endParaRPr lang="en-IN" altLang="en-US" dirty="0" smtClean="0"/>
          </a:p>
          <a:p>
            <a:endParaRPr lang="en-US"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685800" y="1752600"/>
            <a:ext cx="7239000" cy="461665"/>
          </a:xfrm>
          <a:prstGeom prst="rect">
            <a:avLst/>
          </a:prstGeom>
          <a:noFill/>
        </p:spPr>
        <p:txBody>
          <a:bodyPr wrap="square" rtlCol="0">
            <a:spAutoFit/>
          </a:bodyPr>
          <a:lstStyle/>
          <a:p>
            <a:pPr algn="just"/>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itchFamily="18" charset="0"/>
              </a:rPr>
              <a:t>Existing system</a:t>
            </a:r>
            <a:endParaRPr lang="en-US" sz="4400" dirty="0">
              <a:latin typeface="Cambria" pitchFamily="18" charset="0"/>
            </a:endParaRPr>
          </a:p>
        </p:txBody>
      </p:sp>
      <p:sp>
        <p:nvSpPr>
          <p:cNvPr id="5" name="Content Placeholder 4"/>
          <p:cNvSpPr>
            <a:spLocks noGrp="1"/>
          </p:cNvSpPr>
          <p:nvPr>
            <p:ph idx="1"/>
          </p:nvPr>
        </p:nvSpPr>
        <p:spPr/>
        <p:txBody>
          <a:bodyPr/>
          <a:lstStyle/>
          <a:p>
            <a:r>
              <a:rPr lang="en-IN" altLang="en-US" dirty="0" smtClean="0"/>
              <a:t>The Client uses MS EXCEL, and maintains their product list, customer list and print the invoice ,however it is not possible to share the data from multiple system in multi user environment.</a:t>
            </a:r>
          </a:p>
          <a:p>
            <a:r>
              <a:rPr lang="en-IN" altLang="en-US" dirty="0" smtClean="0"/>
              <a:t>It contain lot of duplicate work and also changed of mistake.</a:t>
            </a:r>
          </a:p>
          <a:p>
            <a:r>
              <a:rPr lang="en-IN" altLang="en-US" dirty="0" smtClean="0"/>
              <a:t>When the product price are no security everyone can access any report and sensitive </a:t>
            </a:r>
            <a:r>
              <a:rPr lang="en-IN" altLang="en-US" dirty="0" err="1" smtClean="0"/>
              <a:t>data,also</a:t>
            </a:r>
            <a:r>
              <a:rPr lang="en-IN" altLang="en-US" dirty="0" smtClean="0"/>
              <a:t> no report to find the sales </a:t>
            </a:r>
            <a:r>
              <a:rPr lang="en-IN" altLang="en-US" dirty="0" err="1" smtClean="0"/>
              <a:t>volume,stock</a:t>
            </a:r>
            <a:r>
              <a:rPr lang="en-IN" altLang="en-US" dirty="0" smtClean="0"/>
              <a:t> ,stock list and summary report.</a:t>
            </a:r>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40080"/>
            <a:ext cx="8229600" cy="1143000"/>
          </a:xfrm>
        </p:spPr>
        <p:txBody>
          <a:bodyPr>
            <a:normAutofit/>
          </a:bodyPr>
          <a:lstStyle/>
          <a:p>
            <a:r>
              <a:rPr lang="en-US" sz="4400" dirty="0" smtClean="0">
                <a:latin typeface="Cambria" pitchFamily="18" charset="0"/>
              </a:rPr>
              <a:t>Proposed System</a:t>
            </a:r>
            <a:endParaRPr lang="en-US" sz="4400" dirty="0">
              <a:latin typeface="Cambria" pitchFamily="18" charset="0"/>
            </a:endParaRPr>
          </a:p>
        </p:txBody>
      </p:sp>
      <p:sp>
        <p:nvSpPr>
          <p:cNvPr id="5" name="Content Placeholder 4"/>
          <p:cNvSpPr>
            <a:spLocks noGrp="1"/>
          </p:cNvSpPr>
          <p:nvPr>
            <p:ph idx="1"/>
          </p:nvPr>
        </p:nvSpPr>
        <p:spPr/>
        <p:txBody>
          <a:bodyPr>
            <a:normAutofit lnSpcReduction="10000"/>
          </a:bodyPr>
          <a:lstStyle/>
          <a:p>
            <a:pPr>
              <a:buFont typeface="Wingdings" panose="05000000000000000000" pitchFamily="2" charset="2"/>
              <a:buChar char="Ø"/>
            </a:pPr>
            <a:r>
              <a:rPr lang="en-IN" altLang="en-US" dirty="0" smtClean="0"/>
              <a:t>The invoice system is used to overcome the entire problem which they are facing currently, and making complete automation of billing and invoice system.</a:t>
            </a:r>
          </a:p>
          <a:p>
            <a:pPr>
              <a:buFont typeface="Wingdings" panose="05000000000000000000" pitchFamily="2" charset="2"/>
              <a:buChar char="Ø"/>
            </a:pPr>
            <a:r>
              <a:rPr lang="en-IN" altLang="en-US" dirty="0" smtClean="0"/>
              <a:t>The first step of the process consists out of the selection of the right PDF invoice in a dedicated folder.</a:t>
            </a:r>
          </a:p>
          <a:p>
            <a:pPr marL="708660" lvl="1" indent="-342900">
              <a:buFont typeface="Wingdings" panose="05000000000000000000" pitchFamily="2" charset="2"/>
              <a:buChar char="q"/>
            </a:pPr>
            <a:r>
              <a:rPr lang="en-IN" altLang="en-US" dirty="0" smtClean="0"/>
              <a:t>For the RPA </a:t>
            </a:r>
            <a:r>
              <a:rPr lang="en-IN" altLang="en-US" dirty="0" err="1" smtClean="0"/>
              <a:t>bot</a:t>
            </a:r>
            <a:r>
              <a:rPr lang="en-IN" altLang="en-US" dirty="0" smtClean="0"/>
              <a:t>, it does not matter which application is used to process the invoice data. This can be any kind of accounting.</a:t>
            </a:r>
          </a:p>
          <a:p>
            <a:pPr>
              <a:buFont typeface="Wingdings" panose="05000000000000000000" pitchFamily="2" charset="2"/>
              <a:buChar char="Ø"/>
            </a:pPr>
            <a:r>
              <a:rPr lang="en-IN" altLang="en-US" dirty="0" smtClean="0"/>
              <a:t>And next step reading the invoice form the folder one by one and extracting the key information from the invoice data.</a:t>
            </a:r>
          </a:p>
          <a:p>
            <a:endParaRPr lang="en-IN" altLang="en-US" dirty="0" smtClean="0"/>
          </a:p>
          <a:p>
            <a:endParaRPr lang="en-IN" altLang="en-US" dirty="0" smtClean="0"/>
          </a:p>
          <a:p>
            <a:endParaRPr lang="en-IN" altLang="en-US" dirty="0" smtClean="0"/>
          </a:p>
          <a:p>
            <a:endParaRPr lang="en-IN" altLang="en-US" dirty="0" smtClean="0"/>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Cambria" pitchFamily="18" charset="0"/>
              </a:rPr>
              <a:t>Proposed 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altLang="en-US" dirty="0"/>
              <a:t>After success fully registering the each invoice ,the software robots are then able to send posting notifications in the form of emails to responsible employees.</a:t>
            </a:r>
          </a:p>
          <a:p>
            <a:pPr marL="708660" lvl="1" indent="-342900">
              <a:buFont typeface="Wingdings" panose="05000000000000000000" pitchFamily="2" charset="2"/>
              <a:buChar char="q"/>
            </a:pPr>
            <a:r>
              <a:rPr lang="en-IN" altLang="en-US" dirty="0"/>
              <a:t>Other background activities, During this whole process the software robots are also running background activities such as monitoring the dedicated invoice folder or its email address, performing basic checks to see is company's database is open and verifying by the vendor information. And the invoice matches what is already in the database.</a:t>
            </a:r>
          </a:p>
          <a:p>
            <a:endParaRPr lang="en-US" dirty="0"/>
          </a:p>
        </p:txBody>
      </p:sp>
    </p:spTree>
    <p:extLst>
      <p:ext uri="{BB962C8B-B14F-4D97-AF65-F5344CB8AC3E}">
        <p14:creationId xmlns:p14="http://schemas.microsoft.com/office/powerpoint/2010/main" val="218521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fontScale="92500"/>
          </a:bodyPr>
          <a:lstStyle/>
          <a:p>
            <a:pPr marL="484505" indent="-457200"/>
            <a:r>
              <a:rPr lang="en-US" sz="2800" dirty="0" smtClean="0">
                <a:latin typeface="Cambria" panose="02040503050406030204" pitchFamily="18" charset="0"/>
              </a:rPr>
              <a:t>Drawbacks of existing methods  </a:t>
            </a:r>
            <a:endParaRPr lang="en-US" dirty="0" smtClean="0">
              <a:latin typeface="Cambria" panose="02040503050406030204" pitchFamily="18" charset="0"/>
            </a:endParaRPr>
          </a:p>
          <a:p>
            <a:pPr marL="982980" lvl="2" indent="-342900">
              <a:buFont typeface="Wingdings" panose="05000000000000000000" pitchFamily="2" charset="2"/>
              <a:buChar char="v"/>
            </a:pPr>
            <a:r>
              <a:rPr lang="en-US" sz="2300" dirty="0" smtClean="0">
                <a:latin typeface="Cambria" panose="02040503050406030204" pitchFamily="18" charset="0"/>
              </a:rPr>
              <a:t> There are some potential downsides to using invoices, but these are mostly caused by poor management and inadequate process.</a:t>
            </a:r>
          </a:p>
          <a:p>
            <a:pPr marL="982980" lvl="2" indent="-342900">
              <a:buFont typeface="Wingdings" panose="05000000000000000000" pitchFamily="2" charset="2"/>
              <a:buChar char="v"/>
            </a:pPr>
            <a:r>
              <a:rPr lang="en-US" dirty="0" smtClean="0"/>
              <a:t>High operational costs per invoice  on both sender and receiver side</a:t>
            </a:r>
            <a:endParaRPr lang="en-US" sz="2300" dirty="0" smtClean="0">
              <a:latin typeface="Cambria" panose="02040503050406030204" pitchFamily="18" charset="0"/>
            </a:endParaRPr>
          </a:p>
          <a:p>
            <a:pPr marL="0" indent="0">
              <a:buNone/>
            </a:pPr>
            <a:endParaRPr lang="en-US" sz="2800" dirty="0" smtClean="0">
              <a:latin typeface="Cambria" panose="02040503050406030204" pitchFamily="18" charset="0"/>
            </a:endParaRPr>
          </a:p>
          <a:p>
            <a:r>
              <a:rPr lang="en-US" sz="2800" dirty="0" smtClean="0">
                <a:latin typeface="Cambria" panose="02040503050406030204" pitchFamily="18" charset="0"/>
              </a:rPr>
              <a:t>References</a:t>
            </a:r>
          </a:p>
          <a:p>
            <a:pPr marL="708660" lvl="1" indent="-342900">
              <a:buFont typeface="Wingdings" panose="05000000000000000000" pitchFamily="2" charset="2"/>
              <a:buChar char="Ø"/>
            </a:pPr>
            <a:r>
              <a:rPr lang="en-US" dirty="0" smtClean="0">
                <a:latin typeface="Cambria" panose="02040503050406030204" pitchFamily="18" charset="0"/>
                <a:hlinkClick r:id="rId2"/>
              </a:rPr>
              <a:t>https://www.uipath.com/blog/uipath-at-work-automating-the-invoice-process</a:t>
            </a:r>
            <a:endParaRPr lang="en-US" dirty="0" smtClean="0">
              <a:latin typeface="Cambria" panose="02040503050406030204" pitchFamily="18" charset="0"/>
            </a:endParaRPr>
          </a:p>
          <a:p>
            <a:pPr marL="708660" lvl="1" indent="-342900">
              <a:buFont typeface="Wingdings" panose="05000000000000000000" pitchFamily="2" charset="2"/>
              <a:buChar char="Ø"/>
            </a:pPr>
            <a:r>
              <a:rPr lang="en-US" dirty="0" smtClean="0">
                <a:latin typeface="Cambria" panose="02040503050406030204" pitchFamily="18" charset="0"/>
                <a:hlinkClick r:id="rId3"/>
              </a:rPr>
              <a:t>https://www.image-1.com/document-scanning-service-blog/rpa-for-ap-invoice-processing-automation/</a:t>
            </a:r>
            <a:endParaRPr lang="en-US" dirty="0" smtClean="0">
              <a:latin typeface="Cambria" panose="02040503050406030204" pitchFamily="18" charset="0"/>
            </a:endParaRPr>
          </a:p>
          <a:p>
            <a:pPr marL="708660" lvl="1" indent="-342900">
              <a:buFont typeface="Wingdings" panose="05000000000000000000" pitchFamily="2" charset="2"/>
              <a:buChar char="Ø"/>
            </a:pPr>
            <a:endParaRPr lang="en-US" dirty="0" smtClean="0">
              <a:latin typeface="Cambria" panose="02040503050406030204" pitchFamily="18" charset="0"/>
            </a:endParaRPr>
          </a:p>
          <a:p>
            <a:pPr>
              <a:buClrTx/>
              <a:buNone/>
            </a:pP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Architectural Design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DFD </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0" y="1676400"/>
            <a:ext cx="9144000" cy="4800600"/>
          </a:xfrm>
        </p:spPr>
        <p:txBody>
          <a:bodyPr/>
          <a:lstStyle/>
          <a:p>
            <a:pPr>
              <a:buNone/>
            </a:pPr>
            <a:endParaRPr lang="en-US" dirty="0" smtClean="0"/>
          </a:p>
          <a:p>
            <a:pPr>
              <a:buNone/>
            </a:pP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itle 1"/>
          <p:cNvSpPr txBox="1">
            <a:spLocks/>
          </p:cNvSpPr>
          <p:nvPr/>
        </p:nvSpPr>
        <p:spPr>
          <a:xfrm>
            <a:off x="152400" y="37623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7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cxnSp>
        <p:nvCxnSpPr>
          <p:cNvPr id="8" name="Straight Arrow Connector 7"/>
          <p:cNvCxnSpPr/>
          <p:nvPr/>
        </p:nvCxnSpPr>
        <p:spPr>
          <a:xfrm>
            <a:off x="1225731" y="223837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45131" y="2238375"/>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81000" y="1929902"/>
            <a:ext cx="1104650" cy="6608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 </a:t>
            </a:r>
            <a:r>
              <a:rPr lang="en-US" dirty="0" smtClean="0"/>
              <a:t>START</a:t>
            </a:r>
            <a:endParaRPr lang="en-US" dirty="0"/>
          </a:p>
        </p:txBody>
      </p:sp>
      <p:sp>
        <p:nvSpPr>
          <p:cNvPr id="11" name="Rectangle 10"/>
          <p:cNvSpPr/>
          <p:nvPr/>
        </p:nvSpPr>
        <p:spPr>
          <a:xfrm>
            <a:off x="2209800" y="1905000"/>
            <a:ext cx="1828800" cy="1200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Submit Email Login</a:t>
            </a:r>
            <a:endParaRPr lang="en-US" dirty="0"/>
          </a:p>
        </p:txBody>
      </p:sp>
      <p:sp>
        <p:nvSpPr>
          <p:cNvPr id="12" name="Rectangle 11"/>
          <p:cNvSpPr/>
          <p:nvPr/>
        </p:nvSpPr>
        <p:spPr>
          <a:xfrm>
            <a:off x="2216331" y="3609975"/>
            <a:ext cx="1981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Email </a:t>
            </a:r>
            <a:endParaRPr lang="en-US" dirty="0"/>
          </a:p>
        </p:txBody>
      </p:sp>
      <p:cxnSp>
        <p:nvCxnSpPr>
          <p:cNvPr id="13" name="Straight Arrow Connector 12"/>
          <p:cNvCxnSpPr>
            <a:stCxn id="11" idx="2"/>
          </p:cNvCxnSpPr>
          <p:nvPr/>
        </p:nvCxnSpPr>
        <p:spPr>
          <a:xfrm>
            <a:off x="3124200" y="310515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654731" y="1933575"/>
            <a:ext cx="2133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Notification to Client</a:t>
            </a:r>
            <a:endParaRPr lang="en-US" dirty="0"/>
          </a:p>
        </p:txBody>
      </p:sp>
      <p:cxnSp>
        <p:nvCxnSpPr>
          <p:cNvPr id="15" name="Straight Arrow Connector 14"/>
          <p:cNvCxnSpPr>
            <a:stCxn id="12" idx="3"/>
          </p:cNvCxnSpPr>
          <p:nvPr/>
        </p:nvCxnSpPr>
        <p:spPr>
          <a:xfrm>
            <a:off x="4197531" y="414337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4654730" y="3352800"/>
            <a:ext cx="2092235" cy="1581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Unread Message</a:t>
            </a:r>
            <a:endParaRPr lang="en-US" dirty="0"/>
          </a:p>
        </p:txBody>
      </p:sp>
      <p:cxnSp>
        <p:nvCxnSpPr>
          <p:cNvPr id="17" name="Straight Arrow Connector 16"/>
          <p:cNvCxnSpPr>
            <a:stCxn id="16" idx="3"/>
          </p:cNvCxnSpPr>
          <p:nvPr/>
        </p:nvCxnSpPr>
        <p:spPr>
          <a:xfrm>
            <a:off x="6746965" y="4143375"/>
            <a:ext cx="650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179527" y="8458200"/>
            <a:ext cx="1"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467600" y="5405439"/>
            <a:ext cx="1447800" cy="900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Extract </a:t>
            </a:r>
            <a:r>
              <a:rPr lang="en-US" dirty="0"/>
              <a:t>to Excel </a:t>
            </a:r>
          </a:p>
        </p:txBody>
      </p:sp>
      <p:cxnSp>
        <p:nvCxnSpPr>
          <p:cNvPr id="20" name="Straight Arrow Connector 19"/>
          <p:cNvCxnSpPr>
            <a:stCxn id="16" idx="0"/>
          </p:cNvCxnSpPr>
          <p:nvPr/>
        </p:nvCxnSpPr>
        <p:spPr>
          <a:xfrm flipH="1" flipV="1">
            <a:off x="5697584" y="2695576"/>
            <a:ext cx="3264" cy="65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397931" y="3755433"/>
            <a:ext cx="1600200"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 as a PDF</a:t>
            </a:r>
            <a:endParaRPr lang="en-US" dirty="0"/>
          </a:p>
        </p:txBody>
      </p:sp>
      <p:cxnSp>
        <p:nvCxnSpPr>
          <p:cNvPr id="22" name="Straight Arrow Connector 21"/>
          <p:cNvCxnSpPr>
            <a:stCxn id="21" idx="2"/>
            <a:endCxn id="19" idx="0"/>
          </p:cNvCxnSpPr>
          <p:nvPr/>
        </p:nvCxnSpPr>
        <p:spPr>
          <a:xfrm flipH="1">
            <a:off x="8191500" y="4546008"/>
            <a:ext cx="6531" cy="85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Flow Diagram Level 0</a:t>
            </a:r>
            <a:endParaRPr lang="en-US" dirty="0">
              <a:latin typeface="Times New Roman" pitchFamily="18" charset="0"/>
              <a:cs typeface="Times New Roman"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23" name="Content Placeholder 22"/>
          <p:cNvPicPr>
            <a:picLocks noGrp="1" noChangeAspect="1"/>
          </p:cNvPicPr>
          <p:nvPr>
            <p:ph idx="1"/>
          </p:nvPr>
        </p:nvPicPr>
        <p:blipFill>
          <a:blip r:embed="rId2"/>
          <a:stretch>
            <a:fillRect/>
          </a:stretch>
        </p:blipFill>
        <p:spPr>
          <a:xfrm>
            <a:off x="1828800" y="3200400"/>
            <a:ext cx="4221480" cy="11201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Flow Diagram-Level 1</a:t>
            </a:r>
            <a:endParaRPr lang="en-US"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8" name="Content Placeholder 7"/>
          <p:cNvPicPr>
            <a:picLocks noGrp="1" noChangeAspect="1"/>
          </p:cNvPicPr>
          <p:nvPr>
            <p:ph idx="1"/>
          </p:nvPr>
        </p:nvPicPr>
        <p:blipFill>
          <a:blip r:embed="rId2"/>
          <a:stretch>
            <a:fillRect/>
          </a:stretch>
        </p:blipFill>
        <p:spPr>
          <a:xfrm>
            <a:off x="989741" y="2743200"/>
            <a:ext cx="6062569" cy="23468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1157</TotalTime>
  <Words>596</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Constantia</vt:lpstr>
      <vt:lpstr>Times New Roman</vt:lpstr>
      <vt:lpstr>Wingdings</vt:lpstr>
      <vt:lpstr>Wingdings 2</vt:lpstr>
      <vt:lpstr>Flow</vt:lpstr>
      <vt:lpstr>Invoice  Processing  Using RPA </vt:lpstr>
      <vt:lpstr>Abstract</vt:lpstr>
      <vt:lpstr>Existing system</vt:lpstr>
      <vt:lpstr>Proposed System</vt:lpstr>
      <vt:lpstr>Proposed System</vt:lpstr>
      <vt:lpstr>Literature Review</vt:lpstr>
      <vt:lpstr>Architectural Design DFD </vt:lpstr>
      <vt:lpstr>Data Flow Diagram Level 0</vt:lpstr>
      <vt:lpstr>Data Flow Diagram-Level 1</vt:lpstr>
      <vt:lpstr>Module Split-up</vt:lpstr>
      <vt:lpstr>Snapshots</vt:lpstr>
      <vt:lpstr>Receive Mail</vt:lpstr>
      <vt:lpstr>Attachment</vt:lpstr>
      <vt:lpstr>Attached PDF</vt:lpstr>
      <vt:lpstr>Get Files</vt:lpstr>
      <vt:lpstr>Directory</vt:lpstr>
      <vt:lpstr>Output</vt:lpstr>
      <vt:lpstr>THANK YOU</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surya</cp:lastModifiedBy>
  <cp:revision>103</cp:revision>
  <dcterms:created xsi:type="dcterms:W3CDTF">2011-12-09T06:36:35Z</dcterms:created>
  <dcterms:modified xsi:type="dcterms:W3CDTF">2019-03-07T08:43:51Z</dcterms:modified>
</cp:coreProperties>
</file>