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7" r:id="rId5"/>
    <p:sldId id="258" r:id="rId6"/>
    <p:sldId id="259" r:id="rId7"/>
    <p:sldId id="261" r:id="rId8"/>
    <p:sldId id="262" r:id="rId9"/>
    <p:sldId id="263" r:id="rId10"/>
    <p:sldId id="264" r:id="rId11"/>
    <p:sldId id="265" r:id="rId12"/>
    <p:sldId id="267" r:id="rId13"/>
    <p:sldId id="268"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FC5AC1C-4660-4D6C-8C2E-AFC385B5ED25}">
          <p14:sldIdLst>
            <p14:sldId id="257"/>
            <p14:sldId id="258"/>
            <p14:sldId id="259"/>
            <p14:sldId id="261"/>
            <p14:sldId id="262"/>
            <p14:sldId id="263"/>
            <p14:sldId id="264"/>
            <p14:sldId id="265"/>
            <p14:sldId id="267"/>
            <p14:sldId id="268"/>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51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2</a:t>
            </a:fld>
            <a:endParaRPr lang="en-IN"/>
          </a:p>
        </p:txBody>
      </p:sp>
    </p:spTree>
    <p:extLst>
      <p:ext uri="{BB962C8B-B14F-4D97-AF65-F5344CB8AC3E}">
        <p14:creationId xmlns:p14="http://schemas.microsoft.com/office/powerpoint/2010/main" val="4145920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7/15/2023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7/15/2023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7/15/2023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7/15/2023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7/15/2023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7/15/2023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7/15/2023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7/15/2023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7/15/2023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7/15/2023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7/15/2023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7/15/2023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Surya20041@gmail.com"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urya20041/Mental-Fitness-Tracke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code/kanuriviveknag/ai-mental-fitness-tracker/" TargetMode="External"/><Relationship Id="rId2" Type="http://schemas.openxmlformats.org/officeDocument/2006/relationships/hyperlink" Target="https://colab.research.google.com/drive/1m9fn0CSvjuJsiQl2k9laQex7i6dHWx-0#scrollTo=3a51df1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0091" y="1899569"/>
            <a:ext cx="10993549" cy="552146"/>
          </a:xfrm>
        </p:spPr>
        <p:txBody>
          <a:bodyPr>
            <a:normAutofit fontScale="90000"/>
          </a:bodyPr>
          <a:lstStyle/>
          <a:p>
            <a:r>
              <a:rPr lang="en-US" dirty="0" err="1"/>
              <a:t>Dronadula</a:t>
            </a:r>
            <a:r>
              <a:rPr lang="en-US" dirty="0"/>
              <a:t> Sureswar Reddy</a:t>
            </a:r>
            <a:br>
              <a:rPr lang="en-US" dirty="0"/>
            </a:b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0094" y="1896012"/>
            <a:ext cx="10993546" cy="1535654"/>
          </a:xfrm>
        </p:spPr>
        <p:txBody>
          <a:bodyPr>
            <a:normAutofit lnSpcReduction="10000"/>
          </a:bodyPr>
          <a:lstStyle/>
          <a:p>
            <a:r>
              <a:rPr lang="en-GB" dirty="0">
                <a:solidFill>
                  <a:schemeClr val="tx1"/>
                </a:solidFill>
              </a:rPr>
              <a:t>Email Id : </a:t>
            </a:r>
            <a:r>
              <a:rPr lang="en-GB" dirty="0">
                <a:solidFill>
                  <a:schemeClr val="tx1"/>
                </a:solidFill>
                <a:hlinkClick r:id="rId2"/>
              </a:rPr>
              <a:t>Surya20041@gmail.com</a:t>
            </a:r>
            <a:endParaRPr lang="en-GB" dirty="0">
              <a:solidFill>
                <a:schemeClr val="tx1"/>
              </a:solidFill>
            </a:endParaRPr>
          </a:p>
          <a:p>
            <a:r>
              <a:rPr lang="en-IN" dirty="0">
                <a:solidFill>
                  <a:schemeClr val="tx1"/>
                </a:solidFill>
              </a:rPr>
              <a:t>College  Name : Vellore institute of </a:t>
            </a:r>
            <a:r>
              <a:rPr lang="en-IN" dirty="0" err="1">
                <a:solidFill>
                  <a:schemeClr val="tx1"/>
                </a:solidFill>
              </a:rPr>
              <a:t>technology,Vellore</a:t>
            </a:r>
            <a:endParaRPr lang="en-IN" dirty="0">
              <a:solidFill>
                <a:schemeClr val="tx1"/>
              </a:solidFill>
            </a:endParaRPr>
          </a:p>
          <a:p>
            <a:r>
              <a:rPr lang="en-IN" dirty="0">
                <a:solidFill>
                  <a:schemeClr val="tx1"/>
                </a:solidFill>
              </a:rPr>
              <a:t>College  State : </a:t>
            </a:r>
            <a:r>
              <a:rPr lang="en-IN" dirty="0" err="1">
                <a:solidFill>
                  <a:schemeClr val="tx1"/>
                </a:solidFill>
              </a:rPr>
              <a:t>Tamilnadu</a:t>
            </a:r>
            <a:endParaRPr lang="en-IN" dirty="0">
              <a:solidFill>
                <a:schemeClr val="tx1"/>
              </a:solidFill>
            </a:endParaRPr>
          </a:p>
          <a:p>
            <a:r>
              <a:rPr lang="en-IN" dirty="0">
                <a:solidFill>
                  <a:schemeClr val="tx1"/>
                </a:solidFill>
              </a:rPr>
              <a:t>Internship domain : AI and ML / Start Date - 12-06-2023 , End date- 24-07-2023 </a:t>
            </a:r>
          </a:p>
          <a:p>
            <a:endParaRPr lang="en-IN" dirty="0">
              <a:solidFill>
                <a:schemeClr val="tx1"/>
              </a:solidFill>
            </a:endParaRPr>
          </a:p>
          <a:p>
            <a:endParaRPr lang="en-GB" dirty="0">
              <a:solidFill>
                <a:schemeClr val="tx1"/>
              </a:solidFill>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6534" y="3788702"/>
            <a:ext cx="11260667" cy="3310466"/>
          </a:xfrm>
          <a:prstGeom prst="rect">
            <a:avLst/>
          </a:prstGeom>
        </p:spPr>
      </p:pic>
      <p:pic>
        <p:nvPicPr>
          <p:cNvPr id="5" name="Picture 4" descr="A person wearing glasses and a white shirt&#10;&#10;Description automatically generated">
            <a:extLst>
              <a:ext uri="{FF2B5EF4-FFF2-40B4-BE49-F238E27FC236}">
                <a16:creationId xmlns:a16="http://schemas.microsoft.com/office/drawing/2014/main" id="{B30ABD79-371A-BE01-98BB-42FB3603E07D}"/>
              </a:ext>
            </a:extLst>
          </p:cNvPr>
          <p:cNvPicPr>
            <a:picLocks noChangeAspect="1"/>
          </p:cNvPicPr>
          <p:nvPr/>
        </p:nvPicPr>
        <p:blipFill rotWithShape="1">
          <a:blip r:embed="rId4"/>
          <a:srcRect r="9388"/>
          <a:stretch/>
        </p:blipFill>
        <p:spPr>
          <a:xfrm>
            <a:off x="8977150" y="617056"/>
            <a:ext cx="2224251" cy="2930478"/>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44275-8292-2D26-E437-7C5D9E166BF7}"/>
              </a:ext>
            </a:extLst>
          </p:cNvPr>
          <p:cNvSpPr>
            <a:spLocks noGrp="1"/>
          </p:cNvSpPr>
          <p:nvPr>
            <p:ph type="title"/>
          </p:nvPr>
        </p:nvSpPr>
        <p:spPr>
          <a:xfrm>
            <a:off x="581192" y="702156"/>
            <a:ext cx="11029616" cy="669444"/>
          </a:xfrm>
        </p:spPr>
        <p:txBody>
          <a:bodyPr/>
          <a:lstStyle/>
          <a:p>
            <a:r>
              <a:rPr lang="en-IN" dirty="0"/>
              <a:t>Results</a:t>
            </a:r>
          </a:p>
        </p:txBody>
      </p:sp>
      <p:sp>
        <p:nvSpPr>
          <p:cNvPr id="3" name="Content Placeholder 2">
            <a:extLst>
              <a:ext uri="{FF2B5EF4-FFF2-40B4-BE49-F238E27FC236}">
                <a16:creationId xmlns:a16="http://schemas.microsoft.com/office/drawing/2014/main" id="{2B329122-BEB7-D640-B279-B2586BF9ABBE}"/>
              </a:ext>
            </a:extLst>
          </p:cNvPr>
          <p:cNvSpPr>
            <a:spLocks noGrp="1"/>
          </p:cNvSpPr>
          <p:nvPr>
            <p:ph idx="1"/>
          </p:nvPr>
        </p:nvSpPr>
        <p:spPr>
          <a:xfrm>
            <a:off x="581192" y="1371600"/>
            <a:ext cx="11029615" cy="4953000"/>
          </a:xfrm>
        </p:spPr>
        <p:txBody>
          <a:bodyPr>
            <a:normAutofit fontScale="85000" lnSpcReduction="10000"/>
          </a:bodyPr>
          <a:lstStyle/>
          <a:p>
            <a:pPr>
              <a:buFont typeface="Wingdings" panose="05000000000000000000" pitchFamily="2" charset="2"/>
              <a:buChar char="Ø"/>
            </a:pPr>
            <a:r>
              <a:rPr lang="en-US" dirty="0"/>
              <a:t>The code provided implements two regression models, Linear Regression and Random Forest Regression, for predicting mental fitness levels based on the given dataset. After training and evaluating these models, we can examine the results.</a:t>
            </a:r>
          </a:p>
          <a:p>
            <a:pPr>
              <a:buFont typeface="Wingdings" panose="05000000000000000000" pitchFamily="2" charset="2"/>
              <a:buChar char="Ø"/>
            </a:pPr>
            <a:r>
              <a:rPr lang="en-US" dirty="0"/>
              <a:t>For the Linear Regression model, the performance on the training set is measured using Mean Squared Error (MSE), Root Mean Squared Error (RMSE), and R-squared Score (R2 score). The MSE quantifies the average squared difference between predicted and actual values, with lower values indicating better performance. The RMSE is the square root of the MSE, providing an estimate of the average prediction error. The R2 score represents the proportion of variance in the dependent variable explained by the independent variables, with 1 indicating a perfect fit. These metrics help assess how well the model fits the training data. </a:t>
            </a:r>
          </a:p>
          <a:p>
            <a:pPr>
              <a:buFont typeface="Wingdings" panose="05000000000000000000" pitchFamily="2" charset="2"/>
              <a:buChar char="Ø"/>
            </a:pPr>
            <a:r>
              <a:rPr lang="en-US" dirty="0"/>
              <a:t>Similarly, the Linear Regression model's performance on the testing set is evaluated using the same metrics. The MSE and RMSE measure the prediction error on unseen data, while the R2 score indicates the model's generalization capability to new observations.</a:t>
            </a:r>
          </a:p>
          <a:p>
            <a:pPr>
              <a:buFont typeface="Wingdings" panose="05000000000000000000" pitchFamily="2" charset="2"/>
              <a:buChar char="Ø"/>
            </a:pPr>
            <a:r>
              <a:rPr lang="en-US" dirty="0"/>
              <a:t>The Random Forest Regression model is also assessed using the same metrics. It is an ensemble model that combines multiple decision trees to make predictions. The training and testing set performance is evaluated to determine the model's effectiveness.</a:t>
            </a:r>
          </a:p>
          <a:p>
            <a:pPr>
              <a:buFont typeface="Wingdings" panose="05000000000000000000" pitchFamily="2" charset="2"/>
              <a:buChar char="Ø"/>
            </a:pPr>
            <a:r>
              <a:rPr lang="en-US" dirty="0"/>
              <a:t>Comparing the results of both models, we can analyze their performance. Lower values of MSE and RMSE indicate better accuracy, while higher R2 scores suggest a better fit to the data. It's important to interpret these results within the specific context of the dataset and project goals.</a:t>
            </a:r>
          </a:p>
          <a:p>
            <a:pPr>
              <a:buFont typeface="Wingdings" panose="05000000000000000000" pitchFamily="2" charset="2"/>
              <a:buChar char="Ø"/>
            </a:pPr>
            <a:r>
              <a:rPr lang="en-US" dirty="0"/>
              <a:t>By understanding the performance of these regression models, we can gain insights into the factors influencing mental fitness and use the models to make predictions for new data. However, it's crucial to note that the provided results are based on the specific dataset and implementation details. Depending on the dataset and features used, the performance metrics may vary. Thus, it's essential to thoroughly evaluate and fine-tune the models to achieve optimal results.</a:t>
            </a:r>
          </a:p>
          <a:p>
            <a:pPr>
              <a:buFont typeface="Wingdings" panose="05000000000000000000" pitchFamily="2" charset="2"/>
              <a:buChar char="Ø"/>
            </a:pPr>
            <a:r>
              <a:rPr lang="en-IN" dirty="0">
                <a:hlinkClick r:id="rId2"/>
              </a:rPr>
              <a:t>https://github.com/surya20041/Mental-Fitness-Tracker</a:t>
            </a:r>
            <a:r>
              <a:rPr lang="en-US" dirty="0">
                <a:hlinkClick r:id="rId2"/>
              </a:rPr>
              <a:t>/</a:t>
            </a: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258948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pPr>
              <a:buFont typeface="Wingdings" panose="05000000000000000000" pitchFamily="2" charset="2"/>
              <a:buChar char="Ø"/>
            </a:pPr>
            <a:r>
              <a:rPr lang="en-US" dirty="0">
                <a:hlinkClick r:id="rId2"/>
              </a:rPr>
              <a:t>https://colab.research.google.com/drive/1m9fn0CSvjuJsiQl2k9laQex7i6dHWx-0#scrollTo=3a51df1c/</a:t>
            </a:r>
            <a:r>
              <a:rPr lang="en-US" dirty="0"/>
              <a:t>	</a:t>
            </a:r>
          </a:p>
          <a:p>
            <a:pPr>
              <a:buFont typeface="Wingdings" panose="05000000000000000000" pitchFamily="2" charset="2"/>
              <a:buChar char="Ø"/>
            </a:pPr>
            <a:r>
              <a:rPr lang="en-US" dirty="0">
                <a:hlinkClick r:id="rId3"/>
              </a:rPr>
              <a:t>https://www.kaggle.com/code/kanuriviveknag/ai-mental-fitness-tracker/</a:t>
            </a: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1570CF-9871-5EC4-6880-A8449C03B9DF}"/>
              </a:ext>
            </a:extLst>
          </p:cNvPr>
          <p:cNvSpPr>
            <a:spLocks noGrp="1"/>
          </p:cNvSpPr>
          <p:nvPr>
            <p:ph type="title"/>
          </p:nvPr>
        </p:nvSpPr>
        <p:spPr>
          <a:xfrm>
            <a:off x="581192" y="2531515"/>
            <a:ext cx="11029616" cy="3533107"/>
          </a:xfrm>
        </p:spPr>
        <p:txBody>
          <a:bodyPr>
            <a:normAutofit fontScale="90000"/>
          </a:bodyPr>
          <a:lstStyle/>
          <a:p>
            <a:r>
              <a:rPr lang="en-US" sz="2400" b="0" i="0" dirty="0">
                <a:solidFill>
                  <a:schemeClr val="tx1"/>
                </a:solidFill>
                <a:effectLst/>
                <a:latin typeface="Assistant" panose="020F0502020204030204" pitchFamily="2" charset="-79"/>
                <a:cs typeface="Assistant" panose="020F0502020204030204" pitchFamily="2" charset="-79"/>
              </a:rPr>
              <a:t>→</a:t>
            </a:r>
            <a:r>
              <a:rPr lang="en-US" sz="2400" b="0" i="0" dirty="0">
                <a:solidFill>
                  <a:schemeClr val="tx1"/>
                </a:solidFill>
                <a:effectLst/>
                <a:latin typeface="Times New Roman" panose="02020603050405020304" pitchFamily="18" charset="0"/>
                <a:cs typeface="Times New Roman" panose="02020603050405020304" pitchFamily="18" charset="0"/>
              </a:rPr>
              <a:t>  A mental fitness tracker is a tool that helps you track your mental health and well-being over time. It can help you identify patterns in your mood, stress levels, and sleep quality. Some mental fitness trackers also offer personalized exercises and activities to help you improve your mental fitness.</a:t>
            </a:r>
            <a:br>
              <a:rPr lang="en-US" sz="2400" b="0" i="0" dirty="0">
                <a:solidFill>
                  <a:schemeClr val="tx1"/>
                </a:solidFill>
                <a:effectLst/>
                <a:latin typeface="Times New Roman" panose="02020603050405020304" pitchFamily="18" charset="0"/>
                <a:cs typeface="Times New Roman" panose="02020603050405020304" pitchFamily="18" charset="0"/>
              </a:rPr>
            </a:br>
            <a:br>
              <a:rPr lang="en-US" sz="2400" b="0" i="0" dirty="0">
                <a:solidFill>
                  <a:schemeClr val="tx1"/>
                </a:solidFill>
                <a:effectLst/>
                <a:latin typeface="Times New Roman" panose="02020603050405020304" pitchFamily="18" charset="0"/>
                <a:cs typeface="Times New Roman" panose="02020603050405020304" pitchFamily="18" charset="0"/>
              </a:rPr>
            </a:br>
            <a:r>
              <a:rPr lang="en-US" sz="2400" b="0" i="0" dirty="0">
                <a:solidFill>
                  <a:schemeClr val="tx1"/>
                </a:solidFill>
                <a:effectLst/>
                <a:latin typeface="Assistant" panose="020F0502020204030204" pitchFamily="2" charset="-79"/>
                <a:cs typeface="Assistant" panose="020F0502020204030204" pitchFamily="2" charset="-79"/>
              </a:rPr>
              <a:t>→  </a:t>
            </a:r>
            <a:r>
              <a:rPr lang="en-US" sz="2400" b="0" i="0" dirty="0">
                <a:solidFill>
                  <a:schemeClr val="tx1"/>
                </a:solidFill>
                <a:effectLst/>
                <a:latin typeface="Times New Roman" panose="02020603050405020304" pitchFamily="18" charset="0"/>
                <a:cs typeface="Times New Roman" panose="02020603050405020304" pitchFamily="18" charset="0"/>
              </a:rPr>
              <a:t>Mental fitness trackers can be a valuable tool for anyone who wants to improve their mental health. They can help you stay on track with your goals, identify areas where you need improvement, and learn new ways to manage stress and anxiety.</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4294967295"/>
          </p:nvPr>
        </p:nvSpPr>
        <p:spPr>
          <a:xfrm>
            <a:off x="1021976" y="654331"/>
            <a:ext cx="9893300" cy="2209800"/>
          </a:xfrm>
        </p:spPr>
        <p:txBody>
          <a:bodyPr>
            <a:normAutofit/>
          </a:bodyPr>
          <a:lstStyle/>
          <a:p>
            <a:pPr marL="0" indent="0">
              <a:buNone/>
            </a:pPr>
            <a:r>
              <a:rPr lang="en-US" sz="6600" b="1" dirty="0"/>
              <a:t>MENTAL FITNESS TRACKER</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352592" y="1611757"/>
            <a:ext cx="11029615" cy="3634486"/>
          </a:xfrm>
        </p:spPr>
        <p:txBody>
          <a:bodyPr/>
          <a:lstStyle/>
          <a:p>
            <a:pPr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Mental fitness trackers that use AI and ML techniques can be a valuable tool for people who are looking to improve their mental health. These trackers can help people to track their progress over time, identify patterns in their mental health, and personalize their treatment plan.</a:t>
            </a:r>
          </a:p>
          <a:p>
            <a:pPr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AI and ML techniques can help to improve the accuracy of mental fitness trackers by learning from data and identifying patterns that would be difficult for humans to see. They can also be used to personalize mental fitness trackers, so that the tracker can be tailored to the individual's needs and goals. Additionally, AI and ML techniques can be used to provide proactive support to people who are struggling with their mental health. This could involve sending notifications or alerts when the tracker detects a change in mood or stress levels.</a:t>
            </a:r>
          </a:p>
          <a:p>
            <a:pPr marL="0" indent="0">
              <a:buNone/>
            </a:pPr>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60169" y="1611756"/>
            <a:ext cx="11029615" cy="4544087"/>
          </a:xfrm>
        </p:spPr>
        <p:txBody>
          <a:bodyPr>
            <a:normAutofit fontScale="92500" lnSpcReduction="10000"/>
          </a:bodyPr>
          <a:lstStyle/>
          <a:p>
            <a:pPr>
              <a:buFont typeface="Wingdings" panose="05000000000000000000" pitchFamily="2" charset="2"/>
              <a:buChar char="Ø"/>
            </a:pPr>
            <a:r>
              <a:rPr lang="en-US" b="0" i="0" dirty="0">
                <a:solidFill>
                  <a:schemeClr val="tx1"/>
                </a:solidFill>
                <a:effectLst/>
                <a:latin typeface="Google Sans"/>
              </a:rPr>
              <a:t>The mental fitness tracker project is a promising initiative that has the potential to make a significant impact on the lives of people with mental health challenges. The project is well-designed and has a strong team of experts behind it. The use of AI and ML techniques is a creative and innovative approach that could help to improve the accuracy and personalization of the mental fitness tracker.</a:t>
            </a:r>
          </a:p>
          <a:p>
            <a:pPr>
              <a:buFont typeface="Wingdings" panose="05000000000000000000" pitchFamily="2" charset="2"/>
              <a:buChar char="Ø"/>
            </a:pPr>
            <a:r>
              <a:rPr lang="en-US" b="0" i="0" dirty="0">
                <a:solidFill>
                  <a:schemeClr val="tx1"/>
                </a:solidFill>
                <a:effectLst/>
                <a:latin typeface="Google Sans"/>
              </a:rPr>
              <a:t>However, there are a few areas where the project could be improved. The project could benefit from a more detailed user-centered design process and a more rigorous evaluation process. With some refinement, the mental fitness tracker could be a valuable tool for people who are looking to improve their mental health.</a:t>
            </a:r>
          </a:p>
          <a:p>
            <a:pPr>
              <a:buFont typeface="Wingdings" panose="05000000000000000000" pitchFamily="2" charset="2"/>
              <a:buChar char="Ø"/>
            </a:pPr>
            <a:r>
              <a:rPr lang="en-US" b="0" i="0" dirty="0">
                <a:solidFill>
                  <a:schemeClr val="tx1"/>
                </a:solidFill>
                <a:effectLst/>
                <a:latin typeface="Google Sans"/>
              </a:rPr>
              <a:t>Specifically, the project team should conduct user interviews and usability testing to ensure that the mental fitness tracker is user-friendly and meets the needs of the target audience. They should also develop a rigorous evaluation plan to assess the effectiveness of the mental fitness tracker in improving mental health outcomes. Additionally, they should conduct additional research on the use of AI and ML techniques in mental health applications. This research could help to inform the development of the mental fitness tracker and improve its effectiveness.</a:t>
            </a:r>
          </a:p>
          <a:p>
            <a:pPr>
              <a:buFont typeface="Wingdings" panose="05000000000000000000" pitchFamily="2" charset="2"/>
              <a:buChar char="Ø"/>
            </a:pPr>
            <a:r>
              <a:rPr lang="en-US" b="0" i="0" dirty="0">
                <a:solidFill>
                  <a:schemeClr val="tx1"/>
                </a:solidFill>
                <a:effectLst/>
                <a:latin typeface="Google Sans"/>
              </a:rPr>
              <a:t>Overall, the mental fitness tracker project is a promising initiative with the potential to make a positive impact on the lives of people with mental health challenges. With some refinement, the project could be a valuable tool for people who are looking to improve their mental health.</a:t>
            </a:r>
          </a:p>
          <a:p>
            <a:endParaRPr lang="en-US" dirty="0">
              <a:solidFill>
                <a:schemeClr val="tx1"/>
              </a:solidFill>
            </a:endParaRP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775012"/>
            <a:ext cx="11029615" cy="4200338"/>
          </a:xfrm>
        </p:spPr>
        <p:txBody>
          <a:bodyPr>
            <a:normAutofit fontScale="92500" lnSpcReduction="10000"/>
          </a:bodyPr>
          <a:lstStyle/>
          <a:p>
            <a:pPr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The mental fitness tracker project is designed to help people improve their mental health. The project has the potential to reach a wide range of people, including:</a:t>
            </a:r>
          </a:p>
          <a:p>
            <a:pPr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People with mental health challenges: The mental fitness tracker could help people with mental health challenges to track their progress, identify patterns in their mental health, and personalize their treatment plan. The tracker could also help them to connect with other people who are struggling with similar challenges and to find support.</a:t>
            </a:r>
          </a:p>
          <a:p>
            <a:pPr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People who want to prevent mental health problems: The mental fitness tracker could help people who want to prevent mental health problems to identify early warning signs, learn healthy coping mechanisms, and improve their overall mental well-being. The tracker could also help them to make lifestyle changes that can improve their mental health, such as getting enough sleep, eating a healthy diet, and exercising regularly.</a:t>
            </a:r>
          </a:p>
          <a:p>
            <a:pPr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People who are caregivers for people with mental health challenges: The mental fitness tracker could help caregivers to track the progress of their loved ones, identify patterns in their mental health, and provide support. The tracker could also help caregivers to connect with other caregivers and to find resources that can help them to cope with the challenges of caregiving.</a:t>
            </a:r>
          </a:p>
          <a:p>
            <a:pPr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The mental fitness tracker project is still in the early stages of development, but it has the potential to be a valuable tool for people who are looking to improve their mental health.</a:t>
            </a:r>
          </a:p>
          <a:p>
            <a:pPr>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879600"/>
            <a:ext cx="11029615" cy="3467364"/>
          </a:xfrm>
        </p:spPr>
        <p:txBody>
          <a:bodyPr>
            <a:normAutofit/>
          </a:bodyPr>
          <a:lstStyle/>
          <a:p>
            <a:pPr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In the context of mental health, a solution could be a mental fitness tracker. A mental fitness tracker is a tool that helps people track their mental health and well-being over time. It can help people to identify patterns in their mental health, track their progress, and personalize their treatment plan.</a:t>
            </a:r>
          </a:p>
          <a:p>
            <a:pPr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The value proportion of a mental fitness tracker is high. The benefits of using a mental fitness tracker include:</a:t>
            </a:r>
          </a:p>
          <a:p>
            <a:pPr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Increased awareness of mental health</a:t>
            </a:r>
          </a:p>
          <a:p>
            <a:pPr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Personalized exercises and activities</a:t>
            </a:r>
          </a:p>
          <a:p>
            <a:pPr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Track progress over time</a:t>
            </a:r>
          </a:p>
          <a:p>
            <a:pPr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The costs of using a mental fitness tracker are relatively low. The cost of the tracker itself is typically low, and the cost of using the tracker is also low.</a:t>
            </a:r>
          </a:p>
          <a:p>
            <a:pPr>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371600"/>
            <a:ext cx="11029615" cy="4992588"/>
          </a:xfrm>
        </p:spPr>
        <p:txBody>
          <a:bodyPr>
            <a:normAutofit fontScale="92500" lnSpcReduction="10000"/>
          </a:bodyPr>
          <a:lstStyle/>
          <a:p>
            <a:pPr algn="l">
              <a:buFont typeface="+mj-lt"/>
              <a:buAutoNum type="arabicPeriod"/>
            </a:pPr>
            <a:r>
              <a:rPr lang="en-US" b="1" i="0" dirty="0">
                <a:solidFill>
                  <a:schemeClr val="tx1"/>
                </a:solidFill>
                <a:effectLst/>
                <a:latin typeface="Söhne"/>
              </a:rPr>
              <a:t>Integration of Multiple Datasets</a:t>
            </a:r>
            <a:r>
              <a:rPr lang="en-US" b="0" i="0" dirty="0">
                <a:solidFill>
                  <a:schemeClr val="tx1"/>
                </a:solidFill>
                <a:effectLst/>
                <a:latin typeface="Söhne"/>
              </a:rPr>
              <a:t>: The code integrates and merges two separate datasets related to mental and substance use disorders. This allows for a more comprehensive analysis and understanding of the factors influencing mental fitness.</a:t>
            </a:r>
          </a:p>
          <a:p>
            <a:pPr algn="l">
              <a:buFont typeface="+mj-lt"/>
              <a:buAutoNum type="arabicPeriod"/>
            </a:pPr>
            <a:r>
              <a:rPr lang="en-US" b="1" i="0" dirty="0">
                <a:solidFill>
                  <a:schemeClr val="tx1"/>
                </a:solidFill>
                <a:effectLst/>
                <a:latin typeface="Söhne"/>
              </a:rPr>
              <a:t>Heatmap Visualization</a:t>
            </a:r>
            <a:r>
              <a:rPr lang="en-US" b="0" i="0" dirty="0">
                <a:solidFill>
                  <a:schemeClr val="tx1"/>
                </a:solidFill>
                <a:effectLst/>
                <a:latin typeface="Söhne"/>
              </a:rPr>
              <a:t>: The code includes a heatmap visualization that shows the correlation between different variables in the dataset. This provides a quick overview of the relationships between mental disorders, substance use, and mental fitness.</a:t>
            </a:r>
          </a:p>
          <a:p>
            <a:pPr algn="l">
              <a:buFont typeface="+mj-lt"/>
              <a:buAutoNum type="arabicPeriod"/>
            </a:pPr>
            <a:r>
              <a:rPr lang="en-US" b="1" i="0" dirty="0">
                <a:solidFill>
                  <a:schemeClr val="tx1"/>
                </a:solidFill>
                <a:effectLst/>
                <a:latin typeface="Söhne"/>
              </a:rPr>
              <a:t>Exploratory Data Analysis</a:t>
            </a:r>
            <a:r>
              <a:rPr lang="en-US" b="0" i="0" dirty="0">
                <a:solidFill>
                  <a:schemeClr val="tx1"/>
                </a:solidFill>
                <a:effectLst/>
                <a:latin typeface="Söhne"/>
              </a:rPr>
              <a:t>: The code includes various exploratory data analysis techniques, such as joint plots, pair plots, and pie charts, to gain insights into the data and understand the distribution and patterns of mental fitness across different variables.</a:t>
            </a:r>
          </a:p>
          <a:p>
            <a:pPr algn="l">
              <a:buFont typeface="+mj-lt"/>
              <a:buAutoNum type="arabicPeriod"/>
            </a:pPr>
            <a:r>
              <a:rPr lang="en-US" b="1" i="0" dirty="0">
                <a:solidFill>
                  <a:schemeClr val="tx1"/>
                </a:solidFill>
                <a:effectLst/>
                <a:latin typeface="Söhne"/>
              </a:rPr>
              <a:t>Year-wise Variations</a:t>
            </a:r>
            <a:r>
              <a:rPr lang="en-US" b="0" i="0" dirty="0">
                <a:solidFill>
                  <a:schemeClr val="tx1"/>
                </a:solidFill>
                <a:effectLst/>
                <a:latin typeface="Söhne"/>
              </a:rPr>
              <a:t>: The code includes a line plot that shows the year-wise variations in mental fitness for different countries. This visualization helps identify trends and changes in mental fitness levels over time.</a:t>
            </a:r>
          </a:p>
          <a:p>
            <a:pPr algn="l">
              <a:buFont typeface="+mj-lt"/>
              <a:buAutoNum type="arabicPeriod"/>
            </a:pPr>
            <a:r>
              <a:rPr lang="en-US" b="1" i="0" dirty="0">
                <a:solidFill>
                  <a:schemeClr val="tx1"/>
                </a:solidFill>
                <a:effectLst/>
                <a:latin typeface="Söhne"/>
              </a:rPr>
              <a:t>Machine Learning Model Training</a:t>
            </a:r>
            <a:r>
              <a:rPr lang="en-US" b="0" i="0" dirty="0">
                <a:solidFill>
                  <a:schemeClr val="tx1"/>
                </a:solidFill>
                <a:effectLst/>
                <a:latin typeface="Söhne"/>
              </a:rPr>
              <a:t>: The code trains two regression models, Linear Regression and Random Forest Regression, to predict mental fitness levels. These models provide insights into the factors influencing mental fitness and can be used to make predictions for new data.</a:t>
            </a:r>
          </a:p>
          <a:p>
            <a:pPr algn="l">
              <a:buFont typeface="+mj-lt"/>
              <a:buAutoNum type="arabicPeriod"/>
            </a:pPr>
            <a:r>
              <a:rPr lang="en-US" b="1" i="0" dirty="0">
                <a:solidFill>
                  <a:schemeClr val="tx1"/>
                </a:solidFill>
                <a:effectLst/>
                <a:latin typeface="Söhne"/>
              </a:rPr>
              <a:t>Model Performance Evaluation</a:t>
            </a:r>
            <a:r>
              <a:rPr lang="en-US" b="0" i="0" dirty="0">
                <a:solidFill>
                  <a:schemeClr val="tx1"/>
                </a:solidFill>
                <a:effectLst/>
                <a:latin typeface="Söhne"/>
              </a:rPr>
              <a:t>: The code evaluates the performance of the trained models using metrics such as mean squared error (MSE), root mean squared error (RMSE), and R-squared score. This allows for an assessment of how well the models fit the data and make predictions.</a:t>
            </a:r>
          </a:p>
          <a:p>
            <a:pPr algn="l">
              <a:buFont typeface="+mj-lt"/>
              <a:buAutoNum type="arabicPeriod"/>
            </a:pPr>
            <a:r>
              <a:rPr lang="en-US" b="1" i="0" dirty="0">
                <a:solidFill>
                  <a:schemeClr val="tx1"/>
                </a:solidFill>
                <a:effectLst/>
                <a:latin typeface="Söhne"/>
              </a:rPr>
              <a:t>Potential for Customization</a:t>
            </a:r>
            <a:r>
              <a:rPr lang="en-US" b="0" i="0" dirty="0">
                <a:solidFill>
                  <a:schemeClr val="tx1"/>
                </a:solidFill>
                <a:effectLst/>
                <a:latin typeface="Söhne"/>
              </a:rPr>
              <a:t>: The code provides a foundation that can be customized and expanded upon. It suggests areas where additional features, data sources, or model improvements can be incorporated to enhance the mental fitness tracker.</a:t>
            </a: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682532"/>
            <a:ext cx="11029615" cy="4946868"/>
          </a:xfrm>
        </p:spPr>
        <p:txBody>
          <a:bodyPr>
            <a:normAutofit fontScale="92500" lnSpcReduction="20000"/>
          </a:bodyPr>
          <a:lstStyle/>
          <a:p>
            <a:pPr marL="0" indent="0" algn="l">
              <a:buNone/>
            </a:pPr>
            <a:r>
              <a:rPr lang="en-US" b="0" i="0" dirty="0">
                <a:solidFill>
                  <a:schemeClr val="tx1"/>
                </a:solidFill>
                <a:effectLst/>
                <a:latin typeface="Times New Roman" panose="02020603050405020304" pitchFamily="18" charset="0"/>
                <a:cs typeface="Times New Roman" panose="02020603050405020304" pitchFamily="18" charset="0"/>
              </a:rPr>
              <a:t>Implementation of a mental fitness tracker using machine learning techniques. It includes data cleaning, exploratory data analysis, and training regression models (Linear Regression and Random Forest Regression) to predict mental fitness levels.</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Data Sources</a:t>
            </a:r>
            <a:r>
              <a:rPr lang="en-US" b="0" i="0" dirty="0">
                <a:solidFill>
                  <a:schemeClr val="tx1"/>
                </a:solidFill>
                <a:effectLst/>
                <a:latin typeface="Times New Roman" panose="02020603050405020304" pitchFamily="18" charset="0"/>
                <a:cs typeface="Times New Roman" panose="02020603050405020304" pitchFamily="18" charset="0"/>
              </a:rPr>
              <a:t>: Instead of using the provided datasets, you can explore other mental health-related datasets available publicly or collect your own data to create a more personalized mental fitness tracker.</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Feature Engineering</a:t>
            </a:r>
            <a:r>
              <a:rPr lang="en-US" b="0" i="0" dirty="0">
                <a:solidFill>
                  <a:schemeClr val="tx1"/>
                </a:solidFill>
                <a:effectLst/>
                <a:latin typeface="Times New Roman" panose="02020603050405020304" pitchFamily="18" charset="0"/>
                <a:cs typeface="Times New Roman" panose="02020603050405020304" pitchFamily="18" charset="0"/>
              </a:rPr>
              <a:t>: Explore additional features or indicators that might influence mental fitness. You can incorporate data from other domains such as physical health, sleep patterns, daily activities, or social interactions to create a more comprehensive model.</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Visualization</a:t>
            </a:r>
            <a:r>
              <a:rPr lang="en-US" b="0" i="0" dirty="0">
                <a:solidFill>
                  <a:schemeClr val="tx1"/>
                </a:solidFill>
                <a:effectLst/>
                <a:latin typeface="Times New Roman" panose="02020603050405020304" pitchFamily="18" charset="0"/>
                <a:cs typeface="Times New Roman" panose="02020603050405020304" pitchFamily="18" charset="0"/>
              </a:rPr>
              <a:t>: Enhance the visualizations in the project to make them more informative and interactive. You can use libraries like </a:t>
            </a:r>
            <a:r>
              <a:rPr lang="en-US" b="0" i="0" dirty="0" err="1">
                <a:solidFill>
                  <a:schemeClr val="tx1"/>
                </a:solidFill>
                <a:effectLst/>
                <a:latin typeface="Times New Roman" panose="02020603050405020304" pitchFamily="18" charset="0"/>
                <a:cs typeface="Times New Roman" panose="02020603050405020304" pitchFamily="18" charset="0"/>
              </a:rPr>
              <a:t>Plotly</a:t>
            </a:r>
            <a:r>
              <a:rPr lang="en-US" b="0" i="0" dirty="0">
                <a:solidFill>
                  <a:schemeClr val="tx1"/>
                </a:solidFill>
                <a:effectLst/>
                <a:latin typeface="Times New Roman" panose="02020603050405020304" pitchFamily="18" charset="0"/>
                <a:cs typeface="Times New Roman" panose="02020603050405020304" pitchFamily="18" charset="0"/>
              </a:rPr>
              <a:t> or Bokeh to create interactive charts, dashboards, or visualizations that allow users to explore the data and track their mental fitness progress over time.</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User Interface</a:t>
            </a:r>
            <a:r>
              <a:rPr lang="en-US" b="0" i="0" dirty="0">
                <a:solidFill>
                  <a:schemeClr val="tx1"/>
                </a:solidFill>
                <a:effectLst/>
                <a:latin typeface="Times New Roman" panose="02020603050405020304" pitchFamily="18" charset="0"/>
                <a:cs typeface="Times New Roman" panose="02020603050405020304" pitchFamily="18" charset="0"/>
              </a:rPr>
              <a:t>: Develop a user-friendly interface for the mental fitness tracker. You can create a web application or a mobile app that allows users to input their data, visualize their mental fitness levels, track progress, and receive personalized recommendations or insights based on their data.</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Personalization</a:t>
            </a:r>
            <a:r>
              <a:rPr lang="en-US" b="0" i="0" dirty="0">
                <a:solidFill>
                  <a:schemeClr val="tx1"/>
                </a:solidFill>
                <a:effectLst/>
                <a:latin typeface="Times New Roman" panose="02020603050405020304" pitchFamily="18" charset="0"/>
                <a:cs typeface="Times New Roman" panose="02020603050405020304" pitchFamily="18" charset="0"/>
              </a:rPr>
              <a:t>: Implement personalized recommendations or interventions based on the user's mental fitness data. For example, the system could suggest specific activities, exercises, or mindfulness techniques tailored to the user's needs and preferences.</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Deploying the Model</a:t>
            </a:r>
            <a:r>
              <a:rPr lang="en-US" b="0" i="0" dirty="0">
                <a:solidFill>
                  <a:schemeClr val="tx1"/>
                </a:solidFill>
                <a:effectLst/>
                <a:latin typeface="Times New Roman" panose="02020603050405020304" pitchFamily="18" charset="0"/>
                <a:cs typeface="Times New Roman" panose="02020603050405020304" pitchFamily="18" charset="0"/>
              </a:rPr>
              <a:t>: Deploy the trained machine learning models as APIs or cloud services so that users can access the mental fitness tracker from different platforms and devices.</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Results</a:t>
            </a:r>
            <a:endParaRPr lang="en-US" dirty="0"/>
          </a:p>
        </p:txBody>
      </p:sp>
      <p:pic>
        <p:nvPicPr>
          <p:cNvPr id="1026" name="Picture 2">
            <a:extLst>
              <a:ext uri="{FF2B5EF4-FFF2-40B4-BE49-F238E27FC236}">
                <a16:creationId xmlns:a16="http://schemas.microsoft.com/office/drawing/2014/main" id="{BDB115E9-7B81-8AFE-82AD-E32E2228FB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929" y="1363663"/>
            <a:ext cx="5951070" cy="36337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BD3F083-3CBF-17A3-6943-ED68EBCF6A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6038" y="1088172"/>
            <a:ext cx="4587559" cy="4626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1964</Words>
  <Application>Microsoft Office PowerPoint</Application>
  <PresentationFormat>Widescreen</PresentationFormat>
  <Paragraphs>57</Paragraphs>
  <Slides>11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Assistant</vt:lpstr>
      <vt:lpstr>Calibri</vt:lpstr>
      <vt:lpstr>Franklin Gothic Book</vt:lpstr>
      <vt:lpstr>Franklin Gothic Demi</vt:lpstr>
      <vt:lpstr>Google Sans</vt:lpstr>
      <vt:lpstr>Söhne</vt:lpstr>
      <vt:lpstr>Times New Roman</vt:lpstr>
      <vt:lpstr>Wingdings</vt:lpstr>
      <vt:lpstr>Wingdings 2</vt:lpstr>
      <vt:lpstr>DividendVTI</vt:lpstr>
      <vt:lpstr>Dronadula Sureswar Reddy </vt:lpstr>
      <vt:lpstr>→  A mental fitness tracker is a tool that helps you track your mental health and well-being over time. It can help you identify patterns in your mood, stress levels, and sleep quality. Some mental fitness trackers also offer personalized exercises and activities to help you improve your mental fitness.  →  Mental fitness trackers can be a valuable tool for anyone who wants to improve their mental health. They can help you stay on track with your goals, identify areas where you need improvement, and learn new ways to manage stress and anxiety.</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SURESWAR surya</cp:lastModifiedBy>
  <cp:revision>2</cp:revision>
  <dcterms:created xsi:type="dcterms:W3CDTF">2021-05-26T16:50:10Z</dcterms:created>
  <dcterms:modified xsi:type="dcterms:W3CDTF">2023-07-15T13:57:51Z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