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68" orient="horz"/>
        <p:guide pos="408"/>
        <p:guide pos="3912" orient="horz"/>
        <p:guide pos="7272"/>
        <p:guide pos="165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bef18aa97d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bef18aa97d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bef18aa97d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bef18aa9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bef18aa97d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2bef18aa97d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bef18aa97d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bef18aa97d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ef18aa97d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2bef18aa97d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bef18aa97d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2bef18aa97d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9" name="Shape 29"/>
        <p:cNvGrpSpPr/>
        <p:nvPr/>
      </p:nvGrpSpPr>
      <p:grpSpPr>
        <a:xfrm>
          <a:off x="0" y="0"/>
          <a:ext cx="0" cy="0"/>
          <a:chOff x="0" y="0"/>
          <a:chExt cx="0" cy="0"/>
        </a:xfrm>
      </p:grpSpPr>
      <p:sp>
        <p:nvSpPr>
          <p:cNvPr id="30" name="Google Shape;30;p2"/>
          <p:cNvSpPr txBox="1"/>
          <p:nvPr>
            <p:ph idx="1" type="body"/>
          </p:nvPr>
        </p:nvSpPr>
        <p:spPr>
          <a:xfrm>
            <a:off x="6312871" y="4141999"/>
            <a:ext cx="4220845" cy="861497"/>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228600" lvl="1" marL="914400" algn="l">
              <a:spcBef>
                <a:spcPts val="1000"/>
              </a:spcBef>
              <a:spcAft>
                <a:spcPts val="0"/>
              </a:spcAft>
              <a:buSzPts val="1600"/>
              <a:buNone/>
              <a:defRPr sz="20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1" name="Google Shape;31;p2"/>
          <p:cNvSpPr/>
          <p:nvPr/>
        </p:nvSpPr>
        <p:spPr>
          <a:xfrm>
            <a:off x="740309" y="1382809"/>
            <a:ext cx="1229566" cy="1059971"/>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2" name="Google Shape;32;p2"/>
          <p:cNvSpPr/>
          <p:nvPr/>
        </p:nvSpPr>
        <p:spPr>
          <a:xfrm>
            <a:off x="3755031" y="1194620"/>
            <a:ext cx="1666162" cy="1436347"/>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3" name="Google Shape;33;p2"/>
          <p:cNvSpPr/>
          <p:nvPr/>
        </p:nvSpPr>
        <p:spPr>
          <a:xfrm>
            <a:off x="3804994" y="5233183"/>
            <a:ext cx="718261" cy="619191"/>
          </a:xfrm>
          <a:prstGeom prst="hexagon">
            <a:avLst>
              <a:gd fmla="val 25000" name="adj"/>
              <a:gd fmla="val 115470" name="vf"/>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4" name="Google Shape;34;p2"/>
          <p:cNvSpPr/>
          <p:nvPr/>
        </p:nvSpPr>
        <p:spPr>
          <a:xfrm>
            <a:off x="1837838" y="1101306"/>
            <a:ext cx="651613" cy="561736"/>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5" name="Google Shape;35;p2"/>
          <p:cNvSpPr/>
          <p:nvPr>
            <p:ph idx="2" type="pic"/>
          </p:nvPr>
        </p:nvSpPr>
        <p:spPr>
          <a:xfrm>
            <a:off x="1571515" y="1914044"/>
            <a:ext cx="3993624" cy="3617848"/>
          </a:xfrm>
          <a:prstGeom prst="rect">
            <a:avLst/>
          </a:prstGeom>
          <a:noFill/>
          <a:ln>
            <a:noFill/>
          </a:ln>
        </p:spPr>
      </p:sp>
      <p:sp>
        <p:nvSpPr>
          <p:cNvPr id="36" name="Google Shape;36;p2"/>
          <p:cNvSpPr txBox="1"/>
          <p:nvPr>
            <p:ph type="title"/>
          </p:nvPr>
        </p:nvSpPr>
        <p:spPr>
          <a:xfrm>
            <a:off x="6312871" y="2050552"/>
            <a:ext cx="4998720" cy="174898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Trebuchet MS"/>
              <a:buNone/>
              <a:defRPr sz="28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12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5" name="Shape 125"/>
        <p:cNvGrpSpPr/>
        <p:nvPr/>
      </p:nvGrpSpPr>
      <p:grpSpPr>
        <a:xfrm>
          <a:off x="0" y="0"/>
          <a:ext cx="0" cy="0"/>
          <a:chOff x="0" y="0"/>
          <a:chExt cx="0" cy="0"/>
        </a:xfrm>
      </p:grpSpPr>
      <p:sp>
        <p:nvSpPr>
          <p:cNvPr id="126" name="Google Shape;126;p13"/>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8" name="Google Shape;128;p13"/>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129" name="Google Shape;129;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p14"/>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p:nvPr>
            <p:ph idx="2" type="pic"/>
          </p:nvPr>
        </p:nvSpPr>
        <p:spPr>
          <a:xfrm>
            <a:off x="677334" y="609600"/>
            <a:ext cx="8596668" cy="3845718"/>
          </a:xfrm>
          <a:prstGeom prst="rect">
            <a:avLst/>
          </a:prstGeom>
          <a:noFill/>
          <a:ln>
            <a:noFill/>
          </a:ln>
        </p:spPr>
      </p:sp>
      <p:sp>
        <p:nvSpPr>
          <p:cNvPr id="135" name="Google Shape;135;p14"/>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6" name="Google Shape;13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9" name="Shape 139"/>
        <p:cNvGrpSpPr/>
        <p:nvPr/>
      </p:nvGrpSpPr>
      <p:grpSpPr>
        <a:xfrm>
          <a:off x="0" y="0"/>
          <a:ext cx="0" cy="0"/>
          <a:chOff x="0" y="0"/>
          <a:chExt cx="0" cy="0"/>
        </a:xfrm>
      </p:grpSpPr>
      <p:sp>
        <p:nvSpPr>
          <p:cNvPr id="140" name="Google Shape;140;p15"/>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5"/>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2" name="Google Shape;142;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5" name="Shape 145"/>
        <p:cNvGrpSpPr/>
        <p:nvPr/>
      </p:nvGrpSpPr>
      <p:grpSpPr>
        <a:xfrm>
          <a:off x="0" y="0"/>
          <a:ext cx="0" cy="0"/>
          <a:chOff x="0" y="0"/>
          <a:chExt cx="0" cy="0"/>
        </a:xfrm>
      </p:grpSpPr>
      <p:sp>
        <p:nvSpPr>
          <p:cNvPr id="146" name="Google Shape;146;p1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6"/>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8" name="Google Shape;148;p16"/>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9" name="Google Shape;149;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1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53" name="Google Shape;153;p1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4" name="Shape 154"/>
        <p:cNvGrpSpPr/>
        <p:nvPr/>
      </p:nvGrpSpPr>
      <p:grpSpPr>
        <a:xfrm>
          <a:off x="0" y="0"/>
          <a:ext cx="0" cy="0"/>
          <a:chOff x="0" y="0"/>
          <a:chExt cx="0" cy="0"/>
        </a:xfrm>
      </p:grpSpPr>
      <p:sp>
        <p:nvSpPr>
          <p:cNvPr id="155" name="Google Shape;155;p17"/>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7"/>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57" name="Google Shape;157;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60" name="Shape 160"/>
        <p:cNvGrpSpPr/>
        <p:nvPr/>
      </p:nvGrpSpPr>
      <p:grpSpPr>
        <a:xfrm>
          <a:off x="0" y="0"/>
          <a:ext cx="0" cy="0"/>
          <a:chOff x="0" y="0"/>
          <a:chExt cx="0" cy="0"/>
        </a:xfrm>
      </p:grpSpPr>
      <p:sp>
        <p:nvSpPr>
          <p:cNvPr id="161" name="Google Shape;161;p1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3" name="Google Shape;163;p1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64" name="Google Shape;164;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1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68" name="Google Shape;168;p1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9" name="Shape 169"/>
        <p:cNvGrpSpPr/>
        <p:nvPr/>
      </p:nvGrpSpPr>
      <p:grpSpPr>
        <a:xfrm>
          <a:off x="0" y="0"/>
          <a:ext cx="0" cy="0"/>
          <a:chOff x="0" y="0"/>
          <a:chExt cx="0" cy="0"/>
        </a:xfrm>
      </p:grpSpPr>
      <p:sp>
        <p:nvSpPr>
          <p:cNvPr id="170" name="Google Shape;170;p19"/>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2" name="Google Shape;172;p1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73" name="Google Shape;173;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6" name="Shape 176"/>
        <p:cNvGrpSpPr/>
        <p:nvPr/>
      </p:nvGrpSpPr>
      <p:grpSpPr>
        <a:xfrm>
          <a:off x="0" y="0"/>
          <a:ext cx="0" cy="0"/>
          <a:chOff x="0" y="0"/>
          <a:chExt cx="0" cy="0"/>
        </a:xfrm>
      </p:grpSpPr>
      <p:sp>
        <p:nvSpPr>
          <p:cNvPr id="177" name="Google Shape;177;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0"/>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9" name="Google Shape;179;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7" name="Shape 37"/>
        <p:cNvGrpSpPr/>
        <p:nvPr/>
      </p:nvGrpSpPr>
      <p:grpSpPr>
        <a:xfrm>
          <a:off x="0" y="0"/>
          <a:ext cx="0" cy="0"/>
          <a:chOff x="0" y="0"/>
          <a:chExt cx="0" cy="0"/>
        </a:xfrm>
      </p:grpSpPr>
      <p:sp>
        <p:nvSpPr>
          <p:cNvPr id="38" name="Google Shape;38;p3"/>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spcBef>
                <a:spcPts val="1000"/>
              </a:spcBef>
              <a:spcAft>
                <a:spcPts val="0"/>
              </a:spcAft>
              <a:buClr>
                <a:schemeClr val="accent4"/>
              </a:buClr>
              <a:buSzPts val="1600"/>
              <a:buFont typeface="Noto Sans Symbols"/>
              <a:buChar char="▪"/>
              <a:defRPr sz="2000"/>
            </a:lvl1pPr>
            <a:lvl2pPr indent="-320040" lvl="1" marL="914400" algn="l">
              <a:spcBef>
                <a:spcPts val="1000"/>
              </a:spcBef>
              <a:spcAft>
                <a:spcPts val="0"/>
              </a:spcAft>
              <a:buClr>
                <a:schemeClr val="accent4"/>
              </a:buClr>
              <a:buSzPts val="1440"/>
              <a:buFont typeface="Noto Sans Symbols"/>
              <a:buChar char="▪"/>
              <a:defRPr sz="1800"/>
            </a:lvl2pPr>
            <a:lvl3pPr indent="-309880" lvl="2" marL="1371600" algn="l">
              <a:spcBef>
                <a:spcPts val="1000"/>
              </a:spcBef>
              <a:spcAft>
                <a:spcPts val="0"/>
              </a:spcAft>
              <a:buClr>
                <a:schemeClr val="accent4"/>
              </a:buClr>
              <a:buSzPts val="1280"/>
              <a:buFont typeface="Noto Sans Symbols"/>
              <a:buChar char="▪"/>
              <a:defRPr sz="1600"/>
            </a:lvl3pPr>
            <a:lvl4pPr indent="-309880" lvl="3" marL="1828800" algn="l">
              <a:spcBef>
                <a:spcPts val="1000"/>
              </a:spcBef>
              <a:spcAft>
                <a:spcPts val="0"/>
              </a:spcAft>
              <a:buClr>
                <a:schemeClr val="accent4"/>
              </a:buClr>
              <a:buSzPts val="1280"/>
              <a:buFont typeface="Noto Sans Symbols"/>
              <a:buChar char="▪"/>
              <a:defRPr sz="1600"/>
            </a:lvl4pPr>
            <a:lvl5pPr indent="-309879" lvl="4" marL="2286000" algn="l">
              <a:spcBef>
                <a:spcPts val="1000"/>
              </a:spcBef>
              <a:spcAft>
                <a:spcPts val="0"/>
              </a:spcAft>
              <a:buClr>
                <a:schemeClr val="accent4"/>
              </a:buClr>
              <a:buSzPts val="1280"/>
              <a:buFont typeface="Noto Sans Symbols"/>
              <a:buChar char="▪"/>
              <a:defRPr sz="16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9" name="Google Shape;39;p3"/>
          <p:cNvSpPr/>
          <p:nvPr/>
        </p:nvSpPr>
        <p:spPr>
          <a:xfrm>
            <a:off x="9354457" y="5363987"/>
            <a:ext cx="457200" cy="457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0" name="Google Shape;40;p3"/>
          <p:cNvSpPr/>
          <p:nvPr/>
        </p:nvSpPr>
        <p:spPr>
          <a:xfrm>
            <a:off x="6692791" y="1699889"/>
            <a:ext cx="319749" cy="31974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1" name="Google Shape;41;p3"/>
          <p:cNvSpPr/>
          <p:nvPr/>
        </p:nvSpPr>
        <p:spPr>
          <a:xfrm>
            <a:off x="9354457" y="5897738"/>
            <a:ext cx="179977" cy="17997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2" name="Google Shape;42;p3"/>
          <p:cNvSpPr/>
          <p:nvPr>
            <p:ph idx="2" type="pic"/>
          </p:nvPr>
        </p:nvSpPr>
        <p:spPr>
          <a:xfrm>
            <a:off x="7090227" y="786181"/>
            <a:ext cx="4441372" cy="5393036"/>
          </a:xfrm>
          <a:prstGeom prst="rect">
            <a:avLst/>
          </a:prstGeom>
          <a:noFill/>
          <a:ln>
            <a:noFill/>
          </a:ln>
        </p:spPr>
      </p:sp>
      <p:sp>
        <p:nvSpPr>
          <p:cNvPr id="43" name="Google Shape;43;p3"/>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2" name="Shape 182"/>
        <p:cNvGrpSpPr/>
        <p:nvPr/>
      </p:nvGrpSpPr>
      <p:grpSpPr>
        <a:xfrm>
          <a:off x="0" y="0"/>
          <a:ext cx="0" cy="0"/>
          <a:chOff x="0" y="0"/>
          <a:chExt cx="0" cy="0"/>
        </a:xfrm>
      </p:grpSpPr>
      <p:sp>
        <p:nvSpPr>
          <p:cNvPr id="183" name="Google Shape;183;p21"/>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1"/>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85" name="Google Shape;185;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showMasterSp="0">
  <p:cSld name="1_Custom Layout">
    <p:bg>
      <p:bgPr>
        <a:solidFill>
          <a:schemeClr val="dk1"/>
        </a:solidFill>
      </p:bgPr>
    </p:bg>
    <p:spTree>
      <p:nvGrpSpPr>
        <p:cNvPr id="188" name="Shape 188"/>
        <p:cNvGrpSpPr/>
        <p:nvPr/>
      </p:nvGrpSpPr>
      <p:grpSpPr>
        <a:xfrm>
          <a:off x="0" y="0"/>
          <a:ext cx="0" cy="0"/>
          <a:chOff x="0" y="0"/>
          <a:chExt cx="0" cy="0"/>
        </a:xfrm>
      </p:grpSpPr>
      <p:sp>
        <p:nvSpPr>
          <p:cNvPr id="189" name="Google Shape;189;p22"/>
          <p:cNvSpPr/>
          <p:nvPr>
            <p:ph idx="2" type="pic"/>
          </p:nvPr>
        </p:nvSpPr>
        <p:spPr>
          <a:xfrm>
            <a:off x="0" y="0"/>
            <a:ext cx="12192000" cy="6858000"/>
          </a:xfrm>
          <a:prstGeom prst="rect">
            <a:avLst/>
          </a:prstGeom>
          <a:noFill/>
          <a:ln>
            <a:noFill/>
          </a:ln>
        </p:spPr>
      </p:sp>
      <p:sp>
        <p:nvSpPr>
          <p:cNvPr descr="Tall office building looking up" id="190" name="Google Shape;190;p22"/>
          <p:cNvSpPr/>
          <p:nvPr/>
        </p:nvSpPr>
        <p:spPr>
          <a:xfrm>
            <a:off x="3718560" y="1181123"/>
            <a:ext cx="4754880" cy="4495754"/>
          </a:xfrm>
          <a:prstGeom prst="rect">
            <a:avLst/>
          </a:prstGeom>
          <a:solidFill>
            <a:schemeClr val="accent5">
              <a:alpha val="40000"/>
            </a:schemeClr>
          </a:solidFill>
          <a:ln cap="flat" cmpd="sng" w="603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91" name="Google Shape;191;p22"/>
          <p:cNvSpPr txBox="1"/>
          <p:nvPr>
            <p:ph idx="1" type="body"/>
          </p:nvPr>
        </p:nvSpPr>
        <p:spPr>
          <a:xfrm>
            <a:off x="4149139" y="4859469"/>
            <a:ext cx="3924934" cy="490538"/>
          </a:xfrm>
          <a:prstGeom prst="rect">
            <a:avLst/>
          </a:prstGeom>
          <a:noFill/>
          <a:ln>
            <a:noFill/>
          </a:ln>
        </p:spPr>
        <p:txBody>
          <a:bodyPr anchorCtr="0" anchor="t" bIns="45700" lIns="91425" spcFirstLastPara="1" rIns="91425" wrap="square" tIns="45700">
            <a:normAutofit/>
          </a:bodyPr>
          <a:lstStyle>
            <a:lvl1pPr indent="-228600" lvl="0" marL="457200" algn="r">
              <a:spcBef>
                <a:spcPts val="1000"/>
              </a:spcBef>
              <a:spcAft>
                <a:spcPts val="0"/>
              </a:spcAft>
              <a:buSzPts val="1920"/>
              <a:buNone/>
              <a:defRPr b="1" sz="2400">
                <a:solidFill>
                  <a:schemeClr val="accent4"/>
                </a:solidFill>
                <a:latin typeface="Calibri"/>
                <a:ea typeface="Calibri"/>
                <a:cs typeface="Calibri"/>
                <a:sym typeface="Calibri"/>
              </a:defRPr>
            </a:lvl1pPr>
            <a:lvl2pPr indent="-228600" lvl="1" marL="914400" algn="l">
              <a:spcBef>
                <a:spcPts val="1000"/>
              </a:spcBef>
              <a:spcAft>
                <a:spcPts val="0"/>
              </a:spcAft>
              <a:buSzPts val="1280"/>
              <a:buNone/>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92" name="Google Shape;192;p22"/>
          <p:cNvSpPr txBox="1"/>
          <p:nvPr>
            <p:ph type="title"/>
          </p:nvPr>
        </p:nvSpPr>
        <p:spPr>
          <a:xfrm>
            <a:off x="4149139" y="1529685"/>
            <a:ext cx="3924934" cy="1695637"/>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Clr>
                <a:schemeClr val="lt1"/>
              </a:buClr>
              <a:buSzPts val="4800"/>
              <a:buFont typeface="Trebuchet MS"/>
              <a:buNone/>
              <a:defRPr b="1" sz="4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4" name="Shape 44"/>
        <p:cNvGrpSpPr/>
        <p:nvPr/>
      </p:nvGrpSpPr>
      <p:grpSpPr>
        <a:xfrm>
          <a:off x="0" y="0"/>
          <a:ext cx="0" cy="0"/>
          <a:chOff x="0" y="0"/>
          <a:chExt cx="0" cy="0"/>
        </a:xfrm>
      </p:grpSpPr>
      <p:sp>
        <p:nvSpPr>
          <p:cNvPr id="45" name="Google Shape;45;p4"/>
          <p:cNvSpPr/>
          <p:nvPr/>
        </p:nvSpPr>
        <p:spPr>
          <a:xfrm>
            <a:off x="7362825" y="443263"/>
            <a:ext cx="361950" cy="36195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6" name="Google Shape;46;p4"/>
          <p:cNvSpPr/>
          <p:nvPr/>
        </p:nvSpPr>
        <p:spPr>
          <a:xfrm>
            <a:off x="11007246" y="5605994"/>
            <a:ext cx="654227" cy="6542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7" name="Google Shape;47;p4"/>
          <p:cNvSpPr/>
          <p:nvPr/>
        </p:nvSpPr>
        <p:spPr>
          <a:xfrm>
            <a:off x="10683791" y="6132439"/>
            <a:ext cx="251152" cy="251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8" name="Google Shape;48;p4"/>
          <p:cNvSpPr/>
          <p:nvPr>
            <p:ph idx="2" type="pic"/>
          </p:nvPr>
        </p:nvSpPr>
        <p:spPr>
          <a:xfrm>
            <a:off x="5733416" y="624239"/>
            <a:ext cx="5855754" cy="5631571"/>
          </a:xfrm>
          <a:prstGeom prst="rect">
            <a:avLst/>
          </a:prstGeom>
          <a:noFill/>
          <a:ln>
            <a:noFill/>
          </a:ln>
        </p:spPr>
      </p:sp>
      <p:sp>
        <p:nvSpPr>
          <p:cNvPr id="49" name="Google Shape;49;p4"/>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accent4"/>
              </a:buClr>
              <a:buSzPts val="1600"/>
              <a:buFont typeface="Noto Sans Symbols"/>
              <a:buChar char="▪"/>
              <a:defRPr sz="2000"/>
            </a:lvl1pPr>
            <a:lvl2pPr indent="-330200" lvl="1" marL="914400" algn="l">
              <a:spcBef>
                <a:spcPts val="1000"/>
              </a:spcBef>
              <a:spcAft>
                <a:spcPts val="0"/>
              </a:spcAft>
              <a:buClr>
                <a:schemeClr val="accent4"/>
              </a:buClr>
              <a:buSzPts val="1600"/>
              <a:buFont typeface="Noto Sans Symbols"/>
              <a:buChar char="▪"/>
              <a:defRPr sz="2000"/>
            </a:lvl2pPr>
            <a:lvl3pPr indent="-320039" lvl="2" marL="1371600" algn="l">
              <a:spcBef>
                <a:spcPts val="1000"/>
              </a:spcBef>
              <a:spcAft>
                <a:spcPts val="0"/>
              </a:spcAft>
              <a:buClr>
                <a:schemeClr val="accent4"/>
              </a:buClr>
              <a:buSzPts val="1440"/>
              <a:buFont typeface="Noto Sans Symbols"/>
              <a:buChar char="▪"/>
              <a:defRPr sz="1800"/>
            </a:lvl3pPr>
            <a:lvl4pPr indent="-320039" lvl="3" marL="1828800" algn="l">
              <a:spcBef>
                <a:spcPts val="1000"/>
              </a:spcBef>
              <a:spcAft>
                <a:spcPts val="0"/>
              </a:spcAft>
              <a:buClr>
                <a:schemeClr val="accent4"/>
              </a:buClr>
              <a:buSzPts val="1440"/>
              <a:buFont typeface="Noto Sans Symbols"/>
              <a:buChar char="▪"/>
              <a:defRPr sz="1800"/>
            </a:lvl4pPr>
            <a:lvl5pPr indent="-320039" lvl="4" marL="2286000" algn="l">
              <a:spcBef>
                <a:spcPts val="1000"/>
              </a:spcBef>
              <a:spcAft>
                <a:spcPts val="0"/>
              </a:spcAft>
              <a:buClr>
                <a:schemeClr val="accent4"/>
              </a:buClr>
              <a:buSzPts val="1440"/>
              <a:buFont typeface="Noto Sans Symbols"/>
              <a:buChar char="▪"/>
              <a:defRPr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0" name="Google Shape;50;p4"/>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51" name="Shape 51"/>
        <p:cNvGrpSpPr/>
        <p:nvPr/>
      </p:nvGrpSpPr>
      <p:grpSpPr>
        <a:xfrm>
          <a:off x="0" y="0"/>
          <a:ext cx="0" cy="0"/>
          <a:chOff x="0" y="0"/>
          <a:chExt cx="0" cy="0"/>
        </a:xfrm>
      </p:grpSpPr>
      <p:sp>
        <p:nvSpPr>
          <p:cNvPr id="52" name="Google Shape;52;p5"/>
          <p:cNvSpPr/>
          <p:nvPr>
            <p:ph idx="2" type="pic"/>
          </p:nvPr>
        </p:nvSpPr>
        <p:spPr>
          <a:xfrm>
            <a:off x="5353508" y="2555551"/>
            <a:ext cx="1484985" cy="1280160"/>
          </a:xfrm>
          <a:prstGeom prst="rect">
            <a:avLst/>
          </a:prstGeom>
          <a:noFill/>
          <a:ln>
            <a:noFill/>
          </a:ln>
        </p:spPr>
      </p:sp>
      <p:sp>
        <p:nvSpPr>
          <p:cNvPr id="53" name="Google Shape;53;p5"/>
          <p:cNvSpPr/>
          <p:nvPr>
            <p:ph idx="3" type="pic"/>
          </p:nvPr>
        </p:nvSpPr>
        <p:spPr>
          <a:xfrm>
            <a:off x="3115921" y="2555551"/>
            <a:ext cx="1484985" cy="1280160"/>
          </a:xfrm>
          <a:prstGeom prst="rect">
            <a:avLst/>
          </a:prstGeom>
          <a:noFill/>
          <a:ln>
            <a:noFill/>
          </a:ln>
        </p:spPr>
      </p:sp>
      <p:sp>
        <p:nvSpPr>
          <p:cNvPr id="54" name="Google Shape;54;p5"/>
          <p:cNvSpPr/>
          <p:nvPr>
            <p:ph idx="4" type="pic"/>
          </p:nvPr>
        </p:nvSpPr>
        <p:spPr>
          <a:xfrm>
            <a:off x="7602465" y="2555551"/>
            <a:ext cx="1484985" cy="1280160"/>
          </a:xfrm>
          <a:prstGeom prst="rect">
            <a:avLst/>
          </a:prstGeom>
          <a:noFill/>
          <a:ln>
            <a:noFill/>
          </a:ln>
        </p:spPr>
      </p:sp>
      <p:sp>
        <p:nvSpPr>
          <p:cNvPr id="55" name="Google Shape;55;p5"/>
          <p:cNvSpPr/>
          <p:nvPr>
            <p:ph idx="5" type="pic"/>
          </p:nvPr>
        </p:nvSpPr>
        <p:spPr>
          <a:xfrm>
            <a:off x="9840051" y="2555551"/>
            <a:ext cx="1484985" cy="1280160"/>
          </a:xfrm>
          <a:prstGeom prst="rect">
            <a:avLst/>
          </a:prstGeom>
          <a:noFill/>
          <a:ln>
            <a:noFill/>
          </a:ln>
        </p:spPr>
      </p:sp>
      <p:sp>
        <p:nvSpPr>
          <p:cNvPr id="56" name="Google Shape;56;p5"/>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p:nvPr/>
        </p:nvSpPr>
        <p:spPr>
          <a:xfrm>
            <a:off x="546669" y="3467555"/>
            <a:ext cx="458268" cy="395059"/>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8" name="Google Shape;58;p5"/>
          <p:cNvSpPr/>
          <p:nvPr/>
        </p:nvSpPr>
        <p:spPr>
          <a:xfrm>
            <a:off x="11113337" y="2394722"/>
            <a:ext cx="358391" cy="308958"/>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9" name="Google Shape;59;p5"/>
          <p:cNvSpPr/>
          <p:nvPr/>
        </p:nvSpPr>
        <p:spPr>
          <a:xfrm>
            <a:off x="10882649" y="2202202"/>
            <a:ext cx="230688" cy="198869"/>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60" name="Google Shape;60;p5"/>
          <p:cNvSpPr txBox="1"/>
          <p:nvPr>
            <p:ph idx="1" type="body"/>
          </p:nvPr>
        </p:nvSpPr>
        <p:spPr>
          <a:xfrm>
            <a:off x="546668"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1" name="Google Shape;61;p5"/>
          <p:cNvSpPr txBox="1"/>
          <p:nvPr>
            <p:ph idx="6" type="body"/>
          </p:nvPr>
        </p:nvSpPr>
        <p:spPr>
          <a:xfrm>
            <a:off x="556692"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5"/>
          <p:cNvSpPr txBox="1"/>
          <p:nvPr>
            <p:ph idx="7" type="body"/>
          </p:nvPr>
        </p:nvSpPr>
        <p:spPr>
          <a:xfrm>
            <a:off x="2789482"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5"/>
          <p:cNvSpPr txBox="1"/>
          <p:nvPr>
            <p:ph idx="8" type="body"/>
          </p:nvPr>
        </p:nvSpPr>
        <p:spPr>
          <a:xfrm>
            <a:off x="278948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5"/>
          <p:cNvSpPr txBox="1"/>
          <p:nvPr>
            <p:ph idx="9" type="body"/>
          </p:nvPr>
        </p:nvSpPr>
        <p:spPr>
          <a:xfrm>
            <a:off x="5032296"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5"/>
          <p:cNvSpPr txBox="1"/>
          <p:nvPr>
            <p:ph idx="13" type="body"/>
          </p:nvPr>
        </p:nvSpPr>
        <p:spPr>
          <a:xfrm>
            <a:off x="502920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5"/>
          <p:cNvSpPr txBox="1"/>
          <p:nvPr>
            <p:ph idx="14" type="body"/>
          </p:nvPr>
        </p:nvSpPr>
        <p:spPr>
          <a:xfrm>
            <a:off x="7275110"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5"/>
          <p:cNvSpPr txBox="1"/>
          <p:nvPr>
            <p:ph idx="15" type="body"/>
          </p:nvPr>
        </p:nvSpPr>
        <p:spPr>
          <a:xfrm>
            <a:off x="727511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5"/>
          <p:cNvSpPr txBox="1"/>
          <p:nvPr>
            <p:ph idx="16" type="body"/>
          </p:nvPr>
        </p:nvSpPr>
        <p:spPr>
          <a:xfrm>
            <a:off x="9517923"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5"/>
          <p:cNvSpPr txBox="1"/>
          <p:nvPr>
            <p:ph idx="17" type="body"/>
          </p:nvPr>
        </p:nvSpPr>
        <p:spPr>
          <a:xfrm>
            <a:off x="951792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 name="Google Shape;70;p5"/>
          <p:cNvSpPr/>
          <p:nvPr>
            <p:ph idx="18" type="pic"/>
          </p:nvPr>
        </p:nvSpPr>
        <p:spPr>
          <a:xfrm>
            <a:off x="878337" y="2555551"/>
            <a:ext cx="1484985" cy="1280160"/>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1" name="Shape 71"/>
        <p:cNvGrpSpPr/>
        <p:nvPr/>
      </p:nvGrpSpPr>
      <p:grpSpPr>
        <a:xfrm>
          <a:off x="0" y="0"/>
          <a:ext cx="0" cy="0"/>
          <a:chOff x="0" y="0"/>
          <a:chExt cx="0" cy="0"/>
        </a:xfrm>
      </p:grpSpPr>
      <p:grpSp>
        <p:nvGrpSpPr>
          <p:cNvPr id="72" name="Google Shape;72;p6"/>
          <p:cNvGrpSpPr/>
          <p:nvPr/>
        </p:nvGrpSpPr>
        <p:grpSpPr>
          <a:xfrm>
            <a:off x="0" y="-8467"/>
            <a:ext cx="12192000" cy="6866467"/>
            <a:chOff x="0" y="-8467"/>
            <a:chExt cx="12192000" cy="6866467"/>
          </a:xfrm>
        </p:grpSpPr>
        <p:sp>
          <p:nvSpPr>
            <p:cNvPr id="73" name="Google Shape;73;p6"/>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74" name="Google Shape;74;p6"/>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75" name="Google Shape;75;p6"/>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76" name="Google Shape;76;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77" name="Google Shape;77;p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8" name="Google Shape;78;p6"/>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80" name="Google Shape;80;p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81" name="Google Shape;81;p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82" name="Google Shape;82;p6"/>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85" name="Google Shape;85;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1" name="Google Shape;91;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4" name="Google Shape;10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0" name="Google Shape;110;p1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1" name="Google Shape;111;p1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2" name="Google Shape;112;p1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3" name="Google Shape;11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1"/>
          <p:cNvSpPr txBox="1"/>
          <p:nvPr/>
        </p:nvSpPr>
        <p:spPr>
          <a:xfrm>
            <a:off x="660396"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accent2"/>
                </a:solidFill>
                <a:latin typeface="Trebuchet MS"/>
                <a:ea typeface="Trebuchet MS"/>
                <a:cs typeface="Trebuchet MS"/>
                <a:sym typeface="Trebuchet MS"/>
              </a:rPr>
              <a:t>12/29/2023</a:t>
            </a:r>
            <a:endParaRPr b="0" i="0" sz="1100" u="none" cap="none" strike="noStrike">
              <a:solidFill>
                <a:schemeClr val="accent2"/>
              </a:solidFill>
              <a:latin typeface="Trebuchet MS"/>
              <a:ea typeface="Trebuchet MS"/>
              <a:cs typeface="Trebuchet MS"/>
              <a:sym typeface="Trebuchet MS"/>
            </a:endParaRPr>
          </a:p>
        </p:txBody>
      </p:sp>
      <p:sp>
        <p:nvSpPr>
          <p:cNvPr id="27" name="Google Shape;27;p1"/>
          <p:cNvSpPr txBox="1"/>
          <p:nvPr/>
        </p:nvSpPr>
        <p:spPr>
          <a:xfrm>
            <a:off x="1445526" y="6378906"/>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chemeClr val="accent2"/>
                </a:solidFill>
                <a:latin typeface="Trebuchet MS"/>
                <a:ea typeface="Trebuchet MS"/>
                <a:cs typeface="Trebuchet MS"/>
                <a:sym typeface="Trebuchet MS"/>
              </a:rPr>
              <a:t>Annual Review</a:t>
            </a:r>
            <a:endParaRPr/>
          </a:p>
        </p:txBody>
      </p:sp>
      <p:sp>
        <p:nvSpPr>
          <p:cNvPr id="28" name="Google Shape;28;p1"/>
          <p:cNvSpPr txBox="1"/>
          <p:nvPr/>
        </p:nvSpPr>
        <p:spPr>
          <a:xfrm>
            <a:off x="8805338"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accent4"/>
                </a:solidFill>
                <a:latin typeface="Trebuchet MS"/>
                <a:ea typeface="Trebuchet MS"/>
                <a:cs typeface="Trebuchet MS"/>
                <a:sym typeface="Trebuchet MS"/>
              </a:rPr>
              <a:t>‹#›</a:t>
            </a:fld>
            <a:endParaRPr b="0" i="0" sz="1100" u="none" cap="none" strike="noStrike">
              <a:solidFill>
                <a:schemeClr val="accent4"/>
              </a:solidFill>
              <a:latin typeface="Trebuchet MS"/>
              <a:ea typeface="Trebuchet MS"/>
              <a:cs typeface="Trebuchet MS"/>
              <a:sym typeface="Trebuchet M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voisfortech.com/course/view.php?id=344"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hyperlink" Target="https://github.com/surya20041/VIOS/tree/main/Healthcare%20Analytics%20for%20Doctor%20Visits" TargetMode="External"/><Relationship Id="rId5" Type="http://schemas.openxmlformats.org/officeDocument/2006/relationships/hyperlink" Target="https://github.com/surya20041/VIOS/tree/main/Healthcare%20Analytics%20for%20Doctor%20Visi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idx="1" type="body"/>
          </p:nvPr>
        </p:nvSpPr>
        <p:spPr>
          <a:xfrm>
            <a:off x="5984875" y="4142000"/>
            <a:ext cx="4540200" cy="10173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600"/>
              <a:buNone/>
            </a:pPr>
            <a:r>
              <a:rPr b="0" lang="en-US" sz="2100">
                <a:solidFill>
                  <a:schemeClr val="dk1"/>
                </a:solidFill>
              </a:rPr>
              <a:t>Sureswar Reddy </a:t>
            </a:r>
            <a:r>
              <a:rPr b="0" lang="en-US" sz="2100">
                <a:solidFill>
                  <a:schemeClr val="dk1"/>
                </a:solidFill>
              </a:rPr>
              <a:t>Dronadula</a:t>
            </a:r>
            <a:endParaRPr b="0" sz="2100">
              <a:solidFill>
                <a:schemeClr val="dk1"/>
              </a:solidFill>
            </a:endParaRPr>
          </a:p>
          <a:p>
            <a:pPr indent="0" lvl="0" marL="0" rtl="0" algn="l">
              <a:spcBef>
                <a:spcPts val="0"/>
              </a:spcBef>
              <a:spcAft>
                <a:spcPts val="0"/>
              </a:spcAft>
              <a:buSzPts val="1600"/>
              <a:buNone/>
            </a:pPr>
            <a:br>
              <a:rPr b="0" lang="en-US">
                <a:solidFill>
                  <a:schemeClr val="dk1"/>
                </a:solidFill>
              </a:rPr>
            </a:br>
            <a:r>
              <a:rPr b="0" lang="en-US">
                <a:solidFill>
                  <a:schemeClr val="dk1"/>
                </a:solidFill>
              </a:rPr>
              <a:t>AICTE : STU65d88623cfcc01708688931</a:t>
            </a:r>
            <a:endParaRPr b="0">
              <a:solidFill>
                <a:schemeClr val="dk1"/>
              </a:solidFill>
            </a:endParaRPr>
          </a:p>
        </p:txBody>
      </p:sp>
      <p:sp>
        <p:nvSpPr>
          <p:cNvPr id="198" name="Google Shape;198;p23"/>
          <p:cNvSpPr txBox="1"/>
          <p:nvPr>
            <p:ph type="title"/>
          </p:nvPr>
        </p:nvSpPr>
        <p:spPr>
          <a:xfrm>
            <a:off x="5438800" y="2019300"/>
            <a:ext cx="5974500" cy="7434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990"/>
              <a:buFont typeface="Arial"/>
              <a:buNone/>
            </a:pPr>
            <a:r>
              <a:rPr b="1" lang="en-US" sz="2700">
                <a:uFill>
                  <a:noFill/>
                </a:uFill>
                <a:latin typeface="Roboto"/>
                <a:ea typeface="Roboto"/>
                <a:cs typeface="Roboto"/>
                <a:sym typeface="Roboto"/>
                <a:hlinkClick r:id="rId3"/>
              </a:rPr>
              <a:t>Healthcare Analytics for Doctor Visits</a:t>
            </a:r>
            <a:endParaRPr b="1" sz="2700">
              <a:latin typeface="Roboto"/>
              <a:ea typeface="Roboto"/>
              <a:cs typeface="Roboto"/>
              <a:sym typeface="Roboto"/>
            </a:endParaRPr>
          </a:p>
          <a:p>
            <a:pPr indent="0" lvl="0" marL="0" rtl="0" algn="l">
              <a:spcBef>
                <a:spcPts val="0"/>
              </a:spcBef>
              <a:spcAft>
                <a:spcPts val="0"/>
              </a:spcAft>
              <a:buClr>
                <a:schemeClr val="dk1"/>
              </a:buClr>
              <a:buSzPts val="2880"/>
              <a:buFont typeface="Trebuchet MS"/>
              <a:buNone/>
            </a:pPr>
            <a:r>
              <a:t/>
            </a:r>
            <a:endParaRPr sz="2700"/>
          </a:p>
        </p:txBody>
      </p:sp>
      <p:sp>
        <p:nvSpPr>
          <p:cNvPr id="199" name="Google Shape;199;p23"/>
          <p:cNvSpPr txBox="1"/>
          <p:nvPr/>
        </p:nvSpPr>
        <p:spPr>
          <a:xfrm>
            <a:off x="6400800" y="2794001"/>
            <a:ext cx="3312160" cy="86149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920"/>
              <a:buFont typeface="Noto Sans Symbols"/>
              <a:buNone/>
            </a:pPr>
            <a:r>
              <a:t/>
            </a:r>
            <a:endParaRPr b="1" i="0" sz="2400" u="none" cap="none" strike="noStrike">
              <a:solidFill>
                <a:schemeClr val="accent4"/>
              </a:solidFill>
              <a:latin typeface="Trebuchet MS"/>
              <a:ea typeface="Trebuchet MS"/>
              <a:cs typeface="Trebuchet MS"/>
              <a:sym typeface="Trebuchet MS"/>
            </a:endParaRPr>
          </a:p>
        </p:txBody>
      </p:sp>
      <p:pic>
        <p:nvPicPr>
          <p:cNvPr id="200" name="Google Shape;200;p23"/>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822"/>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ppt_w</p:attrName>
                                        </p:attrNameLst>
                                      </p:cBhvr>
                                      <p:tavLst>
                                        <p:tav fmla="" tm="0">
                                          <p:val>
                                            <p:strVal val="0"/>
                                          </p:val>
                                        </p:tav>
                                        <p:tav fmla="" tm="100000">
                                          <p:val>
                                            <p:strVal val="#ppt_w"/>
                                          </p:val>
                                        </p:tav>
                                      </p:tavLst>
                                    </p:anim>
                                    <p:anim calcmode="lin" valueType="num">
                                      <p:cBhvr additive="base">
                                        <p:cTn dur="500"/>
                                        <p:tgtEl>
                                          <p:spTgt spid="19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5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500"/>
                                        <p:tgtEl>
                                          <p:spTgt spid="19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2"/>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71" name="Google Shape;271;p32"/>
          <p:cNvSpPr txBox="1"/>
          <p:nvPr>
            <p:ph type="title"/>
          </p:nvPr>
        </p:nvSpPr>
        <p:spPr>
          <a:xfrm>
            <a:off x="675957" y="370589"/>
            <a:ext cx="2981700" cy="83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RESULTS </a:t>
            </a:r>
            <a:endParaRPr/>
          </a:p>
        </p:txBody>
      </p:sp>
      <p:sp>
        <p:nvSpPr>
          <p:cNvPr id="272" name="Google Shape;272;p32"/>
          <p:cNvSpPr txBox="1"/>
          <p:nvPr/>
        </p:nvSpPr>
        <p:spPr>
          <a:xfrm>
            <a:off x="320982" y="1275371"/>
            <a:ext cx="3343500" cy="666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73" name="Google Shape;273;p32"/>
          <p:cNvSpPr txBox="1"/>
          <p:nvPr/>
        </p:nvSpPr>
        <p:spPr>
          <a:xfrm>
            <a:off x="4345694" y="1275371"/>
            <a:ext cx="3343500" cy="666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274" name="Google Shape;274;p32"/>
          <p:cNvPicPr preferRelativeResize="0"/>
          <p:nvPr/>
        </p:nvPicPr>
        <p:blipFill>
          <a:blip r:embed="rId4">
            <a:alphaModFix/>
          </a:blip>
          <a:stretch>
            <a:fillRect/>
          </a:stretch>
        </p:blipFill>
        <p:spPr>
          <a:xfrm>
            <a:off x="0" y="1379396"/>
            <a:ext cx="6648450" cy="2085975"/>
          </a:xfrm>
          <a:prstGeom prst="rect">
            <a:avLst/>
          </a:prstGeom>
          <a:noFill/>
          <a:ln>
            <a:noFill/>
          </a:ln>
        </p:spPr>
      </p:pic>
      <p:pic>
        <p:nvPicPr>
          <p:cNvPr id="275" name="Google Shape;275;p32"/>
          <p:cNvPicPr preferRelativeResize="0"/>
          <p:nvPr/>
        </p:nvPicPr>
        <p:blipFill>
          <a:blip r:embed="rId5">
            <a:alphaModFix/>
          </a:blip>
          <a:stretch>
            <a:fillRect/>
          </a:stretch>
        </p:blipFill>
        <p:spPr>
          <a:xfrm>
            <a:off x="6648450" y="1244849"/>
            <a:ext cx="5238750" cy="496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ppt_w</p:attrName>
                                        </p:attrNameLst>
                                      </p:cBhvr>
                                      <p:tavLst>
                                        <p:tav fmla="" tm="0">
                                          <p:val>
                                            <p:strVal val="0"/>
                                          </p:val>
                                        </p:tav>
                                        <p:tav fmla="" tm="100000">
                                          <p:val>
                                            <p:strVal val="#ppt_w"/>
                                          </p:val>
                                        </p:tav>
                                      </p:tavLst>
                                    </p:anim>
                                    <p:anim calcmode="lin" valueType="num">
                                      <p:cBhvr additive="base">
                                        <p:cTn dur="500"/>
                                        <p:tgtEl>
                                          <p:spTgt spid="27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idx="1" type="body"/>
          </p:nvPr>
        </p:nvSpPr>
        <p:spPr>
          <a:xfrm>
            <a:off x="721359" y="633897"/>
            <a:ext cx="7904400" cy="3990000"/>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0"/>
              </a:spcBef>
              <a:spcAft>
                <a:spcPts val="0"/>
              </a:spcAft>
              <a:buClr>
                <a:schemeClr val="dk1"/>
              </a:buClr>
              <a:buSzPts val="1100"/>
              <a:buFont typeface="Arial"/>
              <a:buNone/>
            </a:pPr>
            <a:r>
              <a:rPr b="1" lang="en-US" sz="1700">
                <a:solidFill>
                  <a:schemeClr val="dk1"/>
                </a:solidFill>
                <a:latin typeface="Roboto"/>
                <a:ea typeface="Roboto"/>
                <a:cs typeface="Roboto"/>
                <a:sym typeface="Roboto"/>
              </a:rPr>
              <a:t>Healthcare Providers and Clinicians:</a:t>
            </a:r>
            <a:endParaRPr b="1" sz="1700">
              <a:solidFill>
                <a:schemeClr val="dk1"/>
              </a:solidFill>
              <a:latin typeface="Roboto"/>
              <a:ea typeface="Roboto"/>
              <a:cs typeface="Roboto"/>
              <a:sym typeface="Roboto"/>
            </a:endParaRPr>
          </a:p>
          <a:p>
            <a:pPr indent="-336550" lvl="0" marL="457200" rtl="0" algn="l">
              <a:lnSpc>
                <a:spcPct val="105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Healthcare providers, including doctors, nurses, and allied health professionals, use the analyses to understand patient demographics, identify high-risk groups, and tailor treatment plans to individual patient needs.</a:t>
            </a:r>
            <a:endParaRPr sz="1700">
              <a:solidFill>
                <a:schemeClr val="dk1"/>
              </a:solidFill>
              <a:latin typeface="Roboto"/>
              <a:ea typeface="Roboto"/>
              <a:cs typeface="Roboto"/>
              <a:sym typeface="Roboto"/>
            </a:endParaRPr>
          </a:p>
          <a:p>
            <a:pPr indent="0" lvl="0" marL="0" rtl="0" algn="l">
              <a:lnSpc>
                <a:spcPct val="105000"/>
              </a:lnSpc>
              <a:spcBef>
                <a:spcPts val="0"/>
              </a:spcBef>
              <a:spcAft>
                <a:spcPts val="0"/>
              </a:spcAft>
              <a:buNone/>
            </a:pPr>
            <a:r>
              <a:rPr b="1" lang="en-US" sz="1700">
                <a:solidFill>
                  <a:schemeClr val="dk1"/>
                </a:solidFill>
                <a:latin typeface="Roboto"/>
                <a:ea typeface="Roboto"/>
                <a:cs typeface="Roboto"/>
                <a:sym typeface="Roboto"/>
              </a:rPr>
              <a:t>Healthcare Administrators and Managers:</a:t>
            </a:r>
            <a:endParaRPr b="1" sz="1700">
              <a:solidFill>
                <a:schemeClr val="dk1"/>
              </a:solidFill>
              <a:latin typeface="Roboto"/>
              <a:ea typeface="Roboto"/>
              <a:cs typeface="Roboto"/>
              <a:sym typeface="Roboto"/>
            </a:endParaRPr>
          </a:p>
          <a:p>
            <a:pPr indent="-336550" lvl="0" marL="457200" rtl="0" algn="l">
              <a:lnSpc>
                <a:spcPct val="105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Healthcare administrators and managers use the analyses to optimize resource allocation, improve operational efficiency, and identify areas for quality improvement.</a:t>
            </a:r>
            <a:endParaRPr sz="1700">
              <a:solidFill>
                <a:schemeClr val="dk1"/>
              </a:solidFill>
              <a:latin typeface="Roboto"/>
              <a:ea typeface="Roboto"/>
              <a:cs typeface="Roboto"/>
              <a:sym typeface="Roboto"/>
            </a:endParaRPr>
          </a:p>
          <a:p>
            <a:pPr indent="0" lvl="0" marL="0" rtl="0" algn="l">
              <a:lnSpc>
                <a:spcPct val="105000"/>
              </a:lnSpc>
              <a:spcBef>
                <a:spcPts val="0"/>
              </a:spcBef>
              <a:spcAft>
                <a:spcPts val="0"/>
              </a:spcAft>
              <a:buNone/>
            </a:pPr>
            <a:r>
              <a:rPr b="1" lang="en-US" sz="1700">
                <a:solidFill>
                  <a:schemeClr val="dk1"/>
                </a:solidFill>
                <a:latin typeface="Roboto"/>
                <a:ea typeface="Roboto"/>
                <a:cs typeface="Roboto"/>
                <a:sym typeface="Roboto"/>
              </a:rPr>
              <a:t>Public Health Professionals:</a:t>
            </a:r>
            <a:endParaRPr b="1" sz="1700">
              <a:solidFill>
                <a:schemeClr val="dk1"/>
              </a:solidFill>
              <a:latin typeface="Roboto"/>
              <a:ea typeface="Roboto"/>
              <a:cs typeface="Roboto"/>
              <a:sym typeface="Roboto"/>
            </a:endParaRPr>
          </a:p>
          <a:p>
            <a:pPr indent="-336550" lvl="0" marL="457200" rtl="0" algn="l">
              <a:lnSpc>
                <a:spcPct val="105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Public health professionals use the analyses to identify population health trends, monitor disease prevalence, and develop public health interventions and policies.</a:t>
            </a:r>
            <a:endParaRPr sz="1700">
              <a:solidFill>
                <a:schemeClr val="dk1"/>
              </a:solidFill>
              <a:latin typeface="Roboto"/>
              <a:ea typeface="Roboto"/>
              <a:cs typeface="Roboto"/>
              <a:sym typeface="Roboto"/>
            </a:endParaRPr>
          </a:p>
          <a:p>
            <a:pPr indent="0" lvl="0" marL="0" rtl="0" algn="l">
              <a:lnSpc>
                <a:spcPct val="105000"/>
              </a:lnSpc>
              <a:spcBef>
                <a:spcPts val="0"/>
              </a:spcBef>
              <a:spcAft>
                <a:spcPts val="0"/>
              </a:spcAft>
              <a:buNone/>
            </a:pPr>
            <a:r>
              <a:rPr b="1" lang="en-US" sz="1700">
                <a:solidFill>
                  <a:schemeClr val="dk1"/>
                </a:solidFill>
                <a:latin typeface="Roboto"/>
                <a:ea typeface="Roboto"/>
                <a:cs typeface="Roboto"/>
                <a:sym typeface="Roboto"/>
              </a:rPr>
              <a:t>Researchers and Academics:</a:t>
            </a:r>
            <a:endParaRPr b="1" sz="1700">
              <a:solidFill>
                <a:schemeClr val="dk1"/>
              </a:solidFill>
              <a:latin typeface="Roboto"/>
              <a:ea typeface="Roboto"/>
              <a:cs typeface="Roboto"/>
              <a:sym typeface="Roboto"/>
            </a:endParaRPr>
          </a:p>
          <a:p>
            <a:pPr indent="-336550" lvl="0" marL="457200" rtl="0" algn="l">
              <a:lnSpc>
                <a:spcPct val="105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Researchers and academics use the analyses to conduct epidemiological studies, evaluate healthcare interventions, and contribute to the evidence base for clinical practice and policy.</a:t>
            </a:r>
            <a:endParaRPr sz="1700">
              <a:solidFill>
                <a:schemeClr val="dk1"/>
              </a:solidFill>
              <a:latin typeface="Roboto"/>
              <a:ea typeface="Roboto"/>
              <a:cs typeface="Roboto"/>
              <a:sym typeface="Roboto"/>
            </a:endParaRPr>
          </a:p>
          <a:p>
            <a:pPr indent="0" lvl="0" marL="0" rtl="0" algn="l">
              <a:lnSpc>
                <a:spcPct val="105000"/>
              </a:lnSpc>
              <a:spcBef>
                <a:spcPts val="0"/>
              </a:spcBef>
              <a:spcAft>
                <a:spcPts val="0"/>
              </a:spcAft>
              <a:buNone/>
            </a:pPr>
            <a:r>
              <a:rPr b="1" lang="en-US" sz="1700">
                <a:solidFill>
                  <a:schemeClr val="dk1"/>
                </a:solidFill>
                <a:latin typeface="Roboto"/>
                <a:ea typeface="Roboto"/>
                <a:cs typeface="Roboto"/>
                <a:sym typeface="Roboto"/>
              </a:rPr>
              <a:t>Policy Makers and Government Agencies:</a:t>
            </a:r>
            <a:endParaRPr b="1" sz="1700">
              <a:solidFill>
                <a:schemeClr val="dk1"/>
              </a:solidFill>
              <a:latin typeface="Roboto"/>
              <a:ea typeface="Roboto"/>
              <a:cs typeface="Roboto"/>
              <a:sym typeface="Roboto"/>
            </a:endParaRPr>
          </a:p>
          <a:p>
            <a:pPr indent="-336550" lvl="0" marL="457200" rtl="0" algn="l">
              <a:lnSpc>
                <a:spcPct val="105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Policy makers and government agencies use the analyses to inform healthcare policies, funding decisions, and regulatory initiatives.</a:t>
            </a:r>
            <a:endParaRPr sz="1700">
              <a:solidFill>
                <a:schemeClr val="dk1"/>
              </a:solidFill>
              <a:latin typeface="Roboto"/>
              <a:ea typeface="Roboto"/>
              <a:cs typeface="Roboto"/>
              <a:sym typeface="Roboto"/>
            </a:endParaRPr>
          </a:p>
          <a:p>
            <a:pPr indent="-160020" lvl="0" marL="342900" rtl="0" algn="just">
              <a:lnSpc>
                <a:spcPct val="140000"/>
              </a:lnSpc>
              <a:spcBef>
                <a:spcPts val="0"/>
              </a:spcBef>
              <a:spcAft>
                <a:spcPts val="0"/>
              </a:spcAft>
              <a:buSzPts val="2880"/>
              <a:buNone/>
            </a:pPr>
            <a:r>
              <a:t/>
            </a:r>
            <a:endParaRPr sz="3700"/>
          </a:p>
        </p:txBody>
      </p:sp>
      <p:sp>
        <p:nvSpPr>
          <p:cNvPr id="281" name="Google Shape;281;p33"/>
          <p:cNvSpPr txBox="1"/>
          <p:nvPr>
            <p:ph type="title"/>
          </p:nvPr>
        </p:nvSpPr>
        <p:spPr>
          <a:xfrm>
            <a:off x="445383" y="111117"/>
            <a:ext cx="10046100" cy="802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Trebuchet MS"/>
              <a:buNone/>
            </a:pPr>
            <a:r>
              <a:rPr lang="en-US" sz="3200"/>
              <a:t>END USERS :</a:t>
            </a:r>
            <a:endParaRPr sz="2000"/>
          </a:p>
        </p:txBody>
      </p:sp>
      <p:pic>
        <p:nvPicPr>
          <p:cNvPr id="282" name="Google Shape;282;p33"/>
          <p:cNvPicPr preferRelativeResize="0"/>
          <p:nvPr/>
        </p:nvPicPr>
        <p:blipFill rotWithShape="1">
          <a:blip r:embed="rId3">
            <a:alphaModFix/>
          </a:blip>
          <a:srcRect b="0" l="0" r="0" t="0"/>
          <a:stretch/>
        </p:blipFill>
        <p:spPr>
          <a:xfrm>
            <a:off x="721359" y="6176804"/>
            <a:ext cx="2181225" cy="48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500"/>
                                        <p:tgtEl>
                                          <p:spTgt spid="281"/>
                                        </p:tgtEl>
                                        <p:attrNameLst>
                                          <p:attrName>ppt_w</p:attrName>
                                        </p:attrNameLst>
                                      </p:cBhvr>
                                      <p:tavLst>
                                        <p:tav fmla="" tm="0">
                                          <p:val>
                                            <p:strVal val="0"/>
                                          </p:val>
                                        </p:tav>
                                        <p:tav fmla="" tm="100000">
                                          <p:val>
                                            <p:strVal val="#ppt_w"/>
                                          </p:val>
                                        </p:tav>
                                      </p:tavLst>
                                    </p:anim>
                                    <p:anim calcmode="lin" valueType="num">
                                      <p:cBhvr additive="base">
                                        <p:cTn dur="500"/>
                                        <p:tgtEl>
                                          <p:spTgt spid="28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10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10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1000"/>
                                        <p:tgtEl>
                                          <p:spTgt spid="2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animEffect filter="fade" transition="in">
                                      <p:cBhvr>
                                        <p:cTn dur="1000"/>
                                        <p:tgtEl>
                                          <p:spTgt spid="2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animEffect filter="fade" transition="in">
                                      <p:cBhvr>
                                        <p:cTn dur="1000"/>
                                        <p:tgtEl>
                                          <p:spTgt spid="2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5" st="5"/>
                                            </p:txEl>
                                          </p:spTgt>
                                        </p:tgtEl>
                                        <p:attrNameLst>
                                          <p:attrName>style.visibility</p:attrName>
                                        </p:attrNameLst>
                                      </p:cBhvr>
                                      <p:to>
                                        <p:strVal val="visible"/>
                                      </p:to>
                                    </p:set>
                                    <p:animEffect filter="fade" transition="in">
                                      <p:cBhvr>
                                        <p:cTn dur="1000"/>
                                        <p:tgtEl>
                                          <p:spTgt spid="2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6" st="6"/>
                                            </p:txEl>
                                          </p:spTgt>
                                        </p:tgtEl>
                                        <p:attrNameLst>
                                          <p:attrName>style.visibility</p:attrName>
                                        </p:attrNameLst>
                                      </p:cBhvr>
                                      <p:to>
                                        <p:strVal val="visible"/>
                                      </p:to>
                                    </p:set>
                                    <p:animEffect filter="fade" transition="in">
                                      <p:cBhvr>
                                        <p:cTn dur="1000"/>
                                        <p:tgtEl>
                                          <p:spTgt spid="2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7" st="7"/>
                                            </p:txEl>
                                          </p:spTgt>
                                        </p:tgtEl>
                                        <p:attrNameLst>
                                          <p:attrName>style.visibility</p:attrName>
                                        </p:attrNameLst>
                                      </p:cBhvr>
                                      <p:to>
                                        <p:strVal val="visible"/>
                                      </p:to>
                                    </p:set>
                                    <p:animEffect filter="fade" transition="in">
                                      <p:cBhvr>
                                        <p:cTn dur="1000"/>
                                        <p:tgtEl>
                                          <p:spTgt spid="2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8" st="8"/>
                                            </p:txEl>
                                          </p:spTgt>
                                        </p:tgtEl>
                                        <p:attrNameLst>
                                          <p:attrName>style.visibility</p:attrName>
                                        </p:attrNameLst>
                                      </p:cBhvr>
                                      <p:to>
                                        <p:strVal val="visible"/>
                                      </p:to>
                                    </p:set>
                                    <p:animEffect filter="fade" transition="in">
                                      <p:cBhvr>
                                        <p:cTn dur="1000"/>
                                        <p:tgtEl>
                                          <p:spTgt spid="28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9" st="9"/>
                                            </p:txEl>
                                          </p:spTgt>
                                        </p:tgtEl>
                                        <p:attrNameLst>
                                          <p:attrName>style.visibility</p:attrName>
                                        </p:attrNameLst>
                                      </p:cBhvr>
                                      <p:to>
                                        <p:strVal val="visible"/>
                                      </p:to>
                                    </p:set>
                                    <p:animEffect filter="fade" transition="in">
                                      <p:cBhvr>
                                        <p:cTn dur="1000"/>
                                        <p:tgtEl>
                                          <p:spTgt spid="28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0" st="10"/>
                                            </p:txEl>
                                          </p:spTgt>
                                        </p:tgtEl>
                                        <p:attrNameLst>
                                          <p:attrName>style.visibility</p:attrName>
                                        </p:attrNameLst>
                                      </p:cBhvr>
                                      <p:to>
                                        <p:strVal val="visible"/>
                                      </p:to>
                                    </p:set>
                                    <p:animEffect filter="fade" transition="in">
                                      <p:cBhvr>
                                        <p:cTn dur="1000"/>
                                        <p:tgtEl>
                                          <p:spTgt spid="280">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87" name="Shape 287"/>
        <p:cNvGrpSpPr/>
        <p:nvPr/>
      </p:nvGrpSpPr>
      <p:grpSpPr>
        <a:xfrm>
          <a:off x="0" y="0"/>
          <a:ext cx="0" cy="0"/>
          <a:chOff x="0" y="0"/>
          <a:chExt cx="0" cy="0"/>
        </a:xfrm>
      </p:grpSpPr>
      <p:pic>
        <p:nvPicPr>
          <p:cNvPr id="288" name="Google Shape;288;p34"/>
          <p:cNvPicPr preferRelativeResize="0"/>
          <p:nvPr/>
        </p:nvPicPr>
        <p:blipFill rotWithShape="1">
          <a:blip r:embed="rId3">
            <a:alphaModFix/>
          </a:blip>
          <a:srcRect b="0" l="0" r="0" t="0"/>
          <a:stretch/>
        </p:blipFill>
        <p:spPr>
          <a:xfrm>
            <a:off x="467359" y="6410461"/>
            <a:ext cx="3706253" cy="296092"/>
          </a:xfrm>
          <a:prstGeom prst="rect">
            <a:avLst/>
          </a:prstGeom>
          <a:noFill/>
          <a:ln>
            <a:noFill/>
          </a:ln>
        </p:spPr>
      </p:pic>
      <p:pic>
        <p:nvPicPr>
          <p:cNvPr id="289" name="Google Shape;289;p34"/>
          <p:cNvPicPr preferRelativeResize="0"/>
          <p:nvPr/>
        </p:nvPicPr>
        <p:blipFill rotWithShape="1">
          <a:blip r:embed="rId4">
            <a:alphaModFix/>
          </a:blip>
          <a:srcRect b="0" l="0" r="0" t="0"/>
          <a:stretch/>
        </p:blipFill>
        <p:spPr>
          <a:xfrm flipH="1">
            <a:off x="50800" y="3820160"/>
            <a:ext cx="1727200" cy="3010024"/>
          </a:xfrm>
          <a:prstGeom prst="rect">
            <a:avLst/>
          </a:prstGeom>
          <a:noFill/>
          <a:ln>
            <a:noFill/>
          </a:ln>
        </p:spPr>
      </p:pic>
      <p:sp>
        <p:nvSpPr>
          <p:cNvPr id="290" name="Google Shape;290;p34"/>
          <p:cNvSpPr txBox="1"/>
          <p:nvPr>
            <p:ph idx="1" type="body"/>
          </p:nvPr>
        </p:nvSpPr>
        <p:spPr>
          <a:xfrm>
            <a:off x="1139818" y="966910"/>
            <a:ext cx="9027600" cy="52434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50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Python</a:t>
            </a:r>
            <a:endParaRPr b="1"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pandas</a:t>
            </a:r>
            <a:endParaRPr b="1"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NumPy</a:t>
            </a:r>
            <a:endParaRPr b="1"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Matplotlib</a:t>
            </a:r>
            <a:endParaRPr b="1"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seaborn</a:t>
            </a:r>
            <a:endParaRPr b="1"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scikit-learn</a:t>
            </a:r>
            <a:endParaRPr b="1"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Jupyter Notebook</a:t>
            </a:r>
            <a:endParaRPr b="1" sz="1800">
              <a:solidFill>
                <a:schemeClr val="dk1"/>
              </a:solidFill>
              <a:latin typeface="Arial"/>
              <a:ea typeface="Arial"/>
              <a:cs typeface="Arial"/>
              <a:sym typeface="Arial"/>
            </a:endParaRPr>
          </a:p>
          <a:p>
            <a:pPr indent="0" lvl="0" marL="0" rtl="0" algn="l">
              <a:lnSpc>
                <a:spcPct val="115000"/>
              </a:lnSpc>
              <a:spcBef>
                <a:spcPts val="1500"/>
              </a:spcBef>
              <a:spcAft>
                <a:spcPts val="0"/>
              </a:spcAft>
              <a:buNone/>
            </a:pPr>
            <a:r>
              <a:t/>
            </a:r>
            <a:endParaRPr sz="1800">
              <a:solidFill>
                <a:schemeClr val="dk1"/>
              </a:solidFill>
              <a:latin typeface="Arial"/>
              <a:ea typeface="Arial"/>
              <a:cs typeface="Arial"/>
              <a:sym typeface="Arial"/>
            </a:endParaRPr>
          </a:p>
          <a:p>
            <a:pPr indent="-184150" lvl="1" marL="742950" rtl="0" algn="l">
              <a:lnSpc>
                <a:spcPct val="150000"/>
              </a:lnSpc>
              <a:spcBef>
                <a:spcPts val="1500"/>
              </a:spcBef>
              <a:spcAft>
                <a:spcPts val="0"/>
              </a:spcAft>
              <a:buSzPts val="1600"/>
              <a:buNone/>
            </a:pPr>
            <a:r>
              <a:t/>
            </a:r>
            <a:endParaRPr sz="1800"/>
          </a:p>
        </p:txBody>
      </p:sp>
      <p:sp>
        <p:nvSpPr>
          <p:cNvPr id="291" name="Google Shape;291;p34"/>
          <p:cNvSpPr txBox="1"/>
          <p:nvPr>
            <p:ph type="title"/>
          </p:nvPr>
        </p:nvSpPr>
        <p:spPr>
          <a:xfrm>
            <a:off x="647699" y="222242"/>
            <a:ext cx="5306400" cy="847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sz="4200"/>
              <a:t>Technology Used</a:t>
            </a:r>
            <a:endParaRPr sz="3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500"/>
                                        <p:tgtEl>
                                          <p:spTgt spid="291"/>
                                        </p:tgtEl>
                                        <p:attrNameLst>
                                          <p:attrName>ppt_w</p:attrName>
                                        </p:attrNameLst>
                                      </p:cBhvr>
                                      <p:tavLst>
                                        <p:tav fmla="" tm="0">
                                          <p:val>
                                            <p:strVal val="0"/>
                                          </p:val>
                                        </p:tav>
                                        <p:tav fmla="" tm="100000">
                                          <p:val>
                                            <p:strVal val="#ppt_w"/>
                                          </p:val>
                                        </p:tav>
                                      </p:tavLst>
                                    </p:anim>
                                    <p:anim calcmode="lin" valueType="num">
                                      <p:cBhvr additive="base">
                                        <p:cTn dur="500"/>
                                        <p:tgtEl>
                                          <p:spTgt spid="29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Effect filter="fade" transition="in">
                                      <p:cBhvr>
                                        <p:cTn dur="1000"/>
                                        <p:tgtEl>
                                          <p:spTgt spid="2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animEffect filter="fade" transition="in">
                                      <p:cBhvr>
                                        <p:cTn dur="1000"/>
                                        <p:tgtEl>
                                          <p:spTgt spid="2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animEffect filter="fade" transition="in">
                                      <p:cBhvr>
                                        <p:cTn dur="1000"/>
                                        <p:tgtEl>
                                          <p:spTgt spid="2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animEffect filter="fade" transition="in">
                                      <p:cBhvr>
                                        <p:cTn dur="1000"/>
                                        <p:tgtEl>
                                          <p:spTgt spid="2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4" st="4"/>
                                            </p:txEl>
                                          </p:spTgt>
                                        </p:tgtEl>
                                        <p:attrNameLst>
                                          <p:attrName>style.visibility</p:attrName>
                                        </p:attrNameLst>
                                      </p:cBhvr>
                                      <p:to>
                                        <p:strVal val="visible"/>
                                      </p:to>
                                    </p:set>
                                    <p:animEffect filter="fade" transition="in">
                                      <p:cBhvr>
                                        <p:cTn dur="1000"/>
                                        <p:tgtEl>
                                          <p:spTgt spid="2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5" st="5"/>
                                            </p:txEl>
                                          </p:spTgt>
                                        </p:tgtEl>
                                        <p:attrNameLst>
                                          <p:attrName>style.visibility</p:attrName>
                                        </p:attrNameLst>
                                      </p:cBhvr>
                                      <p:to>
                                        <p:strVal val="visible"/>
                                      </p:to>
                                    </p:set>
                                    <p:animEffect filter="fade" transition="in">
                                      <p:cBhvr>
                                        <p:cTn dur="1000"/>
                                        <p:tgtEl>
                                          <p:spTgt spid="2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6" st="6"/>
                                            </p:txEl>
                                          </p:spTgt>
                                        </p:tgtEl>
                                        <p:attrNameLst>
                                          <p:attrName>style.visibility</p:attrName>
                                        </p:attrNameLst>
                                      </p:cBhvr>
                                      <p:to>
                                        <p:strVal val="visible"/>
                                      </p:to>
                                    </p:set>
                                    <p:animEffect filter="fade" transition="in">
                                      <p:cBhvr>
                                        <p:cTn dur="1000"/>
                                        <p:tgtEl>
                                          <p:spTgt spid="29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7" st="7"/>
                                            </p:txEl>
                                          </p:spTgt>
                                        </p:tgtEl>
                                        <p:attrNameLst>
                                          <p:attrName>style.visibility</p:attrName>
                                        </p:attrNameLst>
                                      </p:cBhvr>
                                      <p:to>
                                        <p:strVal val="visible"/>
                                      </p:to>
                                    </p:set>
                                    <p:animEffect filter="fade" transition="in">
                                      <p:cBhvr>
                                        <p:cTn dur="1000"/>
                                        <p:tgtEl>
                                          <p:spTgt spid="29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8" st="8"/>
                                            </p:txEl>
                                          </p:spTgt>
                                        </p:tgtEl>
                                        <p:attrNameLst>
                                          <p:attrName>style.visibility</p:attrName>
                                        </p:attrNameLst>
                                      </p:cBhvr>
                                      <p:to>
                                        <p:strVal val="visible"/>
                                      </p:to>
                                    </p:set>
                                    <p:animEffect filter="fade" transition="in">
                                      <p:cBhvr>
                                        <p:cTn dur="1000"/>
                                        <p:tgtEl>
                                          <p:spTgt spid="29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320875" y="2965450"/>
            <a:ext cx="11340000" cy="70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320"/>
              <a:buFont typeface="Trebuchet MS"/>
              <a:buNone/>
            </a:pPr>
            <a:r>
              <a:rPr b="1" lang="en-US" sz="7019">
                <a:solidFill>
                  <a:schemeClr val="dk1"/>
                </a:solidFill>
              </a:rPr>
              <a:t>Thank you</a:t>
            </a:r>
            <a:endParaRPr b="1" sz="7019">
              <a:solidFill>
                <a:schemeClr val="dk1"/>
              </a:solidFill>
            </a:endParaRPr>
          </a:p>
        </p:txBody>
      </p:sp>
      <p:sp>
        <p:nvSpPr>
          <p:cNvPr id="297" name="Google Shape;297;p35"/>
          <p:cNvSpPr txBox="1"/>
          <p:nvPr/>
        </p:nvSpPr>
        <p:spPr>
          <a:xfrm>
            <a:off x="5353508" y="3962573"/>
            <a:ext cx="2596574" cy="453919"/>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760"/>
              <a:buFont typeface="Noto Sans Symbols"/>
              <a:buNone/>
            </a:pPr>
            <a:r>
              <a:t/>
            </a:r>
            <a:endParaRPr b="1" i="0" sz="2200" u="none" cap="none" strike="noStrike">
              <a:solidFill>
                <a:schemeClr val="accent4"/>
              </a:solidFill>
              <a:latin typeface="Trebuchet MS"/>
              <a:ea typeface="Trebuchet MS"/>
              <a:cs typeface="Trebuchet MS"/>
              <a:sym typeface="Trebuchet MS"/>
            </a:endParaRPr>
          </a:p>
        </p:txBody>
      </p:sp>
      <p:sp>
        <p:nvSpPr>
          <p:cNvPr id="298" name="Google Shape;298;p35"/>
          <p:cNvSpPr txBox="1"/>
          <p:nvPr/>
        </p:nvSpPr>
        <p:spPr>
          <a:xfrm>
            <a:off x="6096000" y="4641925"/>
            <a:ext cx="2139695" cy="110863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80"/>
              <a:buFont typeface="Noto Sans Symbols"/>
              <a:buNone/>
            </a:pPr>
            <a:r>
              <a:t/>
            </a:r>
            <a:endParaRPr b="0" i="0" sz="1600" u="none" cap="none" strike="noStrike">
              <a:solidFill>
                <a:schemeClr val="dk1"/>
              </a:solidFill>
              <a:latin typeface="Trebuchet MS"/>
              <a:ea typeface="Trebuchet MS"/>
              <a:cs typeface="Trebuchet MS"/>
              <a:sym typeface="Trebuchet MS"/>
            </a:endParaRPr>
          </a:p>
        </p:txBody>
      </p:sp>
      <p:pic>
        <p:nvPicPr>
          <p:cNvPr id="299" name="Google Shape;299;p35"/>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300" name="Google Shape;300;p35">
            <a:hlinkClick r:id="rId4"/>
          </p:cNvPr>
          <p:cNvSpPr txBox="1"/>
          <p:nvPr/>
        </p:nvSpPr>
        <p:spPr>
          <a:xfrm>
            <a:off x="2444750" y="5381625"/>
            <a:ext cx="9102000" cy="8865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Clr>
                <a:schemeClr val="dk1"/>
              </a:buClr>
              <a:buSzPts val="1100"/>
              <a:buFont typeface="Arial"/>
              <a:buNone/>
            </a:pPr>
            <a:r>
              <a:rPr b="1" lang="en-US" sz="2300" u="sng">
                <a:solidFill>
                  <a:schemeClr val="hlink"/>
                </a:solidFill>
                <a:latin typeface="Roboto"/>
                <a:ea typeface="Roboto"/>
                <a:cs typeface="Roboto"/>
                <a:sym typeface="Roboto"/>
                <a:hlinkClick r:id="rId5"/>
              </a:rPr>
              <a:t>Healthcare Analytics for Doctor Visits -Github Link</a:t>
            </a:r>
            <a:endParaRPr b="1" sz="23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rgbClr val="3F3F3F"/>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500"/>
                                        <p:tgtEl>
                                          <p:spTgt spid="296"/>
                                        </p:tgtEl>
                                        <p:attrNameLst>
                                          <p:attrName>ppt_w</p:attrName>
                                        </p:attrNameLst>
                                      </p:cBhvr>
                                      <p:tavLst>
                                        <p:tav fmla="" tm="0">
                                          <p:val>
                                            <p:strVal val="0"/>
                                          </p:val>
                                        </p:tav>
                                        <p:tav fmla="" tm="100000">
                                          <p:val>
                                            <p:strVal val="#ppt_w"/>
                                          </p:val>
                                        </p:tav>
                                      </p:tavLst>
                                    </p:anim>
                                    <p:anim calcmode="lin" valueType="num">
                                      <p:cBhvr additive="base">
                                        <p:cTn dur="500"/>
                                        <p:tgtEl>
                                          <p:spTgt spid="29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idx="1" type="body"/>
          </p:nvPr>
        </p:nvSpPr>
        <p:spPr>
          <a:xfrm>
            <a:off x="302525" y="2102225"/>
            <a:ext cx="8337300" cy="3608100"/>
          </a:xfrm>
          <a:prstGeom prst="rect">
            <a:avLst/>
          </a:prstGeom>
          <a:noFill/>
          <a:ln>
            <a:noFill/>
          </a:ln>
        </p:spPr>
        <p:txBody>
          <a:bodyPr anchorCtr="0" anchor="t" bIns="45700" lIns="91425" spcFirstLastPara="1" rIns="91425" wrap="square" tIns="45700">
            <a:normAutofit/>
          </a:bodyPr>
          <a:lstStyle/>
          <a:p>
            <a:pPr indent="0" lvl="0" marL="142240" rtl="0" algn="l">
              <a:lnSpc>
                <a:spcPct val="150000"/>
              </a:lnSpc>
              <a:spcBef>
                <a:spcPts val="0"/>
              </a:spcBef>
              <a:spcAft>
                <a:spcPts val="0"/>
              </a:spcAft>
              <a:buSzPts val="2240"/>
              <a:buNone/>
            </a:pPr>
            <a:r>
              <a:rPr lang="en-US" sz="2200">
                <a:solidFill>
                  <a:schemeClr val="dk1"/>
                </a:solidFill>
                <a:latin typeface="Arial"/>
                <a:ea typeface="Arial"/>
                <a:cs typeface="Arial"/>
                <a:sym typeface="Arial"/>
              </a:rPr>
              <a:t>Patient segmentation involves dividing a group of patients into subgroups based on certain characteristics, such as age, gender, or income. This segmentation helps healthcare providers understand the unique needs and behaviors of different patient groups.</a:t>
            </a: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206" name="Google Shape;206;p24"/>
          <p:cNvSpPr txBox="1"/>
          <p:nvPr>
            <p:ph type="title"/>
          </p:nvPr>
        </p:nvSpPr>
        <p:spPr>
          <a:xfrm>
            <a:off x="420202" y="550417"/>
            <a:ext cx="6995700" cy="790200"/>
          </a:xfrm>
          <a:prstGeom prst="rect">
            <a:avLst/>
          </a:prstGeom>
          <a:noFill/>
          <a:ln>
            <a:noFill/>
          </a:ln>
        </p:spPr>
        <p:txBody>
          <a:bodyPr anchorCtr="0" anchor="t" bIns="45700" lIns="91425" spcFirstLastPara="1" rIns="91425" wrap="square" tIns="45700">
            <a:normAutofit fontScale="90000"/>
          </a:bodyPr>
          <a:lstStyle/>
          <a:p>
            <a:pPr indent="-200660" lvl="0" marL="342900" rtl="0" algn="l">
              <a:lnSpc>
                <a:spcPct val="150000"/>
              </a:lnSpc>
              <a:spcBef>
                <a:spcPts val="0"/>
              </a:spcBef>
              <a:spcAft>
                <a:spcPts val="0"/>
              </a:spcAft>
              <a:buClr>
                <a:schemeClr val="dk1"/>
              </a:buClr>
              <a:buSzPct val="35106"/>
              <a:buFont typeface="Arial"/>
              <a:buNone/>
            </a:pPr>
            <a:r>
              <a:rPr lang="en-US" sz="3133"/>
              <a:t>Patient Segmentation:</a:t>
            </a:r>
            <a:endParaRPr sz="5133"/>
          </a:p>
        </p:txBody>
      </p:sp>
      <p:pic>
        <p:nvPicPr>
          <p:cNvPr id="207" name="Google Shape;207;p24"/>
          <p:cNvPicPr preferRelativeResize="0"/>
          <p:nvPr/>
        </p:nvPicPr>
        <p:blipFill rotWithShape="1">
          <a:blip r:embed="rId3">
            <a:alphaModFix/>
          </a:blip>
          <a:srcRect b="0" l="0" r="0" t="0"/>
          <a:stretch/>
        </p:blipFill>
        <p:spPr>
          <a:xfrm>
            <a:off x="7995684" y="2930834"/>
            <a:ext cx="2760758" cy="3264409"/>
          </a:xfrm>
          <a:prstGeom prst="rect">
            <a:avLst/>
          </a:prstGeom>
          <a:noFill/>
          <a:ln>
            <a:noFill/>
          </a:ln>
        </p:spPr>
      </p:pic>
      <p:pic>
        <p:nvPicPr>
          <p:cNvPr id="208" name="Google Shape;208;p24"/>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ppt_w</p:attrName>
                                        </p:attrNameLst>
                                      </p:cBhvr>
                                      <p:tavLst>
                                        <p:tav fmla="" tm="0">
                                          <p:val>
                                            <p:strVal val="0"/>
                                          </p:val>
                                        </p:tav>
                                        <p:tav fmla="" tm="100000">
                                          <p:val>
                                            <p:strVal val="#ppt_w"/>
                                          </p:val>
                                        </p:tav>
                                      </p:tavLst>
                                    </p:anim>
                                    <p:anim calcmode="lin" valueType="num">
                                      <p:cBhvr additive="base">
                                        <p:cTn dur="500"/>
                                        <p:tgtEl>
                                          <p:spTgt spid="20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12" name="Shape 212"/>
        <p:cNvGrpSpPr/>
        <p:nvPr/>
      </p:nvGrpSpPr>
      <p:grpSpPr>
        <a:xfrm>
          <a:off x="0" y="0"/>
          <a:ext cx="0" cy="0"/>
          <a:chOff x="0" y="0"/>
          <a:chExt cx="0" cy="0"/>
        </a:xfrm>
      </p:grpSpPr>
      <p:sp>
        <p:nvSpPr>
          <p:cNvPr id="213" name="Google Shape;213;p25"/>
          <p:cNvSpPr txBox="1"/>
          <p:nvPr>
            <p:ph type="title"/>
          </p:nvPr>
        </p:nvSpPr>
        <p:spPr>
          <a:xfrm>
            <a:off x="660400" y="805225"/>
            <a:ext cx="7340700" cy="6810000"/>
          </a:xfrm>
          <a:prstGeom prst="rect">
            <a:avLst/>
          </a:prstGeom>
          <a:noFill/>
          <a:ln>
            <a:noFill/>
          </a:ln>
        </p:spPr>
        <p:txBody>
          <a:bodyPr anchorCtr="0" anchor="t" bIns="45700" lIns="91425" spcFirstLastPara="1" rIns="91425" wrap="square" tIns="45700">
            <a:spAutoFit/>
          </a:bodyPr>
          <a:lstStyle/>
          <a:p>
            <a:pPr indent="-341630" lvl="0" marL="457200" rtl="0" algn="l">
              <a:lnSpc>
                <a:spcPct val="115000"/>
              </a:lnSpc>
              <a:spcBef>
                <a:spcPts val="1500"/>
              </a:spcBef>
              <a:spcAft>
                <a:spcPts val="0"/>
              </a:spcAft>
              <a:buClr>
                <a:schemeClr val="dk1"/>
              </a:buClr>
              <a:buSzPts val="1780"/>
              <a:buFont typeface="Roboto"/>
              <a:buAutoNum type="arabicPeriod"/>
            </a:pPr>
            <a:r>
              <a:rPr lang="en-US" sz="1779">
                <a:latin typeface="Roboto"/>
                <a:ea typeface="Roboto"/>
                <a:cs typeface="Roboto"/>
                <a:sym typeface="Roboto"/>
              </a:rPr>
              <a:t>Segmentation Criteria:</a:t>
            </a:r>
            <a:r>
              <a:rPr b="0" lang="en-US" sz="1779">
                <a:latin typeface="Roboto"/>
                <a:ea typeface="Roboto"/>
                <a:cs typeface="Roboto"/>
                <a:sym typeface="Roboto"/>
              </a:rPr>
              <a:t> Determine which demographic characteristics you want to use for segmentation. Common criteria include age, gender, income, education level, and geographic location.</a:t>
            </a:r>
            <a:endParaRPr b="0" sz="1779">
              <a:latin typeface="Roboto"/>
              <a:ea typeface="Roboto"/>
              <a:cs typeface="Roboto"/>
              <a:sym typeface="Roboto"/>
            </a:endParaRPr>
          </a:p>
          <a:p>
            <a:pPr indent="-341630" lvl="0" marL="457200" rtl="0" algn="l">
              <a:lnSpc>
                <a:spcPct val="115000"/>
              </a:lnSpc>
              <a:spcBef>
                <a:spcPts val="0"/>
              </a:spcBef>
              <a:spcAft>
                <a:spcPts val="0"/>
              </a:spcAft>
              <a:buClr>
                <a:schemeClr val="dk1"/>
              </a:buClr>
              <a:buSzPts val="1780"/>
              <a:buFont typeface="Roboto"/>
              <a:buAutoNum type="arabicPeriod"/>
            </a:pPr>
            <a:r>
              <a:rPr lang="en-US" sz="1779">
                <a:latin typeface="Roboto"/>
                <a:ea typeface="Roboto"/>
                <a:cs typeface="Roboto"/>
                <a:sym typeface="Roboto"/>
              </a:rPr>
              <a:t>Data Collection: </a:t>
            </a:r>
            <a:r>
              <a:rPr b="0" lang="en-US" sz="1779">
                <a:latin typeface="Roboto"/>
                <a:ea typeface="Roboto"/>
                <a:cs typeface="Roboto"/>
                <a:sym typeface="Roboto"/>
              </a:rPr>
              <a:t>Collect relevant patient data, including demographic information, visit history, and health metrics such as illness severity and chronic condition status.</a:t>
            </a:r>
            <a:endParaRPr b="0" sz="1779">
              <a:latin typeface="Roboto"/>
              <a:ea typeface="Roboto"/>
              <a:cs typeface="Roboto"/>
              <a:sym typeface="Roboto"/>
            </a:endParaRPr>
          </a:p>
          <a:p>
            <a:pPr indent="-341630" lvl="0" marL="457200" rtl="0" algn="l">
              <a:lnSpc>
                <a:spcPct val="115000"/>
              </a:lnSpc>
              <a:spcBef>
                <a:spcPts val="0"/>
              </a:spcBef>
              <a:spcAft>
                <a:spcPts val="0"/>
              </a:spcAft>
              <a:buClr>
                <a:schemeClr val="dk1"/>
              </a:buClr>
              <a:buSzPts val="1780"/>
              <a:buFont typeface="Roboto"/>
              <a:buAutoNum type="arabicPeriod"/>
            </a:pPr>
            <a:r>
              <a:rPr lang="en-US" sz="1779">
                <a:latin typeface="Roboto"/>
                <a:ea typeface="Roboto"/>
                <a:cs typeface="Roboto"/>
                <a:sym typeface="Roboto"/>
              </a:rPr>
              <a:t>Segmentation: </a:t>
            </a:r>
            <a:r>
              <a:rPr b="0" lang="en-US" sz="1779">
                <a:latin typeface="Roboto"/>
                <a:ea typeface="Roboto"/>
                <a:cs typeface="Roboto"/>
                <a:sym typeface="Roboto"/>
              </a:rPr>
              <a:t>Use statistical techniques or simple filters to divide the patient population into subgroups based on the chosen criteria. For example, you can divide patients into age groups (e.g., &lt;18, 18-35, 36-50, 51-65, 65+) or income brackets (e.g., low-income, middle-income, high-income).</a:t>
            </a:r>
            <a:endParaRPr b="0" sz="1779">
              <a:latin typeface="Roboto"/>
              <a:ea typeface="Roboto"/>
              <a:cs typeface="Roboto"/>
              <a:sym typeface="Roboto"/>
            </a:endParaRPr>
          </a:p>
          <a:p>
            <a:pPr indent="-341630" lvl="0" marL="457200" rtl="0" algn="l">
              <a:lnSpc>
                <a:spcPct val="115000"/>
              </a:lnSpc>
              <a:spcBef>
                <a:spcPts val="0"/>
              </a:spcBef>
              <a:spcAft>
                <a:spcPts val="0"/>
              </a:spcAft>
              <a:buClr>
                <a:schemeClr val="dk1"/>
              </a:buClr>
              <a:buSzPts val="1780"/>
              <a:buFont typeface="Roboto"/>
              <a:buAutoNum type="arabicPeriod"/>
            </a:pPr>
            <a:r>
              <a:rPr lang="en-US" sz="1779">
                <a:latin typeface="Roboto"/>
                <a:ea typeface="Roboto"/>
                <a:cs typeface="Roboto"/>
                <a:sym typeface="Roboto"/>
              </a:rPr>
              <a:t>Analysis: </a:t>
            </a:r>
            <a:r>
              <a:rPr b="0" lang="en-US" sz="1779">
                <a:latin typeface="Roboto"/>
                <a:ea typeface="Roboto"/>
                <a:cs typeface="Roboto"/>
                <a:sym typeface="Roboto"/>
              </a:rPr>
              <a:t>Once patients are segmented, analyze visit patterns, illness severity, and chronic condition prevalence within each subgroup. This analysis helps identify trends and patterns specific to each segment.</a:t>
            </a:r>
            <a:endParaRPr b="0" sz="1779">
              <a:latin typeface="Roboto"/>
              <a:ea typeface="Roboto"/>
              <a:cs typeface="Roboto"/>
              <a:sym typeface="Roboto"/>
            </a:endParaRPr>
          </a:p>
          <a:p>
            <a:pPr indent="0" lvl="0" marL="0" rtl="0" algn="l">
              <a:spcBef>
                <a:spcPts val="1500"/>
              </a:spcBef>
              <a:spcAft>
                <a:spcPts val="0"/>
              </a:spcAft>
              <a:buClr>
                <a:schemeClr val="dk1"/>
              </a:buClr>
              <a:buSzPts val="4320"/>
              <a:buFont typeface="Trebuchet MS"/>
              <a:buNone/>
            </a:pPr>
            <a:br>
              <a:rPr lang="en-US" sz="4820"/>
            </a:br>
            <a:endParaRPr sz="4820"/>
          </a:p>
        </p:txBody>
      </p:sp>
      <p:pic>
        <p:nvPicPr>
          <p:cNvPr id="214" name="Google Shape;214;p25"/>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pic>
        <p:nvPicPr>
          <p:cNvPr id="215" name="Google Shape;215;p25"/>
          <p:cNvPicPr preferRelativeResize="0"/>
          <p:nvPr/>
        </p:nvPicPr>
        <p:blipFill rotWithShape="1">
          <a:blip r:embed="rId4">
            <a:alphaModFix/>
          </a:blip>
          <a:srcRect b="0" l="0" r="0" t="0"/>
          <a:stretch/>
        </p:blipFill>
        <p:spPr>
          <a:xfrm>
            <a:off x="467359" y="6410461"/>
            <a:ext cx="3706253" cy="296092"/>
          </a:xfrm>
          <a:prstGeom prst="rect">
            <a:avLst/>
          </a:prstGeom>
          <a:noFill/>
          <a:ln>
            <a:noFill/>
          </a:ln>
        </p:spPr>
      </p:pic>
      <p:sp>
        <p:nvSpPr>
          <p:cNvPr id="216" name="Google Shape;216;p25"/>
          <p:cNvSpPr txBox="1"/>
          <p:nvPr/>
        </p:nvSpPr>
        <p:spPr>
          <a:xfrm>
            <a:off x="647700" y="369000"/>
            <a:ext cx="968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chemeClr val="dk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ppt_w</p:attrName>
                                        </p:attrNameLst>
                                      </p:cBhvr>
                                      <p:tavLst>
                                        <p:tav fmla="" tm="0">
                                          <p:val>
                                            <p:strVal val="0"/>
                                          </p:val>
                                        </p:tav>
                                        <p:tav fmla="" tm="100000">
                                          <p:val>
                                            <p:strVal val="#ppt_w"/>
                                          </p:val>
                                        </p:tav>
                                      </p:tavLst>
                                    </p:anim>
                                    <p:anim calcmode="lin" valueType="num">
                                      <p:cBhvr additive="base">
                                        <p:cTn dur="500"/>
                                        <p:tgtEl>
                                          <p:spTgt spid="21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6"/>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22" name="Google Shape;222;p26"/>
          <p:cNvSpPr txBox="1"/>
          <p:nvPr>
            <p:ph type="title"/>
          </p:nvPr>
        </p:nvSpPr>
        <p:spPr>
          <a:xfrm>
            <a:off x="422951" y="245871"/>
            <a:ext cx="2479200" cy="55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320"/>
              <a:buFont typeface="Trebuchet MS"/>
              <a:buNone/>
            </a:pPr>
            <a:r>
              <a:rPr lang="en-US" sz="3020"/>
              <a:t>RESULTS </a:t>
            </a:r>
            <a:endParaRPr sz="3020"/>
          </a:p>
        </p:txBody>
      </p:sp>
      <p:sp>
        <p:nvSpPr>
          <p:cNvPr id="223" name="Google Shape;223;p26"/>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24" name="Google Shape;224;p26"/>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225" name="Google Shape;225;p26"/>
          <p:cNvPicPr preferRelativeResize="0"/>
          <p:nvPr/>
        </p:nvPicPr>
        <p:blipFill>
          <a:blip r:embed="rId4">
            <a:alphaModFix/>
          </a:blip>
          <a:stretch>
            <a:fillRect/>
          </a:stretch>
        </p:blipFill>
        <p:spPr>
          <a:xfrm>
            <a:off x="6851651" y="1201574"/>
            <a:ext cx="5187948" cy="4207839"/>
          </a:xfrm>
          <a:prstGeom prst="rect">
            <a:avLst/>
          </a:prstGeom>
          <a:noFill/>
          <a:ln>
            <a:noFill/>
          </a:ln>
        </p:spPr>
      </p:pic>
      <p:pic>
        <p:nvPicPr>
          <p:cNvPr id="226" name="Google Shape;226;p26"/>
          <p:cNvPicPr preferRelativeResize="0"/>
          <p:nvPr/>
        </p:nvPicPr>
        <p:blipFill>
          <a:blip r:embed="rId5">
            <a:alphaModFix/>
          </a:blip>
          <a:stretch>
            <a:fillRect/>
          </a:stretch>
        </p:blipFill>
        <p:spPr>
          <a:xfrm>
            <a:off x="166700" y="1302575"/>
            <a:ext cx="6684951" cy="3936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500"/>
                                        <p:tgtEl>
                                          <p:spTgt spid="222"/>
                                        </p:tgtEl>
                                        <p:attrNameLst>
                                          <p:attrName>ppt_w</p:attrName>
                                        </p:attrNameLst>
                                      </p:cBhvr>
                                      <p:tavLst>
                                        <p:tav fmla="" tm="0">
                                          <p:val>
                                            <p:strVal val="0"/>
                                          </p:val>
                                        </p:tav>
                                        <p:tav fmla="" tm="100000">
                                          <p:val>
                                            <p:strVal val="#ppt_w"/>
                                          </p:val>
                                        </p:tav>
                                      </p:tavLst>
                                    </p:anim>
                                    <p:anim calcmode="lin" valueType="num">
                                      <p:cBhvr additive="base">
                                        <p:cTn dur="500"/>
                                        <p:tgtEl>
                                          <p:spTgt spid="22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idx="1" type="body"/>
          </p:nvPr>
        </p:nvSpPr>
        <p:spPr>
          <a:xfrm>
            <a:off x="575825" y="2094050"/>
            <a:ext cx="6949200" cy="3018300"/>
          </a:xfrm>
          <a:prstGeom prst="rect">
            <a:avLst/>
          </a:prstGeom>
          <a:noFill/>
          <a:ln>
            <a:noFill/>
          </a:ln>
        </p:spPr>
        <p:txBody>
          <a:bodyPr anchorCtr="0" anchor="t" bIns="45700" lIns="91425" spcFirstLastPara="1" rIns="91425" wrap="square" tIns="45700">
            <a:spAutoFit/>
          </a:bodyPr>
          <a:lstStyle/>
          <a:p>
            <a:pPr indent="-228600" lvl="0" marL="457200" rtl="0" algn="l">
              <a:lnSpc>
                <a:spcPct val="115000"/>
              </a:lnSpc>
              <a:spcBef>
                <a:spcPts val="1500"/>
              </a:spcBef>
              <a:spcAft>
                <a:spcPts val="0"/>
              </a:spcAft>
              <a:buClr>
                <a:schemeClr val="dk1"/>
              </a:buClr>
              <a:buSzPts val="2400"/>
              <a:buFont typeface="Roboto"/>
              <a:buNone/>
            </a:pPr>
            <a:r>
              <a:rPr lang="en-US" sz="2400">
                <a:solidFill>
                  <a:schemeClr val="dk1"/>
                </a:solidFill>
                <a:latin typeface="Roboto"/>
                <a:ea typeface="Roboto"/>
                <a:cs typeface="Roboto"/>
                <a:sym typeface="Roboto"/>
              </a:rPr>
              <a:t>When examining the impact of socioeconomic factors on healthcare utilization and health outcomes, we focus on variables such as income, which can significantly influence access to healthcare services and health outcomes..</a:t>
            </a:r>
            <a:endParaRPr sz="2400">
              <a:solidFill>
                <a:schemeClr val="dk1"/>
              </a:solidFill>
              <a:latin typeface="Roboto"/>
              <a:ea typeface="Roboto"/>
              <a:cs typeface="Roboto"/>
              <a:sym typeface="Roboto"/>
            </a:endParaRPr>
          </a:p>
          <a:p>
            <a:pPr indent="-200660" lvl="0" marL="342900" rtl="0" algn="l">
              <a:lnSpc>
                <a:spcPct val="150000"/>
              </a:lnSpc>
              <a:spcBef>
                <a:spcPts val="1500"/>
              </a:spcBef>
              <a:spcAft>
                <a:spcPts val="0"/>
              </a:spcAft>
              <a:buSzPts val="2240"/>
              <a:buNone/>
            </a:pPr>
            <a:r>
              <a:t/>
            </a:r>
            <a:endParaRPr sz="1200">
              <a:solidFill>
                <a:srgbClr val="ECECEC"/>
              </a:solidFill>
              <a:highlight>
                <a:srgbClr val="212121"/>
              </a:highlight>
              <a:latin typeface="Roboto"/>
              <a:ea typeface="Roboto"/>
              <a:cs typeface="Roboto"/>
              <a:sym typeface="Roboto"/>
            </a:endParaRPr>
          </a:p>
        </p:txBody>
      </p:sp>
      <p:sp>
        <p:nvSpPr>
          <p:cNvPr id="232" name="Google Shape;232;p27"/>
          <p:cNvSpPr txBox="1"/>
          <p:nvPr>
            <p:ph type="title"/>
          </p:nvPr>
        </p:nvSpPr>
        <p:spPr>
          <a:xfrm>
            <a:off x="787902" y="718492"/>
            <a:ext cx="6995700" cy="790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sz="2800">
                <a:latin typeface="Roboto"/>
                <a:ea typeface="Roboto"/>
                <a:cs typeface="Roboto"/>
                <a:sym typeface="Roboto"/>
              </a:rPr>
              <a:t>Impact of Socioeconomic Factors</a:t>
            </a:r>
            <a:endParaRPr sz="2800"/>
          </a:p>
        </p:txBody>
      </p:sp>
      <p:pic>
        <p:nvPicPr>
          <p:cNvPr id="233" name="Google Shape;233;p27"/>
          <p:cNvPicPr preferRelativeResize="0"/>
          <p:nvPr/>
        </p:nvPicPr>
        <p:blipFill rotWithShape="1">
          <a:blip r:embed="rId3">
            <a:alphaModFix/>
          </a:blip>
          <a:srcRect b="0" l="0" r="0" t="0"/>
          <a:stretch/>
        </p:blipFill>
        <p:spPr>
          <a:xfrm>
            <a:off x="7995684" y="2930834"/>
            <a:ext cx="2760756" cy="3264408"/>
          </a:xfrm>
          <a:prstGeom prst="rect">
            <a:avLst/>
          </a:prstGeom>
          <a:noFill/>
          <a:ln>
            <a:noFill/>
          </a:ln>
        </p:spPr>
      </p:pic>
      <p:pic>
        <p:nvPicPr>
          <p:cNvPr id="234" name="Google Shape;234;p27"/>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ppt_w</p:attrName>
                                        </p:attrNameLst>
                                      </p:cBhvr>
                                      <p:tavLst>
                                        <p:tav fmla="" tm="0">
                                          <p:val>
                                            <p:strVal val="0"/>
                                          </p:val>
                                        </p:tav>
                                        <p:tav fmla="" tm="100000">
                                          <p:val>
                                            <p:strVal val="#ppt_w"/>
                                          </p:val>
                                        </p:tav>
                                      </p:tavLst>
                                    </p:anim>
                                    <p:anim calcmode="lin" valueType="num">
                                      <p:cBhvr additive="base">
                                        <p:cTn dur="500"/>
                                        <p:tgtEl>
                                          <p:spTgt spid="23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1000"/>
                                        <p:tgtEl>
                                          <p:spTgt spid="2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1000"/>
                                        <p:tgtEl>
                                          <p:spTgt spid="23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38" name="Shape 238"/>
        <p:cNvGrpSpPr/>
        <p:nvPr/>
      </p:nvGrpSpPr>
      <p:grpSpPr>
        <a:xfrm>
          <a:off x="0" y="0"/>
          <a:ext cx="0" cy="0"/>
          <a:chOff x="0" y="0"/>
          <a:chExt cx="0" cy="0"/>
        </a:xfrm>
      </p:grpSpPr>
      <p:sp>
        <p:nvSpPr>
          <p:cNvPr id="239" name="Google Shape;239;p28"/>
          <p:cNvSpPr txBox="1"/>
          <p:nvPr>
            <p:ph type="title"/>
          </p:nvPr>
        </p:nvSpPr>
        <p:spPr>
          <a:xfrm>
            <a:off x="647700" y="366450"/>
            <a:ext cx="8634900" cy="6618000"/>
          </a:xfrm>
          <a:prstGeom prst="rect">
            <a:avLst/>
          </a:prstGeom>
          <a:noFill/>
          <a:ln>
            <a:noFill/>
          </a:ln>
        </p:spPr>
        <p:txBody>
          <a:bodyPr anchorCtr="0" anchor="t" bIns="45700" lIns="91425" spcFirstLastPara="1" rIns="91425" wrap="square" tIns="45700">
            <a:noAutofit/>
          </a:bodyPr>
          <a:lstStyle/>
          <a:p>
            <a:pPr indent="-336550" lvl="0" marL="457200" rtl="0" algn="l">
              <a:lnSpc>
                <a:spcPct val="115000"/>
              </a:lnSpc>
              <a:spcBef>
                <a:spcPts val="1500"/>
              </a:spcBef>
              <a:spcAft>
                <a:spcPts val="0"/>
              </a:spcAft>
              <a:buSzPts val="1700"/>
              <a:buFont typeface="Arial"/>
              <a:buAutoNum type="arabicPeriod"/>
            </a:pPr>
            <a:r>
              <a:rPr lang="en-US" sz="1700">
                <a:latin typeface="Arial"/>
                <a:ea typeface="Arial"/>
                <a:cs typeface="Arial"/>
                <a:sym typeface="Arial"/>
              </a:rPr>
              <a:t>Categorizing Patients by Income:</a:t>
            </a:r>
            <a:endParaRPr sz="1700">
              <a:latin typeface="Arial"/>
              <a:ea typeface="Arial"/>
              <a:cs typeface="Arial"/>
              <a:sym typeface="Arial"/>
            </a:endParaRPr>
          </a:p>
          <a:p>
            <a:pPr indent="-336550" lvl="1" marL="914400" rtl="0" algn="l">
              <a:lnSpc>
                <a:spcPct val="115000"/>
              </a:lnSpc>
              <a:spcBef>
                <a:spcPts val="0"/>
              </a:spcBef>
              <a:spcAft>
                <a:spcPts val="0"/>
              </a:spcAft>
              <a:buClr>
                <a:schemeClr val="dk1"/>
              </a:buClr>
              <a:buSzPts val="1700"/>
              <a:buAutoNum type="alphaLcPeriod"/>
            </a:pPr>
            <a:r>
              <a:rPr lang="en-US" sz="1700">
                <a:solidFill>
                  <a:schemeClr val="dk1"/>
                </a:solidFill>
              </a:rPr>
              <a:t>In this step, we classify patients into distinct groups or brackets based on their income levels.</a:t>
            </a:r>
            <a:endParaRPr sz="1700">
              <a:solidFill>
                <a:schemeClr val="dk1"/>
              </a:solidFill>
            </a:endParaRPr>
          </a:p>
          <a:p>
            <a:pPr indent="-336550" lvl="1" marL="914400" rtl="0" algn="l">
              <a:lnSpc>
                <a:spcPct val="115000"/>
              </a:lnSpc>
              <a:spcBef>
                <a:spcPts val="0"/>
              </a:spcBef>
              <a:spcAft>
                <a:spcPts val="0"/>
              </a:spcAft>
              <a:buClr>
                <a:schemeClr val="dk1"/>
              </a:buClr>
              <a:buSzPts val="1700"/>
              <a:buAutoNum type="alphaLcPeriod"/>
            </a:pPr>
            <a:r>
              <a:rPr lang="en-US" sz="1700">
                <a:solidFill>
                  <a:schemeClr val="dk1"/>
                </a:solidFill>
              </a:rPr>
              <a:t>Income brackets can be defined using various criteria such as annual income, household income, or socioeconomic status.</a:t>
            </a:r>
            <a:endParaRPr sz="1700">
              <a:solidFill>
                <a:schemeClr val="dk1"/>
              </a:solidFill>
            </a:endParaRPr>
          </a:p>
          <a:p>
            <a:pPr indent="-336550" lvl="1" marL="914400" rtl="0" algn="l">
              <a:lnSpc>
                <a:spcPct val="115000"/>
              </a:lnSpc>
              <a:spcBef>
                <a:spcPts val="0"/>
              </a:spcBef>
              <a:spcAft>
                <a:spcPts val="0"/>
              </a:spcAft>
              <a:buClr>
                <a:schemeClr val="dk1"/>
              </a:buClr>
              <a:buSzPts val="1700"/>
              <a:buAutoNum type="alphaLcPeriod"/>
            </a:pPr>
            <a:r>
              <a:rPr lang="en-US" sz="1700">
                <a:solidFill>
                  <a:schemeClr val="dk1"/>
                </a:solidFill>
              </a:rPr>
              <a:t>For example, we may divide patients into low-income, middle-income, and high-income groups based on predefined income thresholds or percentiles.</a:t>
            </a:r>
            <a:endParaRPr sz="1700">
              <a:solidFill>
                <a:schemeClr val="dk1"/>
              </a:solidFill>
            </a:endParaRPr>
          </a:p>
          <a:p>
            <a:pPr indent="-336550" lvl="0" marL="457200" rtl="0" algn="l">
              <a:lnSpc>
                <a:spcPct val="115000"/>
              </a:lnSpc>
              <a:spcBef>
                <a:spcPts val="0"/>
              </a:spcBef>
              <a:spcAft>
                <a:spcPts val="0"/>
              </a:spcAft>
              <a:buSzPts val="1700"/>
              <a:buFont typeface="Arial"/>
              <a:buAutoNum type="arabicPeriod"/>
            </a:pPr>
            <a:r>
              <a:rPr lang="en-US" sz="1700">
                <a:latin typeface="Arial"/>
                <a:ea typeface="Arial"/>
                <a:cs typeface="Arial"/>
                <a:sym typeface="Arial"/>
              </a:rPr>
              <a:t>Analyzing Healthcare Metrics:</a:t>
            </a:r>
            <a:endParaRPr sz="1700">
              <a:latin typeface="Arial"/>
              <a:ea typeface="Arial"/>
              <a:cs typeface="Arial"/>
              <a:sym typeface="Arial"/>
            </a:endParaRPr>
          </a:p>
          <a:p>
            <a:pPr indent="-336550" lvl="1" marL="914400" rtl="0" algn="l">
              <a:lnSpc>
                <a:spcPct val="115000"/>
              </a:lnSpc>
              <a:spcBef>
                <a:spcPts val="0"/>
              </a:spcBef>
              <a:spcAft>
                <a:spcPts val="0"/>
              </a:spcAft>
              <a:buClr>
                <a:schemeClr val="dk1"/>
              </a:buClr>
              <a:buSzPts val="1700"/>
              <a:buAutoNum type="alphaLcPeriod"/>
            </a:pPr>
            <a:r>
              <a:rPr lang="en-US" sz="1700">
                <a:solidFill>
                  <a:schemeClr val="dk1"/>
                </a:solidFill>
              </a:rPr>
              <a:t>Once patients are categorized by income, we examine various healthcare metrics to understand how</a:t>
            </a:r>
            <a:r>
              <a:rPr lang="en-US" sz="1750">
                <a:solidFill>
                  <a:schemeClr val="dk1"/>
                </a:solidFill>
              </a:rPr>
              <a:t> </a:t>
            </a:r>
            <a:r>
              <a:rPr lang="en-US" sz="1700">
                <a:solidFill>
                  <a:schemeClr val="dk1"/>
                </a:solidFill>
              </a:rPr>
              <a:t>income levels impact healthcare utilization and health outcomes.</a:t>
            </a:r>
            <a:endParaRPr sz="1700">
              <a:solidFill>
                <a:schemeClr val="dk1"/>
              </a:solidFill>
            </a:endParaRPr>
          </a:p>
          <a:p>
            <a:pPr indent="-336550" lvl="1" marL="914400" rtl="0" algn="l">
              <a:lnSpc>
                <a:spcPct val="115000"/>
              </a:lnSpc>
              <a:spcBef>
                <a:spcPts val="0"/>
              </a:spcBef>
              <a:spcAft>
                <a:spcPts val="0"/>
              </a:spcAft>
              <a:buClr>
                <a:schemeClr val="dk1"/>
              </a:buClr>
              <a:buSzPts val="1700"/>
              <a:buAutoNum type="alphaLcPeriod"/>
            </a:pPr>
            <a:r>
              <a:rPr lang="en-US" sz="1700">
                <a:solidFill>
                  <a:schemeClr val="dk1"/>
                </a:solidFill>
              </a:rPr>
              <a:t>Healthcare metrics may include:</a:t>
            </a:r>
            <a:endParaRPr sz="1700">
              <a:solidFill>
                <a:schemeClr val="dk1"/>
              </a:solidFill>
            </a:endParaRPr>
          </a:p>
          <a:p>
            <a:pPr indent="-336550" lvl="2" marL="1371600" rtl="0" algn="l">
              <a:lnSpc>
                <a:spcPct val="115000"/>
              </a:lnSpc>
              <a:spcBef>
                <a:spcPts val="0"/>
              </a:spcBef>
              <a:spcAft>
                <a:spcPts val="0"/>
              </a:spcAft>
              <a:buClr>
                <a:schemeClr val="dk1"/>
              </a:buClr>
              <a:buSzPts val="1700"/>
              <a:buAutoNum type="romanLcPeriod"/>
            </a:pPr>
            <a:r>
              <a:rPr lang="en-US" sz="1700">
                <a:solidFill>
                  <a:schemeClr val="dk1"/>
                </a:solidFill>
              </a:rPr>
              <a:t>Illness Severity: The severity or acuteness of illnesses experienced by patients.</a:t>
            </a:r>
            <a:endParaRPr sz="1700">
              <a:solidFill>
                <a:schemeClr val="dk1"/>
              </a:solidFill>
            </a:endParaRPr>
          </a:p>
          <a:p>
            <a:pPr indent="-336550" lvl="2" marL="1371600" rtl="0" algn="l">
              <a:lnSpc>
                <a:spcPct val="115000"/>
              </a:lnSpc>
              <a:spcBef>
                <a:spcPts val="0"/>
              </a:spcBef>
              <a:spcAft>
                <a:spcPts val="0"/>
              </a:spcAft>
              <a:buClr>
                <a:schemeClr val="dk1"/>
              </a:buClr>
              <a:buSzPts val="1700"/>
              <a:buAutoNum type="romanLcPeriod"/>
            </a:pPr>
            <a:r>
              <a:rPr lang="en-US" sz="1700">
                <a:solidFill>
                  <a:schemeClr val="dk1"/>
                </a:solidFill>
              </a:rPr>
              <a:t>Chronic Condition Prevalence: The prevalence or frequency of chronic health conditions such as diabetes, hypertension, or heart disease.</a:t>
            </a:r>
            <a:endParaRPr sz="1700">
              <a:solidFill>
                <a:schemeClr val="dk1"/>
              </a:solidFill>
            </a:endParaRPr>
          </a:p>
          <a:p>
            <a:pPr indent="-336550" lvl="2" marL="1371600" rtl="0" algn="l">
              <a:lnSpc>
                <a:spcPct val="115000"/>
              </a:lnSpc>
              <a:spcBef>
                <a:spcPts val="0"/>
              </a:spcBef>
              <a:spcAft>
                <a:spcPts val="0"/>
              </a:spcAft>
              <a:buClr>
                <a:schemeClr val="dk1"/>
              </a:buClr>
              <a:buSzPts val="1700"/>
              <a:buAutoNum type="romanLcPeriod"/>
            </a:pPr>
            <a:r>
              <a:rPr lang="en-US" sz="1700">
                <a:solidFill>
                  <a:schemeClr val="dk1"/>
                </a:solidFill>
              </a:rPr>
              <a:t>Healthcare Utilization: The frequency and type of healthcare services utilized by patients, including doctor visits, hospitalizations.</a:t>
            </a:r>
            <a:endParaRPr sz="1700"/>
          </a:p>
        </p:txBody>
      </p:sp>
      <p:pic>
        <p:nvPicPr>
          <p:cNvPr id="240" name="Google Shape;240;p28"/>
          <p:cNvPicPr preferRelativeResize="0"/>
          <p:nvPr/>
        </p:nvPicPr>
        <p:blipFill rotWithShape="1">
          <a:blip r:embed="rId3">
            <a:alphaModFix/>
          </a:blip>
          <a:srcRect b="-20632" l="156320" r="-156320" t="116813"/>
          <a:stretch/>
        </p:blipFill>
        <p:spPr>
          <a:xfrm>
            <a:off x="7549757" y="6408695"/>
            <a:ext cx="2143125" cy="193040"/>
          </a:xfrm>
          <a:prstGeom prst="rect">
            <a:avLst/>
          </a:prstGeom>
          <a:noFill/>
          <a:ln>
            <a:noFill/>
          </a:ln>
        </p:spPr>
      </p:pic>
      <p:pic>
        <p:nvPicPr>
          <p:cNvPr id="241" name="Google Shape;241;p28"/>
          <p:cNvPicPr preferRelativeResize="0"/>
          <p:nvPr/>
        </p:nvPicPr>
        <p:blipFill rotWithShape="1">
          <a:blip r:embed="rId4">
            <a:alphaModFix/>
          </a:blip>
          <a:srcRect b="0" l="0" r="0" t="0"/>
          <a:stretch/>
        </p:blipFill>
        <p:spPr>
          <a:xfrm flipH="1" rot="10800000">
            <a:off x="495600" y="6144975"/>
            <a:ext cx="3281025" cy="456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500"/>
                                        <p:tgtEl>
                                          <p:spTgt spid="239"/>
                                        </p:tgtEl>
                                        <p:attrNameLst>
                                          <p:attrName>ppt_w</p:attrName>
                                        </p:attrNameLst>
                                      </p:cBhvr>
                                      <p:tavLst>
                                        <p:tav fmla="" tm="0">
                                          <p:val>
                                            <p:strVal val="0"/>
                                          </p:val>
                                        </p:tav>
                                        <p:tav fmla="" tm="100000">
                                          <p:val>
                                            <p:strVal val="#ppt_w"/>
                                          </p:val>
                                        </p:tav>
                                      </p:tavLst>
                                    </p:anim>
                                    <p:anim calcmode="lin" valueType="num">
                                      <p:cBhvr additive="base">
                                        <p:cTn dur="500"/>
                                        <p:tgtEl>
                                          <p:spTgt spid="23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29"/>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47" name="Google Shape;247;p29"/>
          <p:cNvSpPr txBox="1"/>
          <p:nvPr>
            <p:ph type="title"/>
          </p:nvPr>
        </p:nvSpPr>
        <p:spPr>
          <a:xfrm>
            <a:off x="320977" y="244496"/>
            <a:ext cx="2048100" cy="555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sz="3000"/>
              <a:t>RESULTS </a:t>
            </a:r>
            <a:endParaRPr sz="3000"/>
          </a:p>
        </p:txBody>
      </p:sp>
      <p:sp>
        <p:nvSpPr>
          <p:cNvPr id="248" name="Google Shape;248;p29"/>
          <p:cNvSpPr txBox="1"/>
          <p:nvPr/>
        </p:nvSpPr>
        <p:spPr>
          <a:xfrm>
            <a:off x="4345694" y="1275371"/>
            <a:ext cx="3343500" cy="666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249" name="Google Shape;249;p29"/>
          <p:cNvPicPr preferRelativeResize="0"/>
          <p:nvPr/>
        </p:nvPicPr>
        <p:blipFill>
          <a:blip r:embed="rId4">
            <a:alphaModFix/>
          </a:blip>
          <a:stretch>
            <a:fillRect/>
          </a:stretch>
        </p:blipFill>
        <p:spPr>
          <a:xfrm>
            <a:off x="2398775" y="381000"/>
            <a:ext cx="8821349" cy="3162300"/>
          </a:xfrm>
          <a:prstGeom prst="rect">
            <a:avLst/>
          </a:prstGeom>
          <a:noFill/>
          <a:ln>
            <a:noFill/>
          </a:ln>
        </p:spPr>
      </p:pic>
      <p:pic>
        <p:nvPicPr>
          <p:cNvPr id="250" name="Google Shape;250;p29"/>
          <p:cNvPicPr preferRelativeResize="0"/>
          <p:nvPr/>
        </p:nvPicPr>
        <p:blipFill>
          <a:blip r:embed="rId5">
            <a:alphaModFix/>
          </a:blip>
          <a:stretch>
            <a:fillRect/>
          </a:stretch>
        </p:blipFill>
        <p:spPr>
          <a:xfrm>
            <a:off x="2128900" y="3712850"/>
            <a:ext cx="9493048" cy="258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500"/>
                                        <p:tgtEl>
                                          <p:spTgt spid="247"/>
                                        </p:tgtEl>
                                        <p:attrNameLst>
                                          <p:attrName>ppt_w</p:attrName>
                                        </p:attrNameLst>
                                      </p:cBhvr>
                                      <p:tavLst>
                                        <p:tav fmla="" tm="0">
                                          <p:val>
                                            <p:strVal val="0"/>
                                          </p:val>
                                        </p:tav>
                                        <p:tav fmla="" tm="100000">
                                          <p:val>
                                            <p:strVal val="#ppt_w"/>
                                          </p:val>
                                        </p:tav>
                                      </p:tavLst>
                                    </p:anim>
                                    <p:anim calcmode="lin" valueType="num">
                                      <p:cBhvr additive="base">
                                        <p:cTn dur="500"/>
                                        <p:tgtEl>
                                          <p:spTgt spid="24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idx="1" type="body"/>
          </p:nvPr>
        </p:nvSpPr>
        <p:spPr>
          <a:xfrm>
            <a:off x="302525" y="2102225"/>
            <a:ext cx="8337300" cy="3608100"/>
          </a:xfrm>
          <a:prstGeom prst="rect">
            <a:avLst/>
          </a:prstGeom>
          <a:noFill/>
          <a:ln>
            <a:noFill/>
          </a:ln>
        </p:spPr>
        <p:txBody>
          <a:bodyPr anchorCtr="0" anchor="t" bIns="45700" lIns="91425" spcFirstLastPara="1" rIns="91425" wrap="square" tIns="45700">
            <a:normAutofit/>
          </a:bodyPr>
          <a:lstStyle/>
          <a:p>
            <a:pPr indent="0" lvl="0" marL="142240" rtl="0" algn="l">
              <a:lnSpc>
                <a:spcPct val="150000"/>
              </a:lnSpc>
              <a:spcBef>
                <a:spcPts val="0"/>
              </a:spcBef>
              <a:spcAft>
                <a:spcPts val="0"/>
              </a:spcAft>
              <a:buSzPts val="2240"/>
              <a:buNone/>
            </a:pPr>
            <a:r>
              <a:rPr lang="en-US" sz="2400">
                <a:solidFill>
                  <a:schemeClr val="dk1"/>
                </a:solidFill>
                <a:latin typeface="Arial"/>
                <a:ea typeface="Arial"/>
                <a:cs typeface="Arial"/>
                <a:sym typeface="Arial"/>
              </a:rPr>
              <a:t>Correlation analysis is a powerful tool in healthcare data analysis for understanding relationships between variables and identifying potential factors influencing health outcomes.</a:t>
            </a:r>
            <a:endParaRPr sz="2400">
              <a:solidFill>
                <a:schemeClr val="dk1"/>
              </a:solidFill>
              <a:latin typeface="Arial"/>
              <a:ea typeface="Arial"/>
              <a:cs typeface="Arial"/>
              <a:sym typeface="Arial"/>
            </a:endParaRPr>
          </a:p>
        </p:txBody>
      </p:sp>
      <p:sp>
        <p:nvSpPr>
          <p:cNvPr id="256" name="Google Shape;256;p30"/>
          <p:cNvSpPr txBox="1"/>
          <p:nvPr>
            <p:ph type="title"/>
          </p:nvPr>
        </p:nvSpPr>
        <p:spPr>
          <a:xfrm>
            <a:off x="420202" y="550417"/>
            <a:ext cx="6995700" cy="790200"/>
          </a:xfrm>
          <a:prstGeom prst="rect">
            <a:avLst/>
          </a:prstGeom>
          <a:noFill/>
          <a:ln>
            <a:noFill/>
          </a:ln>
        </p:spPr>
        <p:txBody>
          <a:bodyPr anchorCtr="0" anchor="t" bIns="45700" lIns="91425" spcFirstLastPara="1" rIns="91425" wrap="square" tIns="45700">
            <a:normAutofit/>
          </a:bodyPr>
          <a:lstStyle/>
          <a:p>
            <a:pPr indent="-200660" lvl="0" marL="342900" rtl="0" algn="l">
              <a:lnSpc>
                <a:spcPct val="150000"/>
              </a:lnSpc>
              <a:spcBef>
                <a:spcPts val="0"/>
              </a:spcBef>
              <a:spcAft>
                <a:spcPts val="0"/>
              </a:spcAft>
              <a:buClr>
                <a:schemeClr val="dk1"/>
              </a:buClr>
              <a:buSzPts val="1100"/>
              <a:buFont typeface="Arial"/>
              <a:buNone/>
            </a:pPr>
            <a:r>
              <a:rPr lang="en-US" sz="2800">
                <a:latin typeface="Roboto"/>
                <a:ea typeface="Roboto"/>
                <a:cs typeface="Roboto"/>
                <a:sym typeface="Roboto"/>
              </a:rPr>
              <a:t>Correlation Analysis :</a:t>
            </a:r>
            <a:endParaRPr sz="2800"/>
          </a:p>
        </p:txBody>
      </p:sp>
      <p:pic>
        <p:nvPicPr>
          <p:cNvPr id="257" name="Google Shape;257;p30"/>
          <p:cNvPicPr preferRelativeResize="0"/>
          <p:nvPr/>
        </p:nvPicPr>
        <p:blipFill rotWithShape="1">
          <a:blip r:embed="rId3">
            <a:alphaModFix/>
          </a:blip>
          <a:srcRect b="0" l="0" r="0" t="0"/>
          <a:stretch/>
        </p:blipFill>
        <p:spPr>
          <a:xfrm>
            <a:off x="7995684" y="2930834"/>
            <a:ext cx="2760756" cy="3264408"/>
          </a:xfrm>
          <a:prstGeom prst="rect">
            <a:avLst/>
          </a:prstGeom>
          <a:noFill/>
          <a:ln>
            <a:noFill/>
          </a:ln>
        </p:spPr>
      </p:pic>
      <p:pic>
        <p:nvPicPr>
          <p:cNvPr id="258" name="Google Shape;258;p30"/>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500"/>
                                        <p:tgtEl>
                                          <p:spTgt spid="256"/>
                                        </p:tgtEl>
                                        <p:attrNameLst>
                                          <p:attrName>ppt_w</p:attrName>
                                        </p:attrNameLst>
                                      </p:cBhvr>
                                      <p:tavLst>
                                        <p:tav fmla="" tm="0">
                                          <p:val>
                                            <p:strVal val="0"/>
                                          </p:val>
                                        </p:tav>
                                        <p:tav fmla="" tm="100000">
                                          <p:val>
                                            <p:strVal val="#ppt_w"/>
                                          </p:val>
                                        </p:tav>
                                      </p:tavLst>
                                    </p:anim>
                                    <p:anim calcmode="lin" valueType="num">
                                      <p:cBhvr additive="base">
                                        <p:cTn dur="500"/>
                                        <p:tgtEl>
                                          <p:spTgt spid="25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Effect filter="fade" transition="in">
                                      <p:cBhvr>
                                        <p:cTn dur="1000"/>
                                        <p:tgtEl>
                                          <p:spTgt spid="25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62" name="Shape 262"/>
        <p:cNvGrpSpPr/>
        <p:nvPr/>
      </p:nvGrpSpPr>
      <p:grpSpPr>
        <a:xfrm>
          <a:off x="0" y="0"/>
          <a:ext cx="0" cy="0"/>
          <a:chOff x="0" y="0"/>
          <a:chExt cx="0" cy="0"/>
        </a:xfrm>
      </p:grpSpPr>
      <p:sp>
        <p:nvSpPr>
          <p:cNvPr id="263" name="Google Shape;263;p31"/>
          <p:cNvSpPr txBox="1"/>
          <p:nvPr>
            <p:ph type="title"/>
          </p:nvPr>
        </p:nvSpPr>
        <p:spPr>
          <a:xfrm>
            <a:off x="647700" y="366450"/>
            <a:ext cx="8634900" cy="6618000"/>
          </a:xfrm>
          <a:prstGeom prst="rect">
            <a:avLst/>
          </a:prstGeom>
          <a:noFill/>
          <a:ln>
            <a:noFill/>
          </a:ln>
        </p:spPr>
        <p:txBody>
          <a:bodyPr anchorCtr="0" anchor="t" bIns="45700" lIns="91425" spcFirstLastPara="1" rIns="91425" wrap="square" tIns="45700">
            <a:noAutofit/>
          </a:bodyPr>
          <a:lstStyle/>
          <a:p>
            <a:pPr indent="-228600" lvl="0" marL="457200" rtl="0" algn="l">
              <a:lnSpc>
                <a:spcPct val="115000"/>
              </a:lnSpc>
              <a:spcBef>
                <a:spcPts val="1500"/>
              </a:spcBef>
              <a:spcAft>
                <a:spcPts val="0"/>
              </a:spcAft>
              <a:buClr>
                <a:schemeClr val="dk1"/>
              </a:buClr>
              <a:buSzPts val="1700"/>
              <a:buFont typeface="Roboto"/>
              <a:buNone/>
            </a:pPr>
            <a:r>
              <a:rPr lang="en-US" sz="1700">
                <a:latin typeface="Roboto"/>
                <a:ea typeface="Roboto"/>
                <a:cs typeface="Roboto"/>
                <a:sym typeface="Roboto"/>
              </a:rPr>
              <a:t>Understanding Correlation:</a:t>
            </a:r>
            <a:endParaRPr sz="1700">
              <a:latin typeface="Roboto"/>
              <a:ea typeface="Roboto"/>
              <a:cs typeface="Roboto"/>
              <a:sym typeface="Roboto"/>
            </a:endParaRPr>
          </a:p>
          <a:p>
            <a:pPr indent="-336550" lvl="1" marL="914400" rtl="0" algn="l">
              <a:lnSpc>
                <a:spcPct val="115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Correlation analysis examines the relationship between two or more variables to determine if changes in one variable are associated with changes in another.</a:t>
            </a:r>
            <a:endParaRPr sz="1700">
              <a:solidFill>
                <a:schemeClr val="dk1"/>
              </a:solidFill>
              <a:latin typeface="Roboto"/>
              <a:ea typeface="Roboto"/>
              <a:cs typeface="Roboto"/>
              <a:sym typeface="Roboto"/>
            </a:endParaRPr>
          </a:p>
          <a:p>
            <a:pPr indent="-336550" lvl="1" marL="914400" rtl="0" algn="l">
              <a:lnSpc>
                <a:spcPct val="115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A positive correlation indicates that as one variable increases, the other variable also tends to increase. Conversely, a negative correlation means that as one variable increases, the other variable tends to decrease.</a:t>
            </a:r>
            <a:endParaRPr sz="17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700"/>
              <a:buFont typeface="Roboto"/>
              <a:buNone/>
            </a:pPr>
            <a:r>
              <a:rPr lang="en-US" sz="1700">
                <a:latin typeface="Roboto"/>
                <a:ea typeface="Roboto"/>
                <a:cs typeface="Roboto"/>
                <a:sym typeface="Roboto"/>
              </a:rPr>
              <a:t>Interpreting Correlation Results:</a:t>
            </a:r>
            <a:endParaRPr sz="1700">
              <a:latin typeface="Roboto"/>
              <a:ea typeface="Roboto"/>
              <a:cs typeface="Roboto"/>
              <a:sym typeface="Roboto"/>
            </a:endParaRPr>
          </a:p>
          <a:p>
            <a:pPr indent="-336550" lvl="1" marL="914400" rtl="0" algn="l">
              <a:lnSpc>
                <a:spcPct val="115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Positive correlations suggest that as one variable increases, the other tends to increase as well. For example, a positive correlation between illness severity and chronic conditions indicates that patients with more chronic conditions tend to have higher illness severity.</a:t>
            </a:r>
            <a:endParaRPr sz="1700">
              <a:solidFill>
                <a:schemeClr val="dk1"/>
              </a:solidFill>
              <a:latin typeface="Roboto"/>
              <a:ea typeface="Roboto"/>
              <a:cs typeface="Roboto"/>
              <a:sym typeface="Roboto"/>
            </a:endParaRPr>
          </a:p>
          <a:p>
            <a:pPr indent="-336550" lvl="1" marL="914400" rtl="0" algn="l">
              <a:lnSpc>
                <a:spcPct val="115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Negative correlations imply that as one variable increases, the other tends to decrease. For instance, a negative correlation between income and hospitalization rates suggests that higher-income individuals may have lower hospitalization rates.</a:t>
            </a:r>
            <a:endParaRPr sz="17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700"/>
              <a:buFont typeface="Roboto"/>
              <a:buNone/>
            </a:pPr>
            <a:r>
              <a:rPr lang="en-US" sz="1700">
                <a:latin typeface="Roboto"/>
                <a:ea typeface="Roboto"/>
                <a:cs typeface="Roboto"/>
                <a:sym typeface="Roboto"/>
              </a:rPr>
              <a:t>Visualizing Correlations:</a:t>
            </a:r>
            <a:endParaRPr sz="1700">
              <a:latin typeface="Roboto"/>
              <a:ea typeface="Roboto"/>
              <a:cs typeface="Roboto"/>
              <a:sym typeface="Roboto"/>
            </a:endParaRPr>
          </a:p>
          <a:p>
            <a:pPr indent="-336550" lvl="1" marL="914400" rtl="0" algn="l">
              <a:lnSpc>
                <a:spcPct val="115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Correlation matrices and scatter plots are commonly used to visualize correlations between multiple variables.</a:t>
            </a:r>
            <a:endParaRPr sz="1700">
              <a:solidFill>
                <a:schemeClr val="dk1"/>
              </a:solidFill>
              <a:latin typeface="Roboto"/>
              <a:ea typeface="Roboto"/>
              <a:cs typeface="Roboto"/>
              <a:sym typeface="Roboto"/>
            </a:endParaRPr>
          </a:p>
          <a:p>
            <a:pPr indent="-336550" lvl="1" marL="914400" rtl="0" algn="l">
              <a:lnSpc>
                <a:spcPct val="115000"/>
              </a:lnSpc>
              <a:spcBef>
                <a:spcPts val="0"/>
              </a:spcBef>
              <a:spcAft>
                <a:spcPts val="0"/>
              </a:spcAft>
              <a:buClr>
                <a:schemeClr val="dk1"/>
              </a:buClr>
              <a:buSzPts val="1700"/>
              <a:buFont typeface="Roboto"/>
              <a:buChar char="●"/>
            </a:pPr>
            <a:r>
              <a:rPr lang="en-US" sz="1700">
                <a:solidFill>
                  <a:schemeClr val="dk1"/>
                </a:solidFill>
                <a:latin typeface="Roboto"/>
                <a:ea typeface="Roboto"/>
                <a:cs typeface="Roboto"/>
                <a:sym typeface="Roboto"/>
              </a:rPr>
              <a:t>Heatmaps can also be used to represent correlation matrices visually, with </a:t>
            </a:r>
            <a:r>
              <a:rPr lang="en-US" sz="1700">
                <a:solidFill>
                  <a:schemeClr val="dk1"/>
                </a:solidFill>
                <a:latin typeface="Roboto"/>
                <a:ea typeface="Roboto"/>
                <a:cs typeface="Roboto"/>
                <a:sym typeface="Roboto"/>
              </a:rPr>
              <a:t>colors </a:t>
            </a:r>
            <a:r>
              <a:rPr lang="en-US" sz="1700">
                <a:solidFill>
                  <a:schemeClr val="dk1"/>
                </a:solidFill>
                <a:latin typeface="Roboto"/>
                <a:ea typeface="Roboto"/>
                <a:cs typeface="Roboto"/>
                <a:sym typeface="Roboto"/>
              </a:rPr>
              <a:t>indicating the strength and direction of correlations.</a:t>
            </a:r>
            <a:endParaRPr sz="1700">
              <a:solidFill>
                <a:schemeClr val="dk1"/>
              </a:solidFill>
              <a:latin typeface="Roboto"/>
              <a:ea typeface="Roboto"/>
              <a:cs typeface="Roboto"/>
              <a:sym typeface="Roboto"/>
            </a:endParaRPr>
          </a:p>
          <a:p>
            <a:pPr indent="0" lvl="0" marL="457200" rtl="0" algn="l">
              <a:spcBef>
                <a:spcPts val="1500"/>
              </a:spcBef>
              <a:spcAft>
                <a:spcPts val="0"/>
              </a:spcAft>
              <a:buNone/>
            </a:pPr>
            <a:r>
              <a:t/>
            </a:r>
            <a:endParaRPr sz="2400">
              <a:latin typeface="Arial"/>
              <a:ea typeface="Arial"/>
              <a:cs typeface="Arial"/>
              <a:sym typeface="Arial"/>
            </a:endParaRPr>
          </a:p>
        </p:txBody>
      </p:sp>
      <p:pic>
        <p:nvPicPr>
          <p:cNvPr id="264" name="Google Shape;264;p31"/>
          <p:cNvPicPr preferRelativeResize="0"/>
          <p:nvPr/>
        </p:nvPicPr>
        <p:blipFill rotWithShape="1">
          <a:blip r:embed="rId3">
            <a:alphaModFix/>
          </a:blip>
          <a:srcRect b="-20632" l="156320" r="-156320" t="116813"/>
          <a:stretch/>
        </p:blipFill>
        <p:spPr>
          <a:xfrm>
            <a:off x="7549757" y="6408695"/>
            <a:ext cx="2143125" cy="193040"/>
          </a:xfrm>
          <a:prstGeom prst="rect">
            <a:avLst/>
          </a:prstGeom>
          <a:noFill/>
          <a:ln>
            <a:noFill/>
          </a:ln>
        </p:spPr>
      </p:pic>
      <p:pic>
        <p:nvPicPr>
          <p:cNvPr id="265" name="Google Shape;265;p31"/>
          <p:cNvPicPr preferRelativeResize="0"/>
          <p:nvPr/>
        </p:nvPicPr>
        <p:blipFill rotWithShape="1">
          <a:blip r:embed="rId4">
            <a:alphaModFix/>
          </a:blip>
          <a:srcRect b="0" l="0" r="0" t="0"/>
          <a:stretch/>
        </p:blipFill>
        <p:spPr>
          <a:xfrm flipH="1" rot="10800000">
            <a:off x="505650" y="6276850"/>
            <a:ext cx="1106125" cy="456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3"/>
                                        </p:tgtEl>
                                        <p:attrNameLst>
                                          <p:attrName>style.visibility</p:attrName>
                                        </p:attrNameLst>
                                      </p:cBhvr>
                                      <p:to>
                                        <p:strVal val="visible"/>
                                      </p:to>
                                    </p:set>
                                    <p:anim calcmode="lin" valueType="num">
                                      <p:cBhvr additive="base">
                                        <p:cTn dur="500"/>
                                        <p:tgtEl>
                                          <p:spTgt spid="263"/>
                                        </p:tgtEl>
                                        <p:attrNameLst>
                                          <p:attrName>ppt_w</p:attrName>
                                        </p:attrNameLst>
                                      </p:cBhvr>
                                      <p:tavLst>
                                        <p:tav fmla="" tm="0">
                                          <p:val>
                                            <p:strVal val="0"/>
                                          </p:val>
                                        </p:tav>
                                        <p:tav fmla="" tm="100000">
                                          <p:val>
                                            <p:strVal val="#ppt_w"/>
                                          </p:val>
                                        </p:tav>
                                      </p:tavLst>
                                    </p:anim>
                                    <p:anim calcmode="lin" valueType="num">
                                      <p:cBhvr additive="base">
                                        <p:cTn dur="500"/>
                                        <p:tgtEl>
                                          <p:spTgt spid="26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