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8" d="100"/>
          <a:sy n="7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96820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851316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594249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164814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770089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906398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60947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615257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60767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866730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16449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287610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17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8228216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93421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00709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712987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383381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16437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821650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54139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054984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975374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883795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45603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037159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533699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38200" y="19665"/>
            <a:ext cx="9991724" cy="9309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Employee Turnover Analysis using Excel</a:t>
            </a: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SURYA 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312206472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AGURCHAND MANMULL JAIN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2984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39774" y="1049337"/>
            <a:ext cx="8794750" cy="5970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“Kaggle= Employee Turnover Analysis.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Features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Performance Score = Numerical Value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Type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Quarters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361032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914400" y="1447800"/>
            <a:ext cx="7391400" cy="4882479"/>
          </a:xfrm>
          <a:prstGeom prst="rect"/>
          <a:noFill/>
          <a:ln w="12700" cmpd="sng" cap="flat">
            <a:noFill/>
            <a:prstDash val="solid"/>
            <a:miter/>
          </a:ln>
        </p:spPr>
      </p:pic>
    </p:spTree>
    <p:extLst>
      <p:ext uri="{BB962C8B-B14F-4D97-AF65-F5344CB8AC3E}">
        <p14:creationId xmlns:p14="http://schemas.microsoft.com/office/powerpoint/2010/main" val="145703438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5332" y="1143634"/>
            <a:ext cx="8693468" cy="5355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bar graph reveals significant insights into the distribution of performance scores across various departments, employee types, and over different years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High Concentration in Production and IT/IS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Limited Performance Scores for Contract and Part-Time 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noticeably fewer performance scores recorded for Contract and Part-Time employees across all departments. This could indicate that these employee types undergo less frequent performance evaluations or that fewer of them are employed.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Stable Performance Scores Over Time: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632904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Turnover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507018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275869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228600" y="1695450"/>
            <a:ext cx="7905750" cy="3787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To understand and Mitigate Employee Turnover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analyse the distribution of performance scores across different departments categorized by employee type (Contract, Start date, Quarters, End date) over multiple years. The performance scores are segmented by gender, employee type and department.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0735673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3387719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828800"/>
            <a:ext cx="65151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end users of the information in the bar graph are likely to include: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Executives and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Diversity and Inclusion Officers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Analysts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895741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1828800"/>
            <a:ext cx="5396023" cy="437042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1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U</a:t>
            </a:r>
            <a:r>
              <a:rPr lang="en-US" altLang="zh-CN" sz="2000" b="0" i="0" u="none" strike="noStrike" kern="1200" cap="none" spc="0" baseline="0">
                <a:solidFill>
                  <a:schemeClr val="tx1"/>
                </a:solidFill>
                <a:latin typeface="Calibri" pitchFamily="0" charset="0"/>
                <a:ea typeface="宋体" pitchFamily="0" charset="0"/>
                <a:cs typeface="Calibri" pitchFamily="0" charset="0"/>
              </a:rPr>
              <a:t>R</a:t>
            </a:r>
            <a:r>
              <a:rPr lang="en-US" altLang="zh-CN" sz="2000" b="0" i="0" u="none" strike="noStrike" kern="1200" cap="none" spc="5" baseline="0">
                <a:solidFill>
                  <a:schemeClr val="tx1"/>
                </a:solidFill>
                <a:latin typeface="Calibri" pitchFamily="0" charset="0"/>
                <a:ea typeface="宋体" pitchFamily="0" charset="0"/>
                <a:cs typeface="Calibri" pitchFamily="0" charset="0"/>
              </a:rPr>
              <a:t> </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a:t>
            </a:r>
            <a:r>
              <a:rPr lang="en-US" altLang="zh-CN" sz="2000" b="0" i="0" u="none" strike="noStrike" kern="1200" cap="none" spc="-345" baseline="0">
                <a:solidFill>
                  <a:schemeClr val="tx1"/>
                </a:solidFill>
                <a:latin typeface="Calibri" pitchFamily="0" charset="0"/>
                <a:ea typeface="宋体" pitchFamily="0" charset="0"/>
                <a:cs typeface="Calibri" pitchFamily="0" charset="0"/>
              </a:rPr>
              <a:t>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5" baseline="0">
                <a:solidFill>
                  <a:schemeClr val="tx1"/>
                </a:solidFill>
                <a:latin typeface="Calibri" pitchFamily="0" charset="0"/>
                <a:ea typeface="宋体" pitchFamily="0" charset="0"/>
                <a:cs typeface="Calibri" pitchFamily="0" charset="0"/>
              </a:rPr>
              <a:t>N</a:t>
            </a:r>
            <a:r>
              <a:rPr lang="en-US" altLang="zh-CN" sz="2000" b="0" i="0" u="none" strike="noStrike" kern="1200" cap="none" spc="0" baseline="0">
                <a:solidFill>
                  <a:schemeClr val="tx1"/>
                </a:solidFill>
                <a:latin typeface="Calibri" pitchFamily="0" charset="0"/>
                <a:ea typeface="宋体" pitchFamily="0" charset="0"/>
                <a:cs typeface="Calibri" pitchFamily="0" charset="0"/>
              </a:rPr>
              <a:t>D</a:t>
            </a:r>
            <a:r>
              <a:rPr lang="en-US" altLang="zh-CN" sz="2000" b="0" i="0" u="none" strike="noStrike" kern="1200" cap="none" spc="35" baseline="0">
                <a:solidFill>
                  <a:schemeClr val="tx1"/>
                </a:solidFill>
                <a:latin typeface="Calibri" pitchFamily="0" charset="0"/>
                <a:ea typeface="宋体" pitchFamily="0" charset="0"/>
                <a:cs typeface="Calibri" pitchFamily="0" charset="0"/>
              </a:rPr>
              <a:t> </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0" baseline="0">
                <a:solidFill>
                  <a:schemeClr val="tx1"/>
                </a:solidFill>
                <a:latin typeface="Calibri" pitchFamily="0" charset="0"/>
                <a:ea typeface="宋体" pitchFamily="0" charset="0"/>
                <a:cs typeface="Calibri" pitchFamily="0" charset="0"/>
              </a:rPr>
              <a:t>S</a:t>
            </a:r>
            <a:r>
              <a:rPr lang="en-US" altLang="zh-CN" sz="2000" b="0" i="0" u="none" strike="noStrike" kern="1200" cap="none" spc="60" baseline="0">
                <a:solidFill>
                  <a:schemeClr val="tx1"/>
                </a:solidFill>
                <a:latin typeface="Calibri" pitchFamily="0" charset="0"/>
                <a:ea typeface="宋体" pitchFamily="0" charset="0"/>
                <a:cs typeface="Calibri" pitchFamily="0" charset="0"/>
              </a:rPr>
              <a:t> </a:t>
            </a:r>
            <a:r>
              <a:rPr lang="en-US" altLang="zh-CN" sz="2000" b="0" i="0" u="none" strike="noStrike" kern="1200" cap="none" spc="-295" baseline="0">
                <a:solidFill>
                  <a:schemeClr val="tx1"/>
                </a:solidFill>
                <a:latin typeface="Calibri" pitchFamily="0" charset="0"/>
                <a:ea typeface="宋体" pitchFamily="0" charset="0"/>
                <a:cs typeface="Calibri" pitchFamily="0" charset="0"/>
              </a:rPr>
              <a:t>V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0" baseline="0">
                <a:solidFill>
                  <a:schemeClr val="tx1"/>
                </a:solidFill>
                <a:latin typeface="Calibri" pitchFamily="0" charset="0"/>
                <a:ea typeface="宋体" pitchFamily="0" charset="0"/>
                <a:cs typeface="Calibri" pitchFamily="0" charset="0"/>
              </a:rPr>
              <a:t>E</a:t>
            </a:r>
            <a:r>
              <a:rPr lang="en-US" altLang="zh-CN" sz="2000" b="0" i="0" u="none" strike="noStrike" kern="1200" cap="none" spc="-65" baseline="0">
                <a:solidFill>
                  <a:schemeClr val="tx1"/>
                </a:solidFill>
                <a:latin typeface="Calibri" pitchFamily="0" charset="0"/>
                <a:ea typeface="宋体" pitchFamily="0" charset="0"/>
                <a:cs typeface="Calibri" pitchFamily="0" charset="0"/>
              </a:rPr>
              <a:t> </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30" baseline="0">
                <a:solidFill>
                  <a:schemeClr val="tx1"/>
                </a:solidFill>
                <a:latin typeface="Calibri" pitchFamily="0" charset="0"/>
                <a:ea typeface="宋体" pitchFamily="0" charset="0"/>
                <a:cs typeface="Calibri" pitchFamily="0" charset="0"/>
              </a:rPr>
              <a:t>R</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 IS AS FOLLOWS: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Data-Driven Decision-Making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Enhanced Performance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Promoting Equity and Inclusion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Historical Insights and Trend Analysis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Resource Optimization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delivers actionable insights that help organizations improve overall performance, promote fairness, and optimize resource utilization, ultimately driving better business outcomes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56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755332" y="1143634"/>
            <a:ext cx="8845868" cy="729430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Name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Score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Details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284464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362200" y="2354703"/>
            <a:ext cx="7239000" cy="224676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=J2+K2+L2+other components, </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=J2+K2+L2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=F2-(G2+H2+I2)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=IFS( Z * 8 &gt;= 5 "VERY HIGH", Z * 8 &gt;= 4 , "HI GH" Z * 8 &gt;= 3 "MED", TRUE, "LOW")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346136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13</cp:revision>
  <dcterms:created xsi:type="dcterms:W3CDTF">2024-03-29T15:07:22Z</dcterms:created>
  <dcterms:modified xsi:type="dcterms:W3CDTF">2024-08-31T08:10:30Z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