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embeddedFontLst>
    <p:embeddedFont>
      <p:font typeface="Montserrat"/>
      <p:regular r:id="rId17"/>
    </p:embeddedFont>
    <p:embeddedFont>
      <p:font typeface="Montserrat"/>
      <p:regular r:id="rId18"/>
    </p:embeddedFont>
    <p:embeddedFont>
      <p:font typeface="Montserrat"/>
      <p:regular r:id="rId19"/>
    </p:embeddedFont>
    <p:embeddedFont>
      <p:font typeface="Montserrat"/>
      <p:regular r:id="rId20"/>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1.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7.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slideLayout" Target="../slideLayouts/slideLayout8.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slideLayout" Target="../slideLayouts/slideLayout9.xml"/><Relationship Id="rId6"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0.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63798" y="2858214"/>
            <a:ext cx="12902803" cy="1402556"/>
          </a:xfrm>
          <a:prstGeom prst="rect">
            <a:avLst/>
          </a:prstGeom>
          <a:noFill/>
          <a:ln/>
        </p:spPr>
        <p:txBody>
          <a:bodyPr wrap="square" lIns="0" tIns="0" rIns="0" bIns="0" rtlCol="0" anchor="t"/>
          <a:lstStyle/>
          <a:p>
            <a:pPr indent="0" marL="0">
              <a:lnSpc>
                <a:spcPts val="5500"/>
              </a:lnSpc>
              <a:buNone/>
            </a:pPr>
            <a:r>
              <a:rPr lang="en-US" sz="4400" b="1" spc="-44" kern="0" dirty="0">
                <a:solidFill>
                  <a:srgbClr val="000000"/>
                </a:solidFill>
                <a:latin typeface="Montserrat Bold" pitchFamily="34" charset="0"/>
                <a:ea typeface="Montserrat Bold" pitchFamily="34" charset="-122"/>
                <a:cs typeface="Montserrat Bold" pitchFamily="34" charset="-120"/>
              </a:rPr>
              <a:t>Navigating the US College Admission System: A Comprehensive Guide</a:t>
            </a:r>
            <a:endParaRPr lang="en-US" sz="4400" dirty="0"/>
          </a:p>
        </p:txBody>
      </p:sp>
      <p:sp>
        <p:nvSpPr>
          <p:cNvPr id="3" name="Text 1"/>
          <p:cNvSpPr/>
          <p:nvPr/>
        </p:nvSpPr>
        <p:spPr>
          <a:xfrm>
            <a:off x="863798" y="4630936"/>
            <a:ext cx="12902803" cy="740331"/>
          </a:xfrm>
          <a:prstGeom prst="rect">
            <a:avLst/>
          </a:prstGeom>
          <a:noFill/>
          <a:ln/>
        </p:spPr>
        <p:txBody>
          <a:bodyPr wrap="square" lIns="0" tIns="0" rIns="0" bIns="0" rtlCol="0" anchor="t"/>
          <a:lstStyle/>
          <a:p>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This presentation provides a comprehensive guide to the US college admission system, designed to help prospective students and their families navigate the complexities of the process.</a:t>
            </a:r>
            <a:endParaRPr lang="en-US" sz="1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863798" y="2117884"/>
            <a:ext cx="7416403" cy="1402556"/>
          </a:xfrm>
          <a:prstGeom prst="rect">
            <a:avLst/>
          </a:prstGeom>
          <a:noFill/>
          <a:ln/>
        </p:spPr>
        <p:txBody>
          <a:bodyPr wrap="square" lIns="0" tIns="0" rIns="0" bIns="0" rtlCol="0" anchor="t"/>
          <a:lstStyle/>
          <a:p>
            <a:pPr indent="0" marL="0">
              <a:lnSpc>
                <a:spcPts val="5500"/>
              </a:lnSpc>
              <a:buNone/>
            </a:pPr>
            <a:r>
              <a:rPr lang="en-US" sz="4400" b="1" spc="-44" kern="0" dirty="0">
                <a:solidFill>
                  <a:srgbClr val="000000"/>
                </a:solidFill>
                <a:latin typeface="Montserrat Bold" pitchFamily="34" charset="0"/>
                <a:ea typeface="Montserrat Bold" pitchFamily="34" charset="-122"/>
                <a:cs typeface="Montserrat Bold" pitchFamily="34" charset="-120"/>
              </a:rPr>
              <a:t>Key Takeaways and Next Steps</a:t>
            </a:r>
            <a:endParaRPr lang="en-US" sz="4400" dirty="0"/>
          </a:p>
        </p:txBody>
      </p:sp>
      <p:sp>
        <p:nvSpPr>
          <p:cNvPr id="4" name="Text 1"/>
          <p:cNvSpPr/>
          <p:nvPr/>
        </p:nvSpPr>
        <p:spPr>
          <a:xfrm>
            <a:off x="863798" y="3890605"/>
            <a:ext cx="7416403" cy="2220992"/>
          </a:xfrm>
          <a:prstGeom prst="rect">
            <a:avLst/>
          </a:prstGeom>
          <a:noFill/>
          <a:ln/>
        </p:spPr>
        <p:txBody>
          <a:bodyPr wrap="square" lIns="0" tIns="0" rIns="0" bIns="0" rtlCol="0" anchor="t"/>
          <a:lstStyle/>
          <a:p>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The college admission process is complex and requires careful planning, research, and commitment. Understand different types of institutions, academic credentials, and application components. Start early, stay organized, and seek guidance from counselors, teachers, and mentors. Resources include the College Board, NACAC, and independent educational consultants.</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3798" y="1409462"/>
            <a:ext cx="12902803" cy="1402556"/>
          </a:xfrm>
          <a:prstGeom prst="rect">
            <a:avLst/>
          </a:prstGeom>
          <a:noFill/>
          <a:ln/>
        </p:spPr>
        <p:txBody>
          <a:bodyPr wrap="square" lIns="0" tIns="0" rIns="0" bIns="0" rtlCol="0" anchor="t"/>
          <a:lstStyle/>
          <a:p>
            <a:pPr indent="0" marL="0">
              <a:lnSpc>
                <a:spcPts val="5500"/>
              </a:lnSpc>
              <a:buNone/>
            </a:pPr>
            <a:r>
              <a:rPr lang="en-US" sz="4400" b="1" spc="-44" kern="0" dirty="0">
                <a:solidFill>
                  <a:srgbClr val="000000"/>
                </a:solidFill>
                <a:latin typeface="Montserrat Bold" pitchFamily="34" charset="0"/>
                <a:ea typeface="Montserrat Bold" pitchFamily="34" charset="-122"/>
                <a:cs typeface="Montserrat Bold" pitchFamily="34" charset="-120"/>
              </a:rPr>
              <a:t>Understanding the Landscape: Types of Institutions</a:t>
            </a:r>
            <a:endParaRPr lang="en-US" sz="4400" dirty="0"/>
          </a:p>
        </p:txBody>
      </p:sp>
      <p:sp>
        <p:nvSpPr>
          <p:cNvPr id="3" name="Text 1"/>
          <p:cNvSpPr/>
          <p:nvPr/>
        </p:nvSpPr>
        <p:spPr>
          <a:xfrm>
            <a:off x="863798" y="3429000"/>
            <a:ext cx="2804874" cy="350639"/>
          </a:xfrm>
          <a:prstGeom prst="rect">
            <a:avLst/>
          </a:prstGeom>
          <a:noFill/>
          <a:ln/>
        </p:spPr>
        <p:txBody>
          <a:bodyPr wrap="none" lIns="0" tIns="0" rIns="0" bIns="0" rtlCol="0" anchor="t"/>
          <a:lstStyle/>
          <a:p>
            <a:pPr indent="0" marL="0">
              <a:lnSpc>
                <a:spcPts val="2750"/>
              </a:lnSpc>
              <a:buNone/>
            </a:pPr>
            <a:r>
              <a:rPr lang="en-US" sz="2200" b="1" spc="-22" kern="0" dirty="0">
                <a:solidFill>
                  <a:srgbClr val="000000"/>
                </a:solidFill>
                <a:latin typeface="Montserrat Bold" pitchFamily="34" charset="0"/>
                <a:ea typeface="Montserrat Bold" pitchFamily="34" charset="-122"/>
                <a:cs typeface="Montserrat Bold" pitchFamily="34" charset="-120"/>
              </a:rPr>
              <a:t>Public vs. Private</a:t>
            </a:r>
            <a:endParaRPr lang="en-US" sz="2200" dirty="0"/>
          </a:p>
        </p:txBody>
      </p:sp>
      <p:sp>
        <p:nvSpPr>
          <p:cNvPr id="4" name="Text 2"/>
          <p:cNvSpPr/>
          <p:nvPr/>
        </p:nvSpPr>
        <p:spPr>
          <a:xfrm>
            <a:off x="863798" y="4026456"/>
            <a:ext cx="3898940" cy="2220992"/>
          </a:xfrm>
          <a:prstGeom prst="rect">
            <a:avLst/>
          </a:prstGeom>
          <a:noFill/>
          <a:ln/>
        </p:spPr>
        <p:txBody>
          <a:bodyPr wrap="square" lIns="0" tIns="0" rIns="0" bIns="0" rtlCol="0" anchor="t"/>
          <a:lstStyle/>
          <a:p>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Public institutions are funded by state governments, often resulting in lower tuition for in-state residents. Private institutions rely on endowments and tuition, often leading to smaller class sizes and more specialized programs.</a:t>
            </a:r>
            <a:endParaRPr lang="en-US" sz="1900" dirty="0"/>
          </a:p>
        </p:txBody>
      </p:sp>
      <p:sp>
        <p:nvSpPr>
          <p:cNvPr id="5" name="Text 3"/>
          <p:cNvSpPr/>
          <p:nvPr/>
        </p:nvSpPr>
        <p:spPr>
          <a:xfrm>
            <a:off x="5372576" y="3429000"/>
            <a:ext cx="3898940" cy="701278"/>
          </a:xfrm>
          <a:prstGeom prst="rect">
            <a:avLst/>
          </a:prstGeom>
          <a:noFill/>
          <a:ln/>
        </p:spPr>
        <p:txBody>
          <a:bodyPr wrap="square" lIns="0" tIns="0" rIns="0" bIns="0" rtlCol="0" anchor="t"/>
          <a:lstStyle/>
          <a:p>
            <a:pPr indent="0" marL="0">
              <a:lnSpc>
                <a:spcPts val="2750"/>
              </a:lnSpc>
              <a:buNone/>
            </a:pPr>
            <a:r>
              <a:rPr lang="en-US" sz="2200" b="1" spc="-22" kern="0" dirty="0">
                <a:solidFill>
                  <a:srgbClr val="000000"/>
                </a:solidFill>
                <a:latin typeface="Montserrat Bold" pitchFamily="34" charset="0"/>
                <a:ea typeface="Montserrat Bold" pitchFamily="34" charset="-122"/>
                <a:cs typeface="Montserrat Bold" pitchFamily="34" charset="-120"/>
              </a:rPr>
              <a:t>Liberal Arts Colleges vs. Research Universities</a:t>
            </a:r>
            <a:endParaRPr lang="en-US" sz="2200" dirty="0"/>
          </a:p>
        </p:txBody>
      </p:sp>
      <p:sp>
        <p:nvSpPr>
          <p:cNvPr id="6" name="Text 4"/>
          <p:cNvSpPr/>
          <p:nvPr/>
        </p:nvSpPr>
        <p:spPr>
          <a:xfrm>
            <a:off x="5372576" y="4377095"/>
            <a:ext cx="3898940" cy="2220992"/>
          </a:xfrm>
          <a:prstGeom prst="rect">
            <a:avLst/>
          </a:prstGeom>
          <a:noFill/>
          <a:ln/>
        </p:spPr>
        <p:txBody>
          <a:bodyPr wrap="square" lIns="0" tIns="0" rIns="0" bIns="0" rtlCol="0" anchor="t"/>
          <a:lstStyle/>
          <a:p>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Liberal arts colleges prioritize undergraduate education and offer a broad curriculum, while research universities focus on graduate programs and research opportunities across diverse fields of study.</a:t>
            </a:r>
            <a:endParaRPr lang="en-US" sz="1900" dirty="0"/>
          </a:p>
        </p:txBody>
      </p:sp>
      <p:sp>
        <p:nvSpPr>
          <p:cNvPr id="7" name="Text 5"/>
          <p:cNvSpPr/>
          <p:nvPr/>
        </p:nvSpPr>
        <p:spPr>
          <a:xfrm>
            <a:off x="9881354" y="3429000"/>
            <a:ext cx="3001328" cy="350639"/>
          </a:xfrm>
          <a:prstGeom prst="rect">
            <a:avLst/>
          </a:prstGeom>
          <a:noFill/>
          <a:ln/>
        </p:spPr>
        <p:txBody>
          <a:bodyPr wrap="none" lIns="0" tIns="0" rIns="0" bIns="0" rtlCol="0" anchor="t"/>
          <a:lstStyle/>
          <a:p>
            <a:pPr indent="0" marL="0">
              <a:lnSpc>
                <a:spcPts val="2750"/>
              </a:lnSpc>
              <a:buNone/>
            </a:pPr>
            <a:r>
              <a:rPr lang="en-US" sz="2200" b="1" spc="-22" kern="0" dirty="0">
                <a:solidFill>
                  <a:srgbClr val="000000"/>
                </a:solidFill>
                <a:latin typeface="Montserrat Bold" pitchFamily="34" charset="0"/>
                <a:ea typeface="Montserrat Bold" pitchFamily="34" charset="-122"/>
                <a:cs typeface="Montserrat Bold" pitchFamily="34" charset="-120"/>
              </a:rPr>
              <a:t>Community Colleges</a:t>
            </a:r>
            <a:endParaRPr lang="en-US" sz="2200" dirty="0"/>
          </a:p>
        </p:txBody>
      </p:sp>
      <p:sp>
        <p:nvSpPr>
          <p:cNvPr id="8" name="Text 6"/>
          <p:cNvSpPr/>
          <p:nvPr/>
        </p:nvSpPr>
        <p:spPr>
          <a:xfrm>
            <a:off x="9881354" y="4026456"/>
            <a:ext cx="3898940" cy="2220992"/>
          </a:xfrm>
          <a:prstGeom prst="rect">
            <a:avLst/>
          </a:prstGeom>
          <a:noFill/>
          <a:ln/>
        </p:spPr>
        <p:txBody>
          <a:bodyPr wrap="square" lIns="0" tIns="0" rIns="0" bIns="0" rtlCol="0" anchor="t"/>
          <a:lstStyle/>
          <a:p>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Community colleges offer open admission, affordable tuition, and transfer pathways to four-year universities, often with a focus on vocational programs and associate degrees.</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3798" y="1359575"/>
            <a:ext cx="12902803" cy="1402556"/>
          </a:xfrm>
          <a:prstGeom prst="rect">
            <a:avLst/>
          </a:prstGeom>
          <a:noFill/>
          <a:ln/>
        </p:spPr>
        <p:txBody>
          <a:bodyPr wrap="square" lIns="0" tIns="0" rIns="0" bIns="0" rtlCol="0" anchor="t"/>
          <a:lstStyle/>
          <a:p>
            <a:pPr indent="0" marL="0">
              <a:lnSpc>
                <a:spcPts val="5500"/>
              </a:lnSpc>
              <a:buNone/>
            </a:pPr>
            <a:r>
              <a:rPr lang="en-US" sz="4400" b="1" spc="-44" kern="0" dirty="0">
                <a:solidFill>
                  <a:srgbClr val="000000"/>
                </a:solidFill>
                <a:latin typeface="Montserrat Bold" pitchFamily="34" charset="0"/>
                <a:ea typeface="Montserrat Bold" pitchFamily="34" charset="-122"/>
                <a:cs typeface="Montserrat Bold" pitchFamily="34" charset="-120"/>
              </a:rPr>
              <a:t>Academic Credentials: GPA and Standardized Tests</a:t>
            </a:r>
            <a:endParaRPr lang="en-US" sz="4400" dirty="0"/>
          </a:p>
        </p:txBody>
      </p:sp>
      <p:sp>
        <p:nvSpPr>
          <p:cNvPr id="3" name="Shape 1"/>
          <p:cNvSpPr/>
          <p:nvPr/>
        </p:nvSpPr>
        <p:spPr>
          <a:xfrm>
            <a:off x="863798" y="3409950"/>
            <a:ext cx="555308" cy="555308"/>
          </a:xfrm>
          <a:prstGeom prst="roundRect">
            <a:avLst>
              <a:gd name="adj" fmla="val 6667"/>
            </a:avLst>
          </a:prstGeom>
          <a:solidFill>
            <a:srgbClr val="F2EEEE"/>
          </a:solidFill>
          <a:ln/>
        </p:spPr>
      </p:sp>
      <p:sp>
        <p:nvSpPr>
          <p:cNvPr id="4" name="Text 2"/>
          <p:cNvSpPr/>
          <p:nvPr/>
        </p:nvSpPr>
        <p:spPr>
          <a:xfrm>
            <a:off x="973217" y="3477280"/>
            <a:ext cx="336471" cy="420648"/>
          </a:xfrm>
          <a:prstGeom prst="rect">
            <a:avLst/>
          </a:prstGeom>
          <a:noFill/>
          <a:ln/>
        </p:spPr>
        <p:txBody>
          <a:bodyPr wrap="none" lIns="0" tIns="0" rIns="0" bIns="0" rtlCol="0" anchor="t"/>
          <a:lstStyle/>
          <a:p>
            <a:pPr algn="ctr" indent="0" marL="0">
              <a:lnSpc>
                <a:spcPts val="2650"/>
              </a:lnSpc>
              <a:buNone/>
            </a:pPr>
            <a:r>
              <a:rPr lang="en-US" sz="2650" b="1" spc="-27" kern="0" dirty="0">
                <a:solidFill>
                  <a:srgbClr val="3D3838"/>
                </a:solidFill>
                <a:latin typeface="Montserrat Bold" pitchFamily="34" charset="0"/>
                <a:ea typeface="Montserrat Bold" pitchFamily="34" charset="-122"/>
                <a:cs typeface="Montserrat Bold" pitchFamily="34" charset="-120"/>
              </a:rPr>
              <a:t>1</a:t>
            </a:r>
            <a:endParaRPr lang="en-US" sz="2650" dirty="0"/>
          </a:p>
        </p:txBody>
      </p:sp>
      <p:sp>
        <p:nvSpPr>
          <p:cNvPr id="5" name="Text 3"/>
          <p:cNvSpPr/>
          <p:nvPr/>
        </p:nvSpPr>
        <p:spPr>
          <a:xfrm>
            <a:off x="1665923" y="3409950"/>
            <a:ext cx="2804874" cy="350639"/>
          </a:xfrm>
          <a:prstGeom prst="rect">
            <a:avLst/>
          </a:prstGeom>
          <a:noFill/>
          <a:ln/>
        </p:spPr>
        <p:txBody>
          <a:bodyPr wrap="none" lIns="0" tIns="0" rIns="0" bIns="0" rtlCol="0" anchor="t"/>
          <a:lstStyle/>
          <a:p>
            <a:pPr indent="0" marL="0">
              <a:lnSpc>
                <a:spcPts val="2750"/>
              </a:lnSpc>
              <a:buNone/>
            </a:pPr>
            <a:r>
              <a:rPr lang="en-US" sz="2200" b="1" spc="-22" kern="0" dirty="0">
                <a:solidFill>
                  <a:srgbClr val="3D3838"/>
                </a:solidFill>
                <a:latin typeface="Montserrat Bold" pitchFamily="34" charset="0"/>
                <a:ea typeface="Montserrat Bold" pitchFamily="34" charset="-122"/>
                <a:cs typeface="Montserrat Bold" pitchFamily="34" charset="-120"/>
              </a:rPr>
              <a:t>GPA</a:t>
            </a:r>
            <a:endParaRPr lang="en-US" sz="2200" dirty="0"/>
          </a:p>
        </p:txBody>
      </p:sp>
      <p:sp>
        <p:nvSpPr>
          <p:cNvPr id="6" name="Text 4"/>
          <p:cNvSpPr/>
          <p:nvPr/>
        </p:nvSpPr>
        <p:spPr>
          <a:xfrm>
            <a:off x="1665923" y="3908584"/>
            <a:ext cx="3334226" cy="2961323"/>
          </a:xfrm>
          <a:prstGeom prst="rect">
            <a:avLst/>
          </a:prstGeom>
          <a:noFill/>
          <a:ln/>
        </p:spPr>
        <p:txBody>
          <a:bodyPr wrap="square" lIns="0" tIns="0" rIns="0" bIns="0" rtlCol="0" anchor="t"/>
          <a:lstStyle/>
          <a:p>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GPA stands for Grade Point Average, a numerical representation of academic performance. It is calculated based on grades received in coursework, with weighted GPAs considering the difficulty of courses.</a:t>
            </a:r>
            <a:endParaRPr lang="en-US" sz="1900" dirty="0"/>
          </a:p>
        </p:txBody>
      </p:sp>
      <p:sp>
        <p:nvSpPr>
          <p:cNvPr id="7" name="Shape 5"/>
          <p:cNvSpPr/>
          <p:nvPr/>
        </p:nvSpPr>
        <p:spPr>
          <a:xfrm>
            <a:off x="5246965" y="3409950"/>
            <a:ext cx="555308" cy="555308"/>
          </a:xfrm>
          <a:prstGeom prst="roundRect">
            <a:avLst>
              <a:gd name="adj" fmla="val 6667"/>
            </a:avLst>
          </a:prstGeom>
          <a:solidFill>
            <a:srgbClr val="F2EEEE"/>
          </a:solidFill>
          <a:ln/>
        </p:spPr>
      </p:sp>
      <p:sp>
        <p:nvSpPr>
          <p:cNvPr id="8" name="Text 6"/>
          <p:cNvSpPr/>
          <p:nvPr/>
        </p:nvSpPr>
        <p:spPr>
          <a:xfrm>
            <a:off x="5356384" y="3477280"/>
            <a:ext cx="336471" cy="420648"/>
          </a:xfrm>
          <a:prstGeom prst="rect">
            <a:avLst/>
          </a:prstGeom>
          <a:noFill/>
          <a:ln/>
        </p:spPr>
        <p:txBody>
          <a:bodyPr wrap="none" lIns="0" tIns="0" rIns="0" bIns="0" rtlCol="0" anchor="t"/>
          <a:lstStyle/>
          <a:p>
            <a:pPr algn="ctr" indent="0" marL="0">
              <a:lnSpc>
                <a:spcPts val="2650"/>
              </a:lnSpc>
              <a:buNone/>
            </a:pPr>
            <a:r>
              <a:rPr lang="en-US" sz="2650" b="1" spc="-27" kern="0" dirty="0">
                <a:solidFill>
                  <a:srgbClr val="3D3838"/>
                </a:solidFill>
                <a:latin typeface="Montserrat Bold" pitchFamily="34" charset="0"/>
                <a:ea typeface="Montserrat Bold" pitchFamily="34" charset="-122"/>
                <a:cs typeface="Montserrat Bold" pitchFamily="34" charset="-120"/>
              </a:rPr>
              <a:t>2</a:t>
            </a:r>
            <a:endParaRPr lang="en-US" sz="2650" dirty="0"/>
          </a:p>
        </p:txBody>
      </p:sp>
      <p:sp>
        <p:nvSpPr>
          <p:cNvPr id="9" name="Text 7"/>
          <p:cNvSpPr/>
          <p:nvPr/>
        </p:nvSpPr>
        <p:spPr>
          <a:xfrm>
            <a:off x="6049089" y="3409950"/>
            <a:ext cx="2804874" cy="350639"/>
          </a:xfrm>
          <a:prstGeom prst="rect">
            <a:avLst/>
          </a:prstGeom>
          <a:noFill/>
          <a:ln/>
        </p:spPr>
        <p:txBody>
          <a:bodyPr wrap="none" lIns="0" tIns="0" rIns="0" bIns="0" rtlCol="0" anchor="t"/>
          <a:lstStyle/>
          <a:p>
            <a:pPr indent="0" marL="0">
              <a:lnSpc>
                <a:spcPts val="2750"/>
              </a:lnSpc>
              <a:buNone/>
            </a:pPr>
            <a:r>
              <a:rPr lang="en-US" sz="2200" b="1" spc="-22" kern="0" dirty="0">
                <a:solidFill>
                  <a:srgbClr val="3D3838"/>
                </a:solidFill>
                <a:latin typeface="Montserrat Bold" pitchFamily="34" charset="0"/>
                <a:ea typeface="Montserrat Bold" pitchFamily="34" charset="-122"/>
                <a:cs typeface="Montserrat Bold" pitchFamily="34" charset="-120"/>
              </a:rPr>
              <a:t>Standardized Tests</a:t>
            </a:r>
            <a:endParaRPr lang="en-US" sz="2200" dirty="0"/>
          </a:p>
        </p:txBody>
      </p:sp>
      <p:sp>
        <p:nvSpPr>
          <p:cNvPr id="10" name="Text 8"/>
          <p:cNvSpPr/>
          <p:nvPr/>
        </p:nvSpPr>
        <p:spPr>
          <a:xfrm>
            <a:off x="6049089" y="3908584"/>
            <a:ext cx="3334226" cy="2591157"/>
          </a:xfrm>
          <a:prstGeom prst="rect">
            <a:avLst/>
          </a:prstGeom>
          <a:noFill/>
          <a:ln/>
        </p:spPr>
        <p:txBody>
          <a:bodyPr wrap="square" lIns="0" tIns="0" rIns="0" bIns="0" rtlCol="0" anchor="t"/>
          <a:lstStyle/>
          <a:p>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The SAT and ACT are standardized tests used to evaluate college readiness. The SAT emphasizes critical reading, writing, and math skills, while the ACT focuses on English, math, reading, and science.</a:t>
            </a:r>
            <a:endParaRPr lang="en-US" sz="1900" dirty="0"/>
          </a:p>
        </p:txBody>
      </p:sp>
      <p:sp>
        <p:nvSpPr>
          <p:cNvPr id="11" name="Shape 9"/>
          <p:cNvSpPr/>
          <p:nvPr/>
        </p:nvSpPr>
        <p:spPr>
          <a:xfrm>
            <a:off x="9630132" y="3409950"/>
            <a:ext cx="555308" cy="555308"/>
          </a:xfrm>
          <a:prstGeom prst="roundRect">
            <a:avLst>
              <a:gd name="adj" fmla="val 6667"/>
            </a:avLst>
          </a:prstGeom>
          <a:solidFill>
            <a:srgbClr val="F2EEEE"/>
          </a:solidFill>
          <a:ln/>
        </p:spPr>
      </p:sp>
      <p:sp>
        <p:nvSpPr>
          <p:cNvPr id="12" name="Text 10"/>
          <p:cNvSpPr/>
          <p:nvPr/>
        </p:nvSpPr>
        <p:spPr>
          <a:xfrm>
            <a:off x="9739551" y="3477280"/>
            <a:ext cx="336471" cy="420648"/>
          </a:xfrm>
          <a:prstGeom prst="rect">
            <a:avLst/>
          </a:prstGeom>
          <a:noFill/>
          <a:ln/>
        </p:spPr>
        <p:txBody>
          <a:bodyPr wrap="none" lIns="0" tIns="0" rIns="0" bIns="0" rtlCol="0" anchor="t"/>
          <a:lstStyle/>
          <a:p>
            <a:pPr algn="ctr" indent="0" marL="0">
              <a:lnSpc>
                <a:spcPts val="2650"/>
              </a:lnSpc>
              <a:buNone/>
            </a:pPr>
            <a:r>
              <a:rPr lang="en-US" sz="2650" b="1" spc="-27" kern="0" dirty="0">
                <a:solidFill>
                  <a:srgbClr val="3D3838"/>
                </a:solidFill>
                <a:latin typeface="Montserrat Bold" pitchFamily="34" charset="0"/>
                <a:ea typeface="Montserrat Bold" pitchFamily="34" charset="-122"/>
                <a:cs typeface="Montserrat Bold" pitchFamily="34" charset="-120"/>
              </a:rPr>
              <a:t>3</a:t>
            </a:r>
            <a:endParaRPr lang="en-US" sz="2650" dirty="0"/>
          </a:p>
        </p:txBody>
      </p:sp>
      <p:sp>
        <p:nvSpPr>
          <p:cNvPr id="13" name="Text 11"/>
          <p:cNvSpPr/>
          <p:nvPr/>
        </p:nvSpPr>
        <p:spPr>
          <a:xfrm>
            <a:off x="10432256" y="3409950"/>
            <a:ext cx="2804874" cy="350639"/>
          </a:xfrm>
          <a:prstGeom prst="rect">
            <a:avLst/>
          </a:prstGeom>
          <a:noFill/>
          <a:ln/>
        </p:spPr>
        <p:txBody>
          <a:bodyPr wrap="none" lIns="0" tIns="0" rIns="0" bIns="0" rtlCol="0" anchor="t"/>
          <a:lstStyle/>
          <a:p>
            <a:pPr indent="0" marL="0">
              <a:lnSpc>
                <a:spcPts val="2750"/>
              </a:lnSpc>
              <a:buNone/>
            </a:pPr>
            <a:r>
              <a:rPr lang="en-US" sz="2200" b="1" spc="-22" kern="0" dirty="0">
                <a:solidFill>
                  <a:srgbClr val="3D3838"/>
                </a:solidFill>
                <a:latin typeface="Montserrat Bold" pitchFamily="34" charset="0"/>
                <a:ea typeface="Montserrat Bold" pitchFamily="34" charset="-122"/>
                <a:cs typeface="Montserrat Bold" pitchFamily="34" charset="-120"/>
              </a:rPr>
              <a:t>AP/IB Courses</a:t>
            </a:r>
            <a:endParaRPr lang="en-US" sz="2200" dirty="0"/>
          </a:p>
        </p:txBody>
      </p:sp>
      <p:sp>
        <p:nvSpPr>
          <p:cNvPr id="14" name="Text 12"/>
          <p:cNvSpPr/>
          <p:nvPr/>
        </p:nvSpPr>
        <p:spPr>
          <a:xfrm>
            <a:off x="10432256" y="3908584"/>
            <a:ext cx="3334226" cy="2591157"/>
          </a:xfrm>
          <a:prstGeom prst="rect">
            <a:avLst/>
          </a:prstGeom>
          <a:noFill/>
          <a:ln/>
        </p:spPr>
        <p:txBody>
          <a:bodyPr wrap="square" lIns="0" tIns="0" rIns="0" bIns="0" rtlCol="0" anchor="t"/>
          <a:lstStyle/>
          <a:p>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Advanced Placement (AP) and International Baccalaureate (IB) programs offer challenging coursework and exams for college credit potential, demonstrating academic rigor and commitment.</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3798" y="1426964"/>
            <a:ext cx="10877669" cy="701278"/>
          </a:xfrm>
          <a:prstGeom prst="rect">
            <a:avLst/>
          </a:prstGeom>
          <a:noFill/>
          <a:ln/>
        </p:spPr>
        <p:txBody>
          <a:bodyPr wrap="none" lIns="0" tIns="0" rIns="0" bIns="0" rtlCol="0" anchor="t"/>
          <a:lstStyle/>
          <a:p>
            <a:pPr indent="0" marL="0">
              <a:lnSpc>
                <a:spcPts val="5500"/>
              </a:lnSpc>
              <a:buNone/>
            </a:pPr>
            <a:r>
              <a:rPr lang="en-US" sz="4400" b="1" spc="-44" kern="0" dirty="0">
                <a:solidFill>
                  <a:srgbClr val="000000"/>
                </a:solidFill>
                <a:latin typeface="Montserrat Bold" pitchFamily="34" charset="0"/>
                <a:ea typeface="Montserrat Bold" pitchFamily="34" charset="-122"/>
                <a:cs typeface="Montserrat Bold" pitchFamily="34" charset="-120"/>
              </a:rPr>
              <a:t>Holistic Review: Beyond the Numbers</a:t>
            </a:r>
            <a:endParaRPr lang="en-US" sz="4400" dirty="0"/>
          </a:p>
        </p:txBody>
      </p:sp>
      <p:sp>
        <p:nvSpPr>
          <p:cNvPr id="3" name="Shape 1"/>
          <p:cNvSpPr/>
          <p:nvPr/>
        </p:nvSpPr>
        <p:spPr>
          <a:xfrm>
            <a:off x="863798" y="2498408"/>
            <a:ext cx="4136350" cy="4304228"/>
          </a:xfrm>
          <a:prstGeom prst="roundRect">
            <a:avLst>
              <a:gd name="adj" fmla="val 895"/>
            </a:avLst>
          </a:prstGeom>
          <a:solidFill>
            <a:srgbClr val="F2EEEE"/>
          </a:solidFill>
          <a:ln/>
        </p:spPr>
      </p:sp>
      <p:sp>
        <p:nvSpPr>
          <p:cNvPr id="4" name="Text 2"/>
          <p:cNvSpPr/>
          <p:nvPr/>
        </p:nvSpPr>
        <p:spPr>
          <a:xfrm>
            <a:off x="1110615" y="2745224"/>
            <a:ext cx="2804874" cy="350639"/>
          </a:xfrm>
          <a:prstGeom prst="rect">
            <a:avLst/>
          </a:prstGeom>
          <a:noFill/>
          <a:ln/>
        </p:spPr>
        <p:txBody>
          <a:bodyPr wrap="none" lIns="0" tIns="0" rIns="0" bIns="0" rtlCol="0" anchor="t"/>
          <a:lstStyle/>
          <a:p>
            <a:pPr indent="0" marL="0">
              <a:lnSpc>
                <a:spcPts val="2750"/>
              </a:lnSpc>
              <a:buNone/>
            </a:pPr>
            <a:r>
              <a:rPr lang="en-US" sz="2200" b="1" spc="-22" kern="0" dirty="0">
                <a:solidFill>
                  <a:srgbClr val="3D3838"/>
                </a:solidFill>
                <a:latin typeface="Montserrat Bold" pitchFamily="34" charset="0"/>
                <a:ea typeface="Montserrat Bold" pitchFamily="34" charset="-122"/>
                <a:cs typeface="Montserrat Bold" pitchFamily="34" charset="-120"/>
              </a:rPr>
              <a:t>Essays</a:t>
            </a:r>
            <a:endParaRPr lang="en-US" sz="2200" dirty="0"/>
          </a:p>
        </p:txBody>
      </p:sp>
      <p:sp>
        <p:nvSpPr>
          <p:cNvPr id="5" name="Text 3"/>
          <p:cNvSpPr/>
          <p:nvPr/>
        </p:nvSpPr>
        <p:spPr>
          <a:xfrm>
            <a:off x="1110615" y="3243858"/>
            <a:ext cx="3642717" cy="2220992"/>
          </a:xfrm>
          <a:prstGeom prst="rect">
            <a:avLst/>
          </a:prstGeom>
          <a:noFill/>
          <a:ln/>
        </p:spPr>
        <p:txBody>
          <a:bodyPr wrap="square" lIns="0" tIns="0" rIns="0" bIns="0" rtlCol="0" anchor="t"/>
          <a:lstStyle/>
          <a:p>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College essays provide a platform to showcase personality, values, and experiences. They allow applicants to tell their story and demonstrate their ability to communicate effectively.</a:t>
            </a:r>
            <a:endParaRPr lang="en-US" sz="1900" dirty="0"/>
          </a:p>
        </p:txBody>
      </p:sp>
      <p:sp>
        <p:nvSpPr>
          <p:cNvPr id="6" name="Shape 4"/>
          <p:cNvSpPr/>
          <p:nvPr/>
        </p:nvSpPr>
        <p:spPr>
          <a:xfrm>
            <a:off x="5246965" y="2498408"/>
            <a:ext cx="4136350" cy="4304228"/>
          </a:xfrm>
          <a:prstGeom prst="roundRect">
            <a:avLst>
              <a:gd name="adj" fmla="val 895"/>
            </a:avLst>
          </a:prstGeom>
          <a:solidFill>
            <a:srgbClr val="F2EEEE"/>
          </a:solidFill>
          <a:ln/>
        </p:spPr>
      </p:sp>
      <p:sp>
        <p:nvSpPr>
          <p:cNvPr id="7" name="Text 5"/>
          <p:cNvSpPr/>
          <p:nvPr/>
        </p:nvSpPr>
        <p:spPr>
          <a:xfrm>
            <a:off x="5493782" y="2745224"/>
            <a:ext cx="3556278" cy="350639"/>
          </a:xfrm>
          <a:prstGeom prst="rect">
            <a:avLst/>
          </a:prstGeom>
          <a:noFill/>
          <a:ln/>
        </p:spPr>
        <p:txBody>
          <a:bodyPr wrap="none" lIns="0" tIns="0" rIns="0" bIns="0" rtlCol="0" anchor="t"/>
          <a:lstStyle/>
          <a:p>
            <a:pPr indent="0" marL="0">
              <a:lnSpc>
                <a:spcPts val="2750"/>
              </a:lnSpc>
              <a:buNone/>
            </a:pPr>
            <a:r>
              <a:rPr lang="en-US" sz="2200" b="1" spc="-22" kern="0" dirty="0">
                <a:solidFill>
                  <a:srgbClr val="3D3838"/>
                </a:solidFill>
                <a:latin typeface="Montserrat Bold" pitchFamily="34" charset="0"/>
                <a:ea typeface="Montserrat Bold" pitchFamily="34" charset="-122"/>
                <a:cs typeface="Montserrat Bold" pitchFamily="34" charset="-120"/>
              </a:rPr>
              <a:t>Extracurricular Activities</a:t>
            </a:r>
            <a:endParaRPr lang="en-US" sz="2200" dirty="0"/>
          </a:p>
        </p:txBody>
      </p:sp>
      <p:sp>
        <p:nvSpPr>
          <p:cNvPr id="8" name="Text 6"/>
          <p:cNvSpPr/>
          <p:nvPr/>
        </p:nvSpPr>
        <p:spPr>
          <a:xfrm>
            <a:off x="5493782" y="3243858"/>
            <a:ext cx="3642717" cy="2220992"/>
          </a:xfrm>
          <a:prstGeom prst="rect">
            <a:avLst/>
          </a:prstGeom>
          <a:noFill/>
          <a:ln/>
        </p:spPr>
        <p:txBody>
          <a:bodyPr wrap="square" lIns="0" tIns="0" rIns="0" bIns="0" rtlCol="0" anchor="t"/>
          <a:lstStyle/>
          <a:p>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Involvement in extracurricular activities highlights leadership, commitment, and passions. Colleges look for sustained involvement in activities that demonstrate impact and growth.</a:t>
            </a:r>
            <a:endParaRPr lang="en-US" sz="1900" dirty="0"/>
          </a:p>
        </p:txBody>
      </p:sp>
      <p:sp>
        <p:nvSpPr>
          <p:cNvPr id="9" name="Shape 7"/>
          <p:cNvSpPr/>
          <p:nvPr/>
        </p:nvSpPr>
        <p:spPr>
          <a:xfrm>
            <a:off x="9630132" y="2498408"/>
            <a:ext cx="4136350" cy="4304228"/>
          </a:xfrm>
          <a:prstGeom prst="roundRect">
            <a:avLst>
              <a:gd name="adj" fmla="val 895"/>
            </a:avLst>
          </a:prstGeom>
          <a:solidFill>
            <a:srgbClr val="F2EEEE"/>
          </a:solidFill>
          <a:ln/>
        </p:spPr>
      </p:sp>
      <p:sp>
        <p:nvSpPr>
          <p:cNvPr id="10" name="Text 8"/>
          <p:cNvSpPr/>
          <p:nvPr/>
        </p:nvSpPr>
        <p:spPr>
          <a:xfrm>
            <a:off x="9876949" y="2745224"/>
            <a:ext cx="3642717" cy="701278"/>
          </a:xfrm>
          <a:prstGeom prst="rect">
            <a:avLst/>
          </a:prstGeom>
          <a:noFill/>
          <a:ln/>
        </p:spPr>
        <p:txBody>
          <a:bodyPr wrap="square" lIns="0" tIns="0" rIns="0" bIns="0" rtlCol="0" anchor="t"/>
          <a:lstStyle/>
          <a:p>
            <a:pPr indent="0" marL="0">
              <a:lnSpc>
                <a:spcPts val="2750"/>
              </a:lnSpc>
              <a:buNone/>
            </a:pPr>
            <a:r>
              <a:rPr lang="en-US" sz="2200" b="1" spc="-22" kern="0" dirty="0">
                <a:solidFill>
                  <a:srgbClr val="3D3838"/>
                </a:solidFill>
                <a:latin typeface="Montserrat Bold" pitchFamily="34" charset="0"/>
                <a:ea typeface="Montserrat Bold" pitchFamily="34" charset="-122"/>
                <a:cs typeface="Montserrat Bold" pitchFamily="34" charset="-120"/>
              </a:rPr>
              <a:t>Letters of Recommendation</a:t>
            </a:r>
            <a:endParaRPr lang="en-US" sz="2200" dirty="0"/>
          </a:p>
        </p:txBody>
      </p:sp>
      <p:sp>
        <p:nvSpPr>
          <p:cNvPr id="11" name="Text 9"/>
          <p:cNvSpPr/>
          <p:nvPr/>
        </p:nvSpPr>
        <p:spPr>
          <a:xfrm>
            <a:off x="9876949" y="3594497"/>
            <a:ext cx="3642717" cy="2961323"/>
          </a:xfrm>
          <a:prstGeom prst="rect">
            <a:avLst/>
          </a:prstGeom>
          <a:noFill/>
          <a:ln/>
        </p:spPr>
        <p:txBody>
          <a:bodyPr wrap="square" lIns="0" tIns="0" rIns="0" bIns="0" rtlCol="0" anchor="t"/>
          <a:lstStyle/>
          <a:p>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Letters of recommendation provide insights from teachers and counselors who can attest to an applicant's academic ability, character, and potential. Building strong relationships with recommenders is crucial for obtaining strong endorsements.</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3798" y="1130618"/>
            <a:ext cx="12902803" cy="1402556"/>
          </a:xfrm>
          <a:prstGeom prst="rect">
            <a:avLst/>
          </a:prstGeom>
          <a:noFill/>
          <a:ln/>
        </p:spPr>
        <p:txBody>
          <a:bodyPr wrap="square" lIns="0" tIns="0" rIns="0" bIns="0" rtlCol="0" anchor="t"/>
          <a:lstStyle/>
          <a:p>
            <a:pPr indent="0" marL="0">
              <a:lnSpc>
                <a:spcPts val="5500"/>
              </a:lnSpc>
              <a:buNone/>
            </a:pPr>
            <a:r>
              <a:rPr lang="en-US" sz="4400" b="1" spc="-44" kern="0" dirty="0">
                <a:solidFill>
                  <a:srgbClr val="000000"/>
                </a:solidFill>
                <a:latin typeface="Montserrat Bold" pitchFamily="34" charset="0"/>
                <a:ea typeface="Montserrat Bold" pitchFamily="34" charset="-122"/>
                <a:cs typeface="Montserrat Bold" pitchFamily="34" charset="-120"/>
              </a:rPr>
              <a:t>Application Process: Key Components and Deadlines</a:t>
            </a:r>
            <a:endParaRPr lang="en-US" sz="4400" dirty="0"/>
          </a:p>
        </p:txBody>
      </p:sp>
      <p:sp>
        <p:nvSpPr>
          <p:cNvPr id="3" name="Shape 1"/>
          <p:cNvSpPr/>
          <p:nvPr/>
        </p:nvSpPr>
        <p:spPr>
          <a:xfrm>
            <a:off x="1141452" y="2903339"/>
            <a:ext cx="30480" cy="4195524"/>
          </a:xfrm>
          <a:prstGeom prst="roundRect">
            <a:avLst>
              <a:gd name="adj" fmla="val 121472"/>
            </a:avLst>
          </a:prstGeom>
          <a:solidFill>
            <a:srgbClr val="D8D4D4"/>
          </a:solidFill>
          <a:ln/>
        </p:spPr>
      </p:sp>
      <p:sp>
        <p:nvSpPr>
          <p:cNvPr id="4" name="Shape 2"/>
          <p:cNvSpPr/>
          <p:nvPr/>
        </p:nvSpPr>
        <p:spPr>
          <a:xfrm>
            <a:off x="1388626" y="3443407"/>
            <a:ext cx="740450" cy="30480"/>
          </a:xfrm>
          <a:prstGeom prst="roundRect">
            <a:avLst>
              <a:gd name="adj" fmla="val 121472"/>
            </a:avLst>
          </a:prstGeom>
          <a:solidFill>
            <a:srgbClr val="D8D4D4"/>
          </a:solidFill>
          <a:ln/>
        </p:spPr>
      </p:sp>
      <p:sp>
        <p:nvSpPr>
          <p:cNvPr id="5" name="Shape 3"/>
          <p:cNvSpPr/>
          <p:nvPr/>
        </p:nvSpPr>
        <p:spPr>
          <a:xfrm>
            <a:off x="863798" y="3180993"/>
            <a:ext cx="555308" cy="555308"/>
          </a:xfrm>
          <a:prstGeom prst="roundRect">
            <a:avLst>
              <a:gd name="adj" fmla="val 6667"/>
            </a:avLst>
          </a:prstGeom>
          <a:solidFill>
            <a:srgbClr val="F2EEEE"/>
          </a:solidFill>
          <a:ln/>
        </p:spPr>
      </p:sp>
      <p:sp>
        <p:nvSpPr>
          <p:cNvPr id="6" name="Text 4"/>
          <p:cNvSpPr/>
          <p:nvPr/>
        </p:nvSpPr>
        <p:spPr>
          <a:xfrm>
            <a:off x="973217" y="3248323"/>
            <a:ext cx="336471" cy="420648"/>
          </a:xfrm>
          <a:prstGeom prst="rect">
            <a:avLst/>
          </a:prstGeom>
          <a:noFill/>
          <a:ln/>
        </p:spPr>
        <p:txBody>
          <a:bodyPr wrap="none" lIns="0" tIns="0" rIns="0" bIns="0" rtlCol="0" anchor="t"/>
          <a:lstStyle/>
          <a:p>
            <a:pPr algn="ctr" indent="0" marL="0">
              <a:lnSpc>
                <a:spcPts val="2650"/>
              </a:lnSpc>
              <a:buNone/>
            </a:pPr>
            <a:r>
              <a:rPr lang="en-US" sz="2650" b="1" spc="-27" kern="0" dirty="0">
                <a:solidFill>
                  <a:srgbClr val="3D3838"/>
                </a:solidFill>
                <a:latin typeface="Montserrat Bold" pitchFamily="34" charset="0"/>
                <a:ea typeface="Montserrat Bold" pitchFamily="34" charset="-122"/>
                <a:cs typeface="Montserrat Bold" pitchFamily="34" charset="-120"/>
              </a:rPr>
              <a:t>1</a:t>
            </a:r>
            <a:endParaRPr lang="en-US" sz="2650" dirty="0"/>
          </a:p>
        </p:txBody>
      </p:sp>
      <p:sp>
        <p:nvSpPr>
          <p:cNvPr id="7" name="Text 5"/>
          <p:cNvSpPr/>
          <p:nvPr/>
        </p:nvSpPr>
        <p:spPr>
          <a:xfrm>
            <a:off x="2375535" y="3150156"/>
            <a:ext cx="11391067" cy="740331"/>
          </a:xfrm>
          <a:prstGeom prst="rect">
            <a:avLst/>
          </a:prstGeom>
          <a:noFill/>
          <a:ln/>
        </p:spPr>
        <p:txBody>
          <a:bodyPr wrap="square" lIns="0" tIns="0" rIns="0" bIns="0" rtlCol="0" anchor="t"/>
          <a:lstStyle/>
          <a:p>
            <a:pPr algn="l"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The Common Application streamlines applications to over 900 colleges, while the Coalition Application focuses on affordability and student success.</a:t>
            </a:r>
            <a:endParaRPr lang="en-US" sz="1900" dirty="0"/>
          </a:p>
        </p:txBody>
      </p:sp>
      <p:sp>
        <p:nvSpPr>
          <p:cNvPr id="8" name="Shape 6"/>
          <p:cNvSpPr/>
          <p:nvPr/>
        </p:nvSpPr>
        <p:spPr>
          <a:xfrm>
            <a:off x="1388626" y="4924187"/>
            <a:ext cx="740450" cy="30480"/>
          </a:xfrm>
          <a:prstGeom prst="roundRect">
            <a:avLst>
              <a:gd name="adj" fmla="val 121472"/>
            </a:avLst>
          </a:prstGeom>
          <a:solidFill>
            <a:srgbClr val="D8D4D4"/>
          </a:solidFill>
          <a:ln/>
        </p:spPr>
      </p:sp>
      <p:sp>
        <p:nvSpPr>
          <p:cNvPr id="9" name="Shape 7"/>
          <p:cNvSpPr/>
          <p:nvPr/>
        </p:nvSpPr>
        <p:spPr>
          <a:xfrm>
            <a:off x="863798" y="4661773"/>
            <a:ext cx="555308" cy="555308"/>
          </a:xfrm>
          <a:prstGeom prst="roundRect">
            <a:avLst>
              <a:gd name="adj" fmla="val 6667"/>
            </a:avLst>
          </a:prstGeom>
          <a:solidFill>
            <a:srgbClr val="F2EEEE"/>
          </a:solidFill>
          <a:ln/>
        </p:spPr>
      </p:sp>
      <p:sp>
        <p:nvSpPr>
          <p:cNvPr id="10" name="Text 8"/>
          <p:cNvSpPr/>
          <p:nvPr/>
        </p:nvSpPr>
        <p:spPr>
          <a:xfrm>
            <a:off x="973217" y="4729103"/>
            <a:ext cx="336471" cy="420648"/>
          </a:xfrm>
          <a:prstGeom prst="rect">
            <a:avLst/>
          </a:prstGeom>
          <a:noFill/>
          <a:ln/>
        </p:spPr>
        <p:txBody>
          <a:bodyPr wrap="none" lIns="0" tIns="0" rIns="0" bIns="0" rtlCol="0" anchor="t"/>
          <a:lstStyle/>
          <a:p>
            <a:pPr algn="ctr" indent="0" marL="0">
              <a:lnSpc>
                <a:spcPts val="2650"/>
              </a:lnSpc>
              <a:buNone/>
            </a:pPr>
            <a:r>
              <a:rPr lang="en-US" sz="2650" b="1" spc="-27" kern="0" dirty="0">
                <a:solidFill>
                  <a:srgbClr val="3D3838"/>
                </a:solidFill>
                <a:latin typeface="Montserrat Bold" pitchFamily="34" charset="0"/>
                <a:ea typeface="Montserrat Bold" pitchFamily="34" charset="-122"/>
                <a:cs typeface="Montserrat Bold" pitchFamily="34" charset="-120"/>
              </a:rPr>
              <a:t>2</a:t>
            </a:r>
            <a:endParaRPr lang="en-US" sz="2650" dirty="0"/>
          </a:p>
        </p:txBody>
      </p:sp>
      <p:sp>
        <p:nvSpPr>
          <p:cNvPr id="11" name="Text 9"/>
          <p:cNvSpPr/>
          <p:nvPr/>
        </p:nvSpPr>
        <p:spPr>
          <a:xfrm>
            <a:off x="2375535" y="4630936"/>
            <a:ext cx="11391067" cy="740331"/>
          </a:xfrm>
          <a:prstGeom prst="rect">
            <a:avLst/>
          </a:prstGeom>
          <a:noFill/>
          <a:ln/>
        </p:spPr>
        <p:txBody>
          <a:bodyPr wrap="square" lIns="0" tIns="0" rIns="0" bIns="0" rtlCol="0" anchor="t"/>
          <a:lstStyle/>
          <a:p>
            <a:pPr algn="l"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Early Decision and Early Action application options allow students to receive early admissions decisions. Early Decision is binding, while Early Action is non-binding.</a:t>
            </a:r>
            <a:endParaRPr lang="en-US" sz="1900" dirty="0"/>
          </a:p>
        </p:txBody>
      </p:sp>
      <p:sp>
        <p:nvSpPr>
          <p:cNvPr id="12" name="Shape 10"/>
          <p:cNvSpPr/>
          <p:nvPr/>
        </p:nvSpPr>
        <p:spPr>
          <a:xfrm>
            <a:off x="1388626" y="6404967"/>
            <a:ext cx="740450" cy="30480"/>
          </a:xfrm>
          <a:prstGeom prst="roundRect">
            <a:avLst>
              <a:gd name="adj" fmla="val 121472"/>
            </a:avLst>
          </a:prstGeom>
          <a:solidFill>
            <a:srgbClr val="D8D4D4"/>
          </a:solidFill>
          <a:ln/>
        </p:spPr>
      </p:sp>
      <p:sp>
        <p:nvSpPr>
          <p:cNvPr id="13" name="Shape 11"/>
          <p:cNvSpPr/>
          <p:nvPr/>
        </p:nvSpPr>
        <p:spPr>
          <a:xfrm>
            <a:off x="863798" y="6142553"/>
            <a:ext cx="555308" cy="555308"/>
          </a:xfrm>
          <a:prstGeom prst="roundRect">
            <a:avLst>
              <a:gd name="adj" fmla="val 6667"/>
            </a:avLst>
          </a:prstGeom>
          <a:solidFill>
            <a:srgbClr val="F2EEEE"/>
          </a:solidFill>
          <a:ln/>
        </p:spPr>
      </p:sp>
      <p:sp>
        <p:nvSpPr>
          <p:cNvPr id="14" name="Text 12"/>
          <p:cNvSpPr/>
          <p:nvPr/>
        </p:nvSpPr>
        <p:spPr>
          <a:xfrm>
            <a:off x="973217" y="6209883"/>
            <a:ext cx="336471" cy="420648"/>
          </a:xfrm>
          <a:prstGeom prst="rect">
            <a:avLst/>
          </a:prstGeom>
          <a:noFill/>
          <a:ln/>
        </p:spPr>
        <p:txBody>
          <a:bodyPr wrap="none" lIns="0" tIns="0" rIns="0" bIns="0" rtlCol="0" anchor="t"/>
          <a:lstStyle/>
          <a:p>
            <a:pPr algn="ctr" indent="0" marL="0">
              <a:lnSpc>
                <a:spcPts val="2650"/>
              </a:lnSpc>
              <a:buNone/>
            </a:pPr>
            <a:r>
              <a:rPr lang="en-US" sz="2650" b="1" spc="-27" kern="0" dirty="0">
                <a:solidFill>
                  <a:srgbClr val="3D3838"/>
                </a:solidFill>
                <a:latin typeface="Montserrat Bold" pitchFamily="34" charset="0"/>
                <a:ea typeface="Montserrat Bold" pitchFamily="34" charset="-122"/>
                <a:cs typeface="Montserrat Bold" pitchFamily="34" charset="-120"/>
              </a:rPr>
              <a:t>3</a:t>
            </a:r>
            <a:endParaRPr lang="en-US" sz="2650" dirty="0"/>
          </a:p>
        </p:txBody>
      </p:sp>
      <p:sp>
        <p:nvSpPr>
          <p:cNvPr id="15" name="Text 13"/>
          <p:cNvSpPr/>
          <p:nvPr/>
        </p:nvSpPr>
        <p:spPr>
          <a:xfrm>
            <a:off x="2375535" y="6111716"/>
            <a:ext cx="11391067" cy="740331"/>
          </a:xfrm>
          <a:prstGeom prst="rect">
            <a:avLst/>
          </a:prstGeom>
          <a:noFill/>
          <a:ln/>
        </p:spPr>
        <p:txBody>
          <a:bodyPr wrap="square" lIns="0" tIns="0" rIns="0" bIns="0" rtlCol="0" anchor="t"/>
          <a:lstStyle/>
          <a:p>
            <a:pPr algn="l"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Regular Decision applications are typically due in January or February. This is the standard application deadline for most colleges.</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3798" y="1871067"/>
            <a:ext cx="12902803" cy="1402556"/>
          </a:xfrm>
          <a:prstGeom prst="rect">
            <a:avLst/>
          </a:prstGeom>
          <a:noFill/>
          <a:ln/>
        </p:spPr>
        <p:txBody>
          <a:bodyPr wrap="square" lIns="0" tIns="0" rIns="0" bIns="0" rtlCol="0" anchor="t"/>
          <a:lstStyle/>
          <a:p>
            <a:pPr indent="0" marL="0">
              <a:lnSpc>
                <a:spcPts val="5500"/>
              </a:lnSpc>
              <a:buNone/>
            </a:pPr>
            <a:r>
              <a:rPr lang="en-US" sz="4400" b="1" spc="-44" kern="0" dirty="0">
                <a:solidFill>
                  <a:srgbClr val="000000"/>
                </a:solidFill>
                <a:latin typeface="Montserrat Bold" pitchFamily="34" charset="0"/>
                <a:ea typeface="Montserrat Bold" pitchFamily="34" charset="-122"/>
                <a:cs typeface="Montserrat Bold" pitchFamily="34" charset="-120"/>
              </a:rPr>
              <a:t>Financial Aid and Scholarships: Making College Affordable</a:t>
            </a:r>
            <a:endParaRPr lang="en-US" sz="4400" dirty="0"/>
          </a:p>
        </p:txBody>
      </p:sp>
      <p:pic>
        <p:nvPicPr>
          <p:cNvPr id="3" name="Image 0" descr="preencoded.png">    </p:cNvPr>
          <p:cNvPicPr>
            <a:picLocks noChangeAspect="1"/>
          </p:cNvPicPr>
          <p:nvPr/>
        </p:nvPicPr>
        <p:blipFill>
          <a:blip r:embed="rId1"/>
          <a:stretch>
            <a:fillRect/>
          </a:stretch>
        </p:blipFill>
        <p:spPr>
          <a:xfrm>
            <a:off x="863798" y="3643789"/>
            <a:ext cx="616982" cy="616982"/>
          </a:xfrm>
          <a:prstGeom prst="rect">
            <a:avLst/>
          </a:prstGeom>
        </p:spPr>
      </p:pic>
      <p:sp>
        <p:nvSpPr>
          <p:cNvPr id="4" name="Text 1"/>
          <p:cNvSpPr/>
          <p:nvPr/>
        </p:nvSpPr>
        <p:spPr>
          <a:xfrm>
            <a:off x="863798" y="4507587"/>
            <a:ext cx="4054078" cy="1850827"/>
          </a:xfrm>
          <a:prstGeom prst="rect">
            <a:avLst/>
          </a:prstGeom>
          <a:noFill/>
          <a:ln/>
        </p:spPr>
        <p:txBody>
          <a:bodyPr wrap="square" lIns="0" tIns="0" rIns="0" bIns="0" rtlCol="0" anchor="t"/>
          <a:lstStyle/>
          <a:p>
            <a:pPr algn="l"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The FAFSA (Free Application for Federal Student Aid) determines eligibility for federal financial aid, including Pell Grants, federal loans, and work-study programs.</a:t>
            </a:r>
            <a:endParaRPr lang="en-US" sz="1900" dirty="0"/>
          </a:p>
        </p:txBody>
      </p:sp>
      <p:pic>
        <p:nvPicPr>
          <p:cNvPr id="5" name="Image 1" descr="preencoded.png">    </p:cNvPr>
          <p:cNvPicPr>
            <a:picLocks noChangeAspect="1"/>
          </p:cNvPicPr>
          <p:nvPr/>
        </p:nvPicPr>
        <p:blipFill>
          <a:blip r:embed="rId2"/>
          <a:stretch>
            <a:fillRect/>
          </a:stretch>
        </p:blipFill>
        <p:spPr>
          <a:xfrm>
            <a:off x="5288042" y="3643789"/>
            <a:ext cx="616982" cy="616982"/>
          </a:xfrm>
          <a:prstGeom prst="rect">
            <a:avLst/>
          </a:prstGeom>
        </p:spPr>
      </p:pic>
      <p:sp>
        <p:nvSpPr>
          <p:cNvPr id="6" name="Text 2"/>
          <p:cNvSpPr/>
          <p:nvPr/>
        </p:nvSpPr>
        <p:spPr>
          <a:xfrm>
            <a:off x="5288042" y="4507587"/>
            <a:ext cx="4054197" cy="1850827"/>
          </a:xfrm>
          <a:prstGeom prst="rect">
            <a:avLst/>
          </a:prstGeom>
          <a:noFill/>
          <a:ln/>
        </p:spPr>
        <p:txBody>
          <a:bodyPr wrap="square" lIns="0" tIns="0" rIns="0" bIns="0" rtlCol="0" anchor="t"/>
          <a:lstStyle/>
          <a:p>
            <a:pPr algn="l"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The CSS Profile is an additional financial aid application required by many private colleges. It provides more detailed financial information for consideration.</a:t>
            </a:r>
            <a:endParaRPr lang="en-US" sz="1900" dirty="0"/>
          </a:p>
        </p:txBody>
      </p:sp>
      <p:pic>
        <p:nvPicPr>
          <p:cNvPr id="7" name="Image 2" descr="preencoded.png">    </p:cNvPr>
          <p:cNvPicPr>
            <a:picLocks noChangeAspect="1"/>
          </p:cNvPicPr>
          <p:nvPr/>
        </p:nvPicPr>
        <p:blipFill>
          <a:blip r:embed="rId3"/>
          <a:stretch>
            <a:fillRect/>
          </a:stretch>
        </p:blipFill>
        <p:spPr>
          <a:xfrm>
            <a:off x="9712404" y="3643789"/>
            <a:ext cx="616982" cy="616982"/>
          </a:xfrm>
          <a:prstGeom prst="rect">
            <a:avLst/>
          </a:prstGeom>
        </p:spPr>
      </p:pic>
      <p:sp>
        <p:nvSpPr>
          <p:cNvPr id="8" name="Text 3"/>
          <p:cNvSpPr/>
          <p:nvPr/>
        </p:nvSpPr>
        <p:spPr>
          <a:xfrm>
            <a:off x="9712404" y="4507587"/>
            <a:ext cx="4054197" cy="1850827"/>
          </a:xfrm>
          <a:prstGeom prst="rect">
            <a:avLst/>
          </a:prstGeom>
          <a:noFill/>
          <a:ln/>
        </p:spPr>
        <p:txBody>
          <a:bodyPr wrap="square" lIns="0" tIns="0" rIns="0" bIns="0" rtlCol="0" anchor="t"/>
          <a:lstStyle/>
          <a:p>
            <a:pPr algn="l"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Merit-based scholarships are awarded based on academic achievement and extracurricular involvement. Examples include the National Merit Scholarship and institutional scholarships.</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63798" y="1130737"/>
            <a:ext cx="12902803" cy="1402556"/>
          </a:xfrm>
          <a:prstGeom prst="rect">
            <a:avLst/>
          </a:prstGeom>
          <a:noFill/>
          <a:ln/>
        </p:spPr>
        <p:txBody>
          <a:bodyPr wrap="square" lIns="0" tIns="0" rIns="0" bIns="0" rtlCol="0" anchor="t"/>
          <a:lstStyle/>
          <a:p>
            <a:pPr indent="0" marL="0">
              <a:lnSpc>
                <a:spcPts val="5500"/>
              </a:lnSpc>
              <a:buNone/>
            </a:pPr>
            <a:r>
              <a:rPr lang="en-US" sz="4400" b="1" spc="-44" kern="0" dirty="0">
                <a:solidFill>
                  <a:srgbClr val="000000"/>
                </a:solidFill>
                <a:latin typeface="Montserrat Bold" pitchFamily="34" charset="0"/>
                <a:ea typeface="Montserrat Bold" pitchFamily="34" charset="-122"/>
                <a:cs typeface="Montserrat Bold" pitchFamily="34" charset="-120"/>
              </a:rPr>
              <a:t>The Role of Standardized Tests in a Test-Optional World</a:t>
            </a:r>
            <a:endParaRPr lang="en-US" sz="4400" dirty="0"/>
          </a:p>
        </p:txBody>
      </p:sp>
      <p:sp>
        <p:nvSpPr>
          <p:cNvPr id="3" name="Text 1"/>
          <p:cNvSpPr/>
          <p:nvPr/>
        </p:nvSpPr>
        <p:spPr>
          <a:xfrm>
            <a:off x="863798" y="4322445"/>
            <a:ext cx="4151352" cy="1480661"/>
          </a:xfrm>
          <a:prstGeom prst="rect">
            <a:avLst/>
          </a:prstGeom>
          <a:noFill/>
          <a:ln/>
        </p:spPr>
        <p:txBody>
          <a:bodyPr wrap="square" lIns="0" tIns="0" rIns="0" bIns="0" rtlCol="0" anchor="t"/>
          <a:lstStyle/>
          <a:p>
            <a:pPr algn="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Many colleges have adopted test-optional policies, allowing applicants to choose whether or not to submit standardized test scores.</a:t>
            </a:r>
            <a:endParaRPr lang="en-US" sz="1900" dirty="0"/>
          </a:p>
        </p:txBody>
      </p:sp>
      <p:pic>
        <p:nvPicPr>
          <p:cNvPr id="4" name="Image 0" descr="preencoded.png">    </p:cNvPr>
          <p:cNvPicPr>
            <a:picLocks noChangeAspect="1"/>
          </p:cNvPicPr>
          <p:nvPr/>
        </p:nvPicPr>
        <p:blipFill>
          <a:blip r:embed="rId1"/>
          <a:stretch>
            <a:fillRect/>
          </a:stretch>
        </p:blipFill>
        <p:spPr>
          <a:xfrm>
            <a:off x="5508784" y="3256478"/>
            <a:ext cx="3612713" cy="3612713"/>
          </a:xfrm>
          <a:prstGeom prst="rect">
            <a:avLst/>
          </a:prstGeom>
        </p:spPr>
      </p:pic>
      <p:sp>
        <p:nvSpPr>
          <p:cNvPr id="5" name="Shape 2"/>
          <p:cNvSpPr/>
          <p:nvPr/>
        </p:nvSpPr>
        <p:spPr>
          <a:xfrm>
            <a:off x="5267920" y="4754285"/>
            <a:ext cx="616982" cy="616982"/>
          </a:xfrm>
          <a:prstGeom prst="roundRect">
            <a:avLst>
              <a:gd name="adj" fmla="val 1480571"/>
            </a:avLst>
          </a:prstGeom>
          <a:solidFill>
            <a:srgbClr val="F2EEEE"/>
          </a:solidFill>
          <a:ln/>
        </p:spPr>
      </p:sp>
      <p:sp>
        <p:nvSpPr>
          <p:cNvPr id="6" name="Text 3"/>
          <p:cNvSpPr/>
          <p:nvPr/>
        </p:nvSpPr>
        <p:spPr>
          <a:xfrm>
            <a:off x="5437584" y="4889182"/>
            <a:ext cx="277654" cy="347067"/>
          </a:xfrm>
          <a:prstGeom prst="rect">
            <a:avLst/>
          </a:prstGeom>
          <a:noFill/>
          <a:ln/>
        </p:spPr>
        <p:txBody>
          <a:bodyPr wrap="none" lIns="0" tIns="0" rIns="0" bIns="0" rtlCol="0" anchor="t"/>
          <a:lstStyle/>
          <a:p>
            <a:pPr indent="0" marL="0">
              <a:lnSpc>
                <a:spcPts val="3250"/>
              </a:lnSpc>
              <a:buNone/>
            </a:pPr>
            <a:r>
              <a:rPr lang="en-US" sz="2150" b="1" spc="-19" kern="0" dirty="0">
                <a:solidFill>
                  <a:srgbClr val="3D3838"/>
                </a:solidFill>
                <a:latin typeface="Montserrat Bold" pitchFamily="34" charset="0"/>
                <a:ea typeface="Montserrat Bold" pitchFamily="34" charset="-122"/>
                <a:cs typeface="Montserrat Bold" pitchFamily="34" charset="-120"/>
              </a:rPr>
              <a:t>1</a:t>
            </a:r>
            <a:endParaRPr lang="en-US" sz="2150" dirty="0"/>
          </a:p>
        </p:txBody>
      </p:sp>
      <p:sp>
        <p:nvSpPr>
          <p:cNvPr id="7" name="Text 4"/>
          <p:cNvSpPr/>
          <p:nvPr/>
        </p:nvSpPr>
        <p:spPr>
          <a:xfrm>
            <a:off x="9491662" y="3026926"/>
            <a:ext cx="4274939" cy="1850827"/>
          </a:xfrm>
          <a:prstGeom prst="rect">
            <a:avLst/>
          </a:prstGeom>
          <a:noFill/>
          <a:ln/>
        </p:spPr>
        <p:txBody>
          <a:bodyPr wrap="square" lIns="0" tIns="0" rIns="0" bIns="0" rtlCol="0" anchor="t"/>
          <a:lstStyle/>
          <a:p>
            <a:pPr algn="l"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Colleges with test-blind policies do not consider standardized test scores at all in their admissions decisions. Examples include the University of California system.</a:t>
            </a:r>
            <a:endParaRPr lang="en-US" sz="1900" dirty="0"/>
          </a:p>
        </p:txBody>
      </p:sp>
      <p:pic>
        <p:nvPicPr>
          <p:cNvPr id="8" name="Image 1" descr="preencoded.png">    </p:cNvPr>
          <p:cNvPicPr>
            <a:picLocks noChangeAspect="1"/>
          </p:cNvPicPr>
          <p:nvPr/>
        </p:nvPicPr>
        <p:blipFill>
          <a:blip r:embed="rId2"/>
          <a:stretch>
            <a:fillRect/>
          </a:stretch>
        </p:blipFill>
        <p:spPr>
          <a:xfrm>
            <a:off x="5508784" y="3256478"/>
            <a:ext cx="3612713" cy="3612713"/>
          </a:xfrm>
          <a:prstGeom prst="rect">
            <a:avLst/>
          </a:prstGeom>
        </p:spPr>
      </p:pic>
      <p:sp>
        <p:nvSpPr>
          <p:cNvPr id="9" name="Shape 5"/>
          <p:cNvSpPr/>
          <p:nvPr/>
        </p:nvSpPr>
        <p:spPr>
          <a:xfrm>
            <a:off x="7875865" y="3248620"/>
            <a:ext cx="616982" cy="616982"/>
          </a:xfrm>
          <a:prstGeom prst="roundRect">
            <a:avLst>
              <a:gd name="adj" fmla="val 1480571"/>
            </a:avLst>
          </a:prstGeom>
          <a:solidFill>
            <a:srgbClr val="F2EEEE"/>
          </a:solidFill>
          <a:ln/>
        </p:spPr>
      </p:sp>
      <p:sp>
        <p:nvSpPr>
          <p:cNvPr id="10" name="Text 6"/>
          <p:cNvSpPr/>
          <p:nvPr/>
        </p:nvSpPr>
        <p:spPr>
          <a:xfrm>
            <a:off x="8045529" y="3383518"/>
            <a:ext cx="277654" cy="347067"/>
          </a:xfrm>
          <a:prstGeom prst="rect">
            <a:avLst/>
          </a:prstGeom>
          <a:noFill/>
          <a:ln/>
        </p:spPr>
        <p:txBody>
          <a:bodyPr wrap="none" lIns="0" tIns="0" rIns="0" bIns="0" rtlCol="0" anchor="t"/>
          <a:lstStyle/>
          <a:p>
            <a:pPr indent="0" marL="0">
              <a:lnSpc>
                <a:spcPts val="3250"/>
              </a:lnSpc>
              <a:buNone/>
            </a:pPr>
            <a:r>
              <a:rPr lang="en-US" sz="2150" b="1" spc="-19" kern="0" dirty="0">
                <a:solidFill>
                  <a:srgbClr val="3D3838"/>
                </a:solidFill>
                <a:latin typeface="Montserrat Bold" pitchFamily="34" charset="0"/>
                <a:ea typeface="Montserrat Bold" pitchFamily="34" charset="-122"/>
                <a:cs typeface="Montserrat Bold" pitchFamily="34" charset="-120"/>
              </a:rPr>
              <a:t>2</a:t>
            </a:r>
            <a:endParaRPr lang="en-US" sz="2150" dirty="0"/>
          </a:p>
        </p:txBody>
      </p:sp>
      <p:sp>
        <p:nvSpPr>
          <p:cNvPr id="11" name="Text 7"/>
          <p:cNvSpPr/>
          <p:nvPr/>
        </p:nvSpPr>
        <p:spPr>
          <a:xfrm>
            <a:off x="9491662" y="5247918"/>
            <a:ext cx="4274939" cy="1850827"/>
          </a:xfrm>
          <a:prstGeom prst="rect">
            <a:avLst/>
          </a:prstGeom>
          <a:noFill/>
          <a:ln/>
        </p:spPr>
        <p:txBody>
          <a:bodyPr wrap="square" lIns="0" tIns="0" rIns="0" bIns="0" rtlCol="0" anchor="t"/>
          <a:lstStyle/>
          <a:p>
            <a:pPr algn="l"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Preparing for standardized tests remains essential for those who choose to submit scores. Resources include official practice tests, test preparation courses, and personalized strategies.</a:t>
            </a:r>
            <a:endParaRPr lang="en-US" sz="1900" dirty="0"/>
          </a:p>
        </p:txBody>
      </p:sp>
      <p:pic>
        <p:nvPicPr>
          <p:cNvPr id="12" name="Image 2" descr="preencoded.png">    </p:cNvPr>
          <p:cNvPicPr>
            <a:picLocks noChangeAspect="1"/>
          </p:cNvPicPr>
          <p:nvPr/>
        </p:nvPicPr>
        <p:blipFill>
          <a:blip r:embed="rId3"/>
          <a:stretch>
            <a:fillRect/>
          </a:stretch>
        </p:blipFill>
        <p:spPr>
          <a:xfrm>
            <a:off x="5508784" y="3256478"/>
            <a:ext cx="3612713" cy="3612713"/>
          </a:xfrm>
          <a:prstGeom prst="rect">
            <a:avLst/>
          </a:prstGeom>
        </p:spPr>
      </p:pic>
      <p:sp>
        <p:nvSpPr>
          <p:cNvPr id="13" name="Shape 8"/>
          <p:cNvSpPr/>
          <p:nvPr/>
        </p:nvSpPr>
        <p:spPr>
          <a:xfrm>
            <a:off x="7875865" y="6259949"/>
            <a:ext cx="616982" cy="616982"/>
          </a:xfrm>
          <a:prstGeom prst="roundRect">
            <a:avLst>
              <a:gd name="adj" fmla="val 1480571"/>
            </a:avLst>
          </a:prstGeom>
          <a:solidFill>
            <a:srgbClr val="F2EEEE"/>
          </a:solidFill>
          <a:ln/>
        </p:spPr>
      </p:sp>
      <p:sp>
        <p:nvSpPr>
          <p:cNvPr id="14" name="Text 9"/>
          <p:cNvSpPr/>
          <p:nvPr/>
        </p:nvSpPr>
        <p:spPr>
          <a:xfrm>
            <a:off x="8045529" y="6394847"/>
            <a:ext cx="277654" cy="347067"/>
          </a:xfrm>
          <a:prstGeom prst="rect">
            <a:avLst/>
          </a:prstGeom>
          <a:noFill/>
          <a:ln/>
        </p:spPr>
        <p:txBody>
          <a:bodyPr wrap="none" lIns="0" tIns="0" rIns="0" bIns="0" rtlCol="0" anchor="t"/>
          <a:lstStyle/>
          <a:p>
            <a:pPr indent="0" marL="0">
              <a:lnSpc>
                <a:spcPts val="3250"/>
              </a:lnSpc>
              <a:buNone/>
            </a:pPr>
            <a:r>
              <a:rPr lang="en-US" sz="2150" b="1" spc="-19" kern="0" dirty="0">
                <a:solidFill>
                  <a:srgbClr val="3D3838"/>
                </a:solidFill>
                <a:latin typeface="Montserrat Bold" pitchFamily="34" charset="0"/>
                <a:ea typeface="Montserrat Bold" pitchFamily="34" charset="-122"/>
                <a:cs typeface="Montserrat Bold" pitchFamily="34" charset="-120"/>
              </a:rPr>
              <a:t>3</a:t>
            </a:r>
            <a:endParaRPr lang="en-US" sz="21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863798" y="822246"/>
            <a:ext cx="7416403" cy="1402556"/>
          </a:xfrm>
          <a:prstGeom prst="rect">
            <a:avLst/>
          </a:prstGeom>
          <a:noFill/>
          <a:ln/>
        </p:spPr>
        <p:txBody>
          <a:bodyPr wrap="square" lIns="0" tIns="0" rIns="0" bIns="0" rtlCol="0" anchor="t"/>
          <a:lstStyle/>
          <a:p>
            <a:pPr indent="0" marL="0">
              <a:lnSpc>
                <a:spcPts val="5500"/>
              </a:lnSpc>
              <a:buNone/>
            </a:pPr>
            <a:r>
              <a:rPr lang="en-US" sz="4400" b="1" spc="-44" kern="0" dirty="0">
                <a:solidFill>
                  <a:srgbClr val="000000"/>
                </a:solidFill>
                <a:latin typeface="Montserrat Bold" pitchFamily="34" charset="0"/>
                <a:ea typeface="Montserrat Bold" pitchFamily="34" charset="-122"/>
                <a:cs typeface="Montserrat Bold" pitchFamily="34" charset="-120"/>
              </a:rPr>
              <a:t>Building Your College List: Research and Fit</a:t>
            </a:r>
            <a:endParaRPr lang="en-US" sz="4400" dirty="0"/>
          </a:p>
        </p:txBody>
      </p:sp>
      <p:pic>
        <p:nvPicPr>
          <p:cNvPr id="4" name="Image 1" descr="preencoded.png">    </p:cNvPr>
          <p:cNvPicPr>
            <a:picLocks noChangeAspect="1"/>
          </p:cNvPicPr>
          <p:nvPr/>
        </p:nvPicPr>
        <p:blipFill>
          <a:blip r:embed="rId2"/>
          <a:stretch>
            <a:fillRect/>
          </a:stretch>
        </p:blipFill>
        <p:spPr>
          <a:xfrm>
            <a:off x="863798" y="2594967"/>
            <a:ext cx="1234083" cy="1604129"/>
          </a:xfrm>
          <a:prstGeom prst="rect">
            <a:avLst/>
          </a:prstGeom>
        </p:spPr>
      </p:pic>
      <p:sp>
        <p:nvSpPr>
          <p:cNvPr id="5" name="Text 1"/>
          <p:cNvSpPr/>
          <p:nvPr/>
        </p:nvSpPr>
        <p:spPr>
          <a:xfrm>
            <a:off x="2468047" y="2841784"/>
            <a:ext cx="5812155" cy="1110496"/>
          </a:xfrm>
          <a:prstGeom prst="rect">
            <a:avLst/>
          </a:prstGeom>
          <a:noFill/>
          <a:ln/>
        </p:spPr>
        <p:txBody>
          <a:bodyPr wrap="square" lIns="0" tIns="0" rIns="0" bIns="0" rtlCol="0" anchor="t"/>
          <a:lstStyle/>
          <a:p>
            <a:pPr algn="l"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Identify your priorities, including academic interests, desired campus culture, and location. Research colleges that align with these factors.</a:t>
            </a:r>
            <a:endParaRPr lang="en-US" sz="1900" dirty="0"/>
          </a:p>
        </p:txBody>
      </p:sp>
      <p:pic>
        <p:nvPicPr>
          <p:cNvPr id="6" name="Image 2" descr="preencoded.png">    </p:cNvPr>
          <p:cNvPicPr>
            <a:picLocks noChangeAspect="1"/>
          </p:cNvPicPr>
          <p:nvPr/>
        </p:nvPicPr>
        <p:blipFill>
          <a:blip r:embed="rId3"/>
          <a:stretch>
            <a:fillRect/>
          </a:stretch>
        </p:blipFill>
        <p:spPr>
          <a:xfrm>
            <a:off x="863798" y="4199096"/>
            <a:ext cx="1234083" cy="1604129"/>
          </a:xfrm>
          <a:prstGeom prst="rect">
            <a:avLst/>
          </a:prstGeom>
        </p:spPr>
      </p:pic>
      <p:sp>
        <p:nvSpPr>
          <p:cNvPr id="7" name="Text 2"/>
          <p:cNvSpPr/>
          <p:nvPr/>
        </p:nvSpPr>
        <p:spPr>
          <a:xfrm>
            <a:off x="2468047" y="4445913"/>
            <a:ext cx="5812155" cy="1110496"/>
          </a:xfrm>
          <a:prstGeom prst="rect">
            <a:avLst/>
          </a:prstGeom>
          <a:noFill/>
          <a:ln/>
        </p:spPr>
        <p:txBody>
          <a:bodyPr wrap="square" lIns="0" tIns="0" rIns="0" bIns="0" rtlCol="0" anchor="t"/>
          <a:lstStyle/>
          <a:p>
            <a:pPr algn="l"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Visiting campuses provides valuable insights into the college experience. Explore virtual tours for a remote experience, if needed.</a:t>
            </a:r>
            <a:endParaRPr lang="en-US" sz="1900" dirty="0"/>
          </a:p>
        </p:txBody>
      </p:sp>
      <p:pic>
        <p:nvPicPr>
          <p:cNvPr id="8" name="Image 3" descr="preencoded.png">    </p:cNvPr>
          <p:cNvPicPr>
            <a:picLocks noChangeAspect="1"/>
          </p:cNvPicPr>
          <p:nvPr/>
        </p:nvPicPr>
        <p:blipFill>
          <a:blip r:embed="rId4"/>
          <a:stretch>
            <a:fillRect/>
          </a:stretch>
        </p:blipFill>
        <p:spPr>
          <a:xfrm>
            <a:off x="863798" y="5803225"/>
            <a:ext cx="1234083" cy="1604129"/>
          </a:xfrm>
          <a:prstGeom prst="rect">
            <a:avLst/>
          </a:prstGeom>
        </p:spPr>
      </p:pic>
      <p:sp>
        <p:nvSpPr>
          <p:cNvPr id="9" name="Text 3"/>
          <p:cNvSpPr/>
          <p:nvPr/>
        </p:nvSpPr>
        <p:spPr>
          <a:xfrm>
            <a:off x="2468047" y="6050042"/>
            <a:ext cx="5812155" cy="1110496"/>
          </a:xfrm>
          <a:prstGeom prst="rect">
            <a:avLst/>
          </a:prstGeom>
          <a:noFill/>
          <a:ln/>
        </p:spPr>
        <p:txBody>
          <a:bodyPr wrap="square" lIns="0" tIns="0" rIns="0" bIns="0" rtlCol="0" anchor="t"/>
          <a:lstStyle/>
          <a:p>
            <a:pPr algn="l"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Consider acceptance rates and selectivity when building your college list. Include safety, target, and reach schools to create a balanced list.</a:t>
            </a:r>
            <a:endParaRPr lang="en-US"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863798" y="698897"/>
            <a:ext cx="7416403" cy="1402556"/>
          </a:xfrm>
          <a:prstGeom prst="rect">
            <a:avLst/>
          </a:prstGeom>
          <a:noFill/>
          <a:ln/>
        </p:spPr>
        <p:txBody>
          <a:bodyPr wrap="square" lIns="0" tIns="0" rIns="0" bIns="0" rtlCol="0" anchor="t"/>
          <a:lstStyle/>
          <a:p>
            <a:pPr indent="0" marL="0">
              <a:lnSpc>
                <a:spcPts val="5500"/>
              </a:lnSpc>
              <a:buNone/>
            </a:pPr>
            <a:r>
              <a:rPr lang="en-US" sz="4400" b="1" spc="-44" kern="0" dirty="0">
                <a:solidFill>
                  <a:srgbClr val="000000"/>
                </a:solidFill>
                <a:latin typeface="Montserrat Bold" pitchFamily="34" charset="0"/>
                <a:ea typeface="Montserrat Bold" pitchFamily="34" charset="-122"/>
                <a:cs typeface="Montserrat Bold" pitchFamily="34" charset="-120"/>
              </a:rPr>
              <a:t>Timeline and Checklist: Staying on Track</a:t>
            </a:r>
            <a:endParaRPr lang="en-US" sz="4400" dirty="0"/>
          </a:p>
        </p:txBody>
      </p:sp>
      <p:sp>
        <p:nvSpPr>
          <p:cNvPr id="4" name="Shape 1"/>
          <p:cNvSpPr/>
          <p:nvPr/>
        </p:nvSpPr>
        <p:spPr>
          <a:xfrm>
            <a:off x="863798" y="2471618"/>
            <a:ext cx="185023" cy="1110496"/>
          </a:xfrm>
          <a:prstGeom prst="roundRect">
            <a:avLst>
              <a:gd name="adj" fmla="val 20011"/>
            </a:avLst>
          </a:prstGeom>
          <a:solidFill>
            <a:srgbClr val="F2EEEE"/>
          </a:solidFill>
          <a:ln/>
        </p:spPr>
      </p:sp>
      <p:sp>
        <p:nvSpPr>
          <p:cNvPr id="5" name="Text 2"/>
          <p:cNvSpPr/>
          <p:nvPr/>
        </p:nvSpPr>
        <p:spPr>
          <a:xfrm>
            <a:off x="1418987" y="2471618"/>
            <a:ext cx="6861215" cy="1110496"/>
          </a:xfrm>
          <a:prstGeom prst="rect">
            <a:avLst/>
          </a:prstGeom>
          <a:noFill/>
          <a:ln/>
        </p:spPr>
        <p:txBody>
          <a:bodyPr wrap="square" lIns="0" tIns="0" rIns="0" bIns="0" rtlCol="0" anchor="t"/>
          <a:lstStyle/>
          <a:p>
            <a:pPr algn="l"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During freshman and sophomore years, explore academic interests, participate in extracurricular activities, and maintain a strong academic record.</a:t>
            </a:r>
            <a:endParaRPr lang="en-US" sz="1900" dirty="0"/>
          </a:p>
        </p:txBody>
      </p:sp>
      <p:sp>
        <p:nvSpPr>
          <p:cNvPr id="6" name="Shape 3"/>
          <p:cNvSpPr/>
          <p:nvPr/>
        </p:nvSpPr>
        <p:spPr>
          <a:xfrm>
            <a:off x="1233964" y="3828931"/>
            <a:ext cx="185023" cy="740331"/>
          </a:xfrm>
          <a:prstGeom prst="roundRect">
            <a:avLst>
              <a:gd name="adj" fmla="val 20011"/>
            </a:avLst>
          </a:prstGeom>
          <a:solidFill>
            <a:srgbClr val="F2EEEE"/>
          </a:solidFill>
          <a:ln/>
        </p:spPr>
      </p:sp>
      <p:sp>
        <p:nvSpPr>
          <p:cNvPr id="7" name="Text 4"/>
          <p:cNvSpPr/>
          <p:nvPr/>
        </p:nvSpPr>
        <p:spPr>
          <a:xfrm>
            <a:off x="1789152" y="3828931"/>
            <a:ext cx="6491049" cy="740331"/>
          </a:xfrm>
          <a:prstGeom prst="rect">
            <a:avLst/>
          </a:prstGeom>
          <a:noFill/>
          <a:ln/>
        </p:spPr>
        <p:txBody>
          <a:bodyPr wrap="square" lIns="0" tIns="0" rIns="0" bIns="0" rtlCol="0" anchor="t"/>
          <a:lstStyle/>
          <a:p>
            <a:pPr algn="l"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Junior year is a critical time for preparing for standardized tests, researching colleges, and narrowing your college list.</a:t>
            </a:r>
            <a:endParaRPr lang="en-US" sz="1900" dirty="0"/>
          </a:p>
        </p:txBody>
      </p:sp>
      <p:sp>
        <p:nvSpPr>
          <p:cNvPr id="8" name="Shape 5"/>
          <p:cNvSpPr/>
          <p:nvPr/>
        </p:nvSpPr>
        <p:spPr>
          <a:xfrm>
            <a:off x="1604248" y="4816078"/>
            <a:ext cx="185023" cy="1110496"/>
          </a:xfrm>
          <a:prstGeom prst="roundRect">
            <a:avLst>
              <a:gd name="adj" fmla="val 20011"/>
            </a:avLst>
          </a:prstGeom>
          <a:solidFill>
            <a:srgbClr val="F2EEEE"/>
          </a:solidFill>
          <a:ln/>
        </p:spPr>
      </p:sp>
      <p:sp>
        <p:nvSpPr>
          <p:cNvPr id="9" name="Text 6"/>
          <p:cNvSpPr/>
          <p:nvPr/>
        </p:nvSpPr>
        <p:spPr>
          <a:xfrm>
            <a:off x="2159437" y="4816078"/>
            <a:ext cx="6120765" cy="1110496"/>
          </a:xfrm>
          <a:prstGeom prst="rect">
            <a:avLst/>
          </a:prstGeom>
          <a:noFill/>
          <a:ln/>
        </p:spPr>
        <p:txBody>
          <a:bodyPr wrap="square" lIns="0" tIns="0" rIns="0" bIns="0" rtlCol="0" anchor="t"/>
          <a:lstStyle/>
          <a:p>
            <a:pPr algn="l"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During the summer before senior year, focus on drafting essays, requesting letters of recommendation, and refining your college list.</a:t>
            </a:r>
            <a:endParaRPr lang="en-US" sz="1900" dirty="0"/>
          </a:p>
        </p:txBody>
      </p:sp>
      <p:sp>
        <p:nvSpPr>
          <p:cNvPr id="10" name="Shape 7"/>
          <p:cNvSpPr/>
          <p:nvPr/>
        </p:nvSpPr>
        <p:spPr>
          <a:xfrm>
            <a:off x="1974532" y="6173391"/>
            <a:ext cx="185023" cy="1110496"/>
          </a:xfrm>
          <a:prstGeom prst="roundRect">
            <a:avLst>
              <a:gd name="adj" fmla="val 20011"/>
            </a:avLst>
          </a:prstGeom>
          <a:solidFill>
            <a:srgbClr val="F2EEEE"/>
          </a:solidFill>
          <a:ln/>
        </p:spPr>
      </p:sp>
      <p:sp>
        <p:nvSpPr>
          <p:cNvPr id="11" name="Text 8"/>
          <p:cNvSpPr/>
          <p:nvPr/>
        </p:nvSpPr>
        <p:spPr>
          <a:xfrm>
            <a:off x="2529721" y="6173391"/>
            <a:ext cx="5750481" cy="1110496"/>
          </a:xfrm>
          <a:prstGeom prst="rect">
            <a:avLst/>
          </a:prstGeom>
          <a:noFill/>
          <a:ln/>
        </p:spPr>
        <p:txBody>
          <a:bodyPr wrap="square" lIns="0" tIns="0" rIns="0" bIns="0" rtlCol="0" anchor="t"/>
          <a:lstStyle/>
          <a:p>
            <a:pPr algn="l"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Senior year involves completing applications, submitting financial aid forms, and making a final decision about which college to attend.</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2025-03-05T10:01:59Z</dcterms:created>
  <dcterms:modified xsi:type="dcterms:W3CDTF">2025-03-05T10:01:59Z</dcterms:modified>
</cp:coreProperties>
</file>