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8.jpg" ContentType="image/png"/>
  <Override PartName="/ppt/notesSlides/notesSlide10.xml" ContentType="application/vnd.openxmlformats-officedocument.presentationml.notesSlide+xml"/>
  <Override PartName="/ppt/media/image9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86" r:id="rId4"/>
    <p:sldId id="257" r:id="rId5"/>
    <p:sldId id="261" r:id="rId6"/>
    <p:sldId id="264" r:id="rId7"/>
    <p:sldId id="272" r:id="rId8"/>
    <p:sldId id="274" r:id="rId9"/>
    <p:sldId id="275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60" r:id="rId18"/>
    <p:sldId id="281" r:id="rId19"/>
    <p:sldId id="282" r:id="rId20"/>
    <p:sldId id="288" r:id="rId21"/>
    <p:sldId id="283" r:id="rId22"/>
    <p:sldId id="289" r:id="rId23"/>
    <p:sldId id="284" r:id="rId24"/>
    <p:sldId id="266" r:id="rId25"/>
    <p:sldId id="290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w Cen MT" panose="020B06020201040206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NmkhzPPoMKEYhn/L/gX0lM/g+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90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091E79-31CB-79C2-EF45-C32DC4C6C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7F22-0849-DA66-32E2-A7A3E2960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9E33-C11F-42F1-BD58-485171E097D4}" type="datetimeFigureOut">
              <a:rPr lang="en-IN" smtClean="0"/>
              <a:pPr/>
              <a:t>21-05-2022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7D1CF-0E5F-EE72-73E5-73508FF3A3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EBE81-907C-A924-EC33-EA70A51A8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4A0CF-8699-4CCB-A45A-EC9111A913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99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76934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85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36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12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493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131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54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24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165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53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04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5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cab3711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0ccab371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197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700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971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780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14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927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68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32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49a798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0b49a798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363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56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5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70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ab3711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10ccab371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4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9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3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2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ahoma"/>
              <a:buNone/>
            </a:pPr>
            <a:r>
              <a:rPr lang="en-US" sz="3600" b="0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PANIMALAR ENGINEERING COLLEGE </a:t>
            </a:r>
            <a:br>
              <a:rPr lang="en-US" sz="4400" b="0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629122" y="1444052"/>
            <a:ext cx="10933755" cy="236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0000" dirty="0">
                <a:solidFill>
                  <a:srgbClr val="FF000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DEPARTMENT OF COMPUTER SCIENCE AND ENGINEERING</a:t>
            </a:r>
            <a:endParaRPr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0000" dirty="0">
                <a:solidFill>
                  <a:srgbClr val="FF000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CS8811 PROJECT WORK</a:t>
            </a:r>
            <a:endParaRPr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ct val="79865"/>
              <a:buNone/>
            </a:pPr>
            <a:r>
              <a:rPr lang="en-US" sz="1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 OF TUBERCULOSIS USING </a:t>
            </a: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ct val="79865"/>
              <a:buNone/>
            </a:pPr>
            <a:r>
              <a:rPr lang="en-US" sz="1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ENHANCEMENT AND SEGMENTATION</a:t>
            </a:r>
            <a:endParaRPr lang="en-IN" sz="1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9865"/>
              <a:buFont typeface="Arial"/>
              <a:buNone/>
            </a:pPr>
            <a:endParaRPr sz="1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202"/>
              <a:buNone/>
            </a:pPr>
            <a:endParaRPr sz="2329" b="1" dirty="0">
              <a:solidFill>
                <a:srgbClr val="0070C0"/>
              </a:solidFill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                                                                 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122" y="365138"/>
            <a:ext cx="1285550" cy="107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Anna University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1315" y="365125"/>
            <a:ext cx="1071563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D6AA-16B1-451E-453E-1301A745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4757" y="6324802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1/25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539F7-87D1-04FE-0050-3AEB18B8C2CF}"/>
              </a:ext>
            </a:extLst>
          </p:cNvPr>
          <p:cNvSpPr txBox="1"/>
          <p:nvPr/>
        </p:nvSpPr>
        <p:spPr>
          <a:xfrm>
            <a:off x="981075" y="4921935"/>
            <a:ext cx="3448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</a:p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Thyagarajan C M.E,(</a:t>
            </a:r>
            <a:r>
              <a:rPr lang="en-US" sz="2200" dirty="0" err="1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FBA576-0849-647C-A272-D25E624DE2BD}"/>
              </a:ext>
            </a:extLst>
          </p:cNvPr>
          <p:cNvCxnSpPr>
            <a:cxnSpLocks/>
          </p:cNvCxnSpPr>
          <p:nvPr/>
        </p:nvCxnSpPr>
        <p:spPr>
          <a:xfrm>
            <a:off x="3457575" y="5321300"/>
            <a:ext cx="533400" cy="0"/>
          </a:xfrm>
          <a:prstGeom prst="line">
            <a:avLst/>
          </a:prstGeom>
          <a:ln>
            <a:solidFill>
              <a:srgbClr val="BC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3682A1-178E-E53D-3930-BF91F1794508}"/>
              </a:ext>
            </a:extLst>
          </p:cNvPr>
          <p:cNvSpPr txBox="1"/>
          <p:nvPr/>
        </p:nvSpPr>
        <p:spPr>
          <a:xfrm>
            <a:off x="6400800" y="4798824"/>
            <a:ext cx="498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Shravan Karthick K R L [211418104247]</a:t>
            </a:r>
          </a:p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 Mithun S A [211418104259]</a:t>
            </a:r>
          </a:p>
          <a:p>
            <a:r>
              <a:rPr lang="en-US" sz="2200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S [211418104281]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780B-8CD8-9E18-C87C-113A61F9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7306" y="635804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10/25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E74BE-6274-248F-AFB0-736B60B8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532" y="981075"/>
            <a:ext cx="10214918" cy="5376965"/>
          </a:xfrm>
        </p:spPr>
      </p:pic>
    </p:spTree>
    <p:extLst>
      <p:ext uri="{BB962C8B-B14F-4D97-AF65-F5344CB8AC3E}">
        <p14:creationId xmlns:p14="http://schemas.microsoft.com/office/powerpoint/2010/main" val="406137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g10ccab3711f_0_10"/>
          <p:cNvSpPr txBox="1">
            <a:spLocks noGrp="1"/>
          </p:cNvSpPr>
          <p:nvPr>
            <p:ph idx="1"/>
          </p:nvPr>
        </p:nvSpPr>
        <p:spPr>
          <a:xfrm>
            <a:off x="650240" y="1317395"/>
            <a:ext cx="10657840" cy="50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Pre-Processing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Pre-Trained Google Net Model</a:t>
            </a: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 Extraction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CNN Neural Network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Transfer Learning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spcBef>
                <a:spcPts val="0"/>
              </a:spcBef>
              <a:buNone/>
            </a:pPr>
            <a:endParaRPr sz="2200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C637-96FA-CF63-7D7E-650ADE37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5804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11/25</a:t>
            </a:r>
          </a:p>
        </p:txBody>
      </p:sp>
    </p:spTree>
    <p:extLst>
      <p:ext uri="{BB962C8B-B14F-4D97-AF65-F5344CB8AC3E}">
        <p14:creationId xmlns:p14="http://schemas.microsoft.com/office/powerpoint/2010/main" val="28783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076960"/>
            <a:ext cx="10473371" cy="5130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pre-processing is an improvement of the image data that reduces unwanted distortions or enhances some image features important for further processing.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we are performing three processes they are: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Resize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2.Conversion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3. Filtering (Median)</a:t>
            </a:r>
          </a:p>
          <a:p>
            <a:pPr marL="0" indent="0" algn="just">
              <a:buNone/>
            </a:pP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9B0B-E4C8-C65D-4C53-6E41C48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8396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12/25</a:t>
            </a:r>
          </a:p>
        </p:txBody>
      </p:sp>
    </p:spTree>
    <p:extLst>
      <p:ext uri="{BB962C8B-B14F-4D97-AF65-F5344CB8AC3E}">
        <p14:creationId xmlns:p14="http://schemas.microsoft.com/office/powerpoint/2010/main" val="64506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471299" y="39661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sz="3600" b="1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PRE-TRAINED </a:t>
            </a:r>
            <a:r>
              <a:rPr lang="en-IN" b="1" dirty="0">
                <a:solidFill>
                  <a:srgbClr val="BC040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NET</a:t>
            </a:r>
            <a:r>
              <a:rPr lang="en-IN" sz="3600" b="1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br>
              <a:rPr lang="en-IN" sz="3600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99" y="1314450"/>
            <a:ext cx="10952252" cy="5226152"/>
          </a:xfrm>
        </p:spPr>
        <p:txBody>
          <a:bodyPr>
            <a:noAutofit/>
          </a:bodyPr>
          <a:lstStyle/>
          <a:p>
            <a:pPr marL="323850" indent="-28575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net pre-trained CNN model is selected as the feature extractor in this proposed system. </a:t>
            </a:r>
          </a:p>
          <a:p>
            <a:pPr marL="323850" indent="-28575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net has been trained on more than a million images from the ImageNet database and it can classify images into 1000 object categories with about 60 million parameters. </a:t>
            </a:r>
          </a:p>
          <a:p>
            <a:pPr marL="323850" indent="-28575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architecture of Google net consists of eight learned layers, five convolution layers followed by three fully connected layers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23850" indent="-28575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MATLAB platform, Google net architecture consists of 26 layers: The first 23 layers are for feature extraction, whereas the last three layers are for classifying these features into 1000 classes.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D58C-CE14-12C3-8AC7-91D1043B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5804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13/25</a:t>
            </a:r>
          </a:p>
        </p:txBody>
      </p:sp>
    </p:spTree>
    <p:extLst>
      <p:ext uri="{BB962C8B-B14F-4D97-AF65-F5344CB8AC3E}">
        <p14:creationId xmlns:p14="http://schemas.microsoft.com/office/powerpoint/2010/main" val="166801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076960"/>
            <a:ext cx="10266361" cy="50666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collecting higher-level information of an image such as shape, texture, colour, and contrast.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analysis is an important parameter of human visual perception.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effectively to improve the accuracy of diagnosis system by selecting prominent features.</a:t>
            </a:r>
          </a:p>
          <a:p>
            <a:pPr marL="0" indent="0" algn="just">
              <a:buNone/>
            </a:pP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7FD0-C342-A901-8971-D9A04250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5804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14/25</a:t>
            </a:r>
          </a:p>
        </p:txBody>
      </p:sp>
    </p:spTree>
    <p:extLst>
      <p:ext uri="{BB962C8B-B14F-4D97-AF65-F5344CB8AC3E}">
        <p14:creationId xmlns:p14="http://schemas.microsoft.com/office/powerpoint/2010/main" val="6927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Neural network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6960"/>
            <a:ext cx="10744200" cy="50571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 computing systems with interconnected nodes that work much like neurons in the human brain.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algorithms, they can recognize hidden patterns and correlations in raw data, cluster and classify it, and – over time – continuously learn and improve.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neural network we train our database and from that it will classify our data, then input image is matched with our data based on it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decide input is infected or not.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3E73-1117-C7E6-7D34-2A87ECE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93084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15/25</a:t>
            </a:r>
          </a:p>
        </p:txBody>
      </p:sp>
    </p:spTree>
    <p:extLst>
      <p:ext uri="{BB962C8B-B14F-4D97-AF65-F5344CB8AC3E}">
        <p14:creationId xmlns:p14="http://schemas.microsoft.com/office/powerpoint/2010/main" val="117718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76960"/>
            <a:ext cx="10687050" cy="52161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 is to simplify and change the representation of an </a:t>
            </a:r>
            <a:r>
              <a:rPr lang="en-IN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into something that is more meaningful and easier to </a:t>
            </a:r>
            <a:r>
              <a:rPr lang="en-I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features of the tissues to satisfy the segmented parts first the non-specific parts are removed that are not parts of the pneumonia region.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 the filtering process is applied to eliminate the noise from the x-ray images.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BF21-78E9-FD6A-8133-E9725257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93084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16/25</a:t>
            </a:r>
          </a:p>
        </p:txBody>
      </p:sp>
    </p:spTree>
    <p:extLst>
      <p:ext uri="{BB962C8B-B14F-4D97-AF65-F5344CB8AC3E}">
        <p14:creationId xmlns:p14="http://schemas.microsoft.com/office/powerpoint/2010/main" val="126993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624840" y="124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g10ccab3711f_0_10"/>
          <p:cNvSpPr txBox="1">
            <a:spLocks noGrp="1"/>
          </p:cNvSpPr>
          <p:nvPr>
            <p:ph idx="1"/>
          </p:nvPr>
        </p:nvSpPr>
        <p:spPr>
          <a:xfrm>
            <a:off x="624840" y="1188721"/>
            <a:ext cx="10723880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 learning is commonly used in deep learning applications. You can take a pre trained network and use it as a starting point to learn a new task.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Fine-tuning a network with transfer learning is usually much faster and easier than training a network with randomly initialized weights from scratch.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project quickly transfer learned features to a new task using a smaller number of training images.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7F35-BB63-9A9F-B33F-47B075A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6820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17/25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408521" y="40394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b="1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br>
              <a:rPr lang="en-IN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18/25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4462-7EB3-B83E-958B-F6A0B1D0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052244"/>
            <a:ext cx="10817510" cy="477705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project presents experimental results and discuss the suitability of the best performing representation and model over the others.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architecture of trained model is based on the tuberculosis classification of CNN with two samples of tuberculosis and also used on chest images.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the 1</a:t>
            </a: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epochs our results contains 100% accuracy on both figure 5.1 and 5.2. In this figure 5.1 sample image of tuberculosis and normal classification from the Google net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figure 5.2 contains classification using the pre trained model. In figure 5.3 and 5.4 represents the output of one of the sample images.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8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19/25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9FB80-8392-338D-E082-6415212C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49" y="533401"/>
            <a:ext cx="10582275" cy="5095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B4EA4-B58E-30A5-04F1-3A191ECC782B}"/>
              </a:ext>
            </a:extLst>
          </p:cNvPr>
          <p:cNvSpPr txBox="1"/>
          <p:nvPr/>
        </p:nvSpPr>
        <p:spPr>
          <a:xfrm>
            <a:off x="3863831" y="5629275"/>
            <a:ext cx="4715840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5.1. Accuracy on training window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cab3711f_0_5"/>
          <p:cNvSpPr txBox="1">
            <a:spLocks noGrp="1"/>
          </p:cNvSpPr>
          <p:nvPr>
            <p:ph type="title"/>
          </p:nvPr>
        </p:nvSpPr>
        <p:spPr>
          <a:xfrm>
            <a:off x="82296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g10ccab3711f_0_5"/>
          <p:cNvSpPr txBox="1">
            <a:spLocks noGrp="1"/>
          </p:cNvSpPr>
          <p:nvPr>
            <p:ph idx="1"/>
          </p:nvPr>
        </p:nvSpPr>
        <p:spPr>
          <a:xfrm>
            <a:off x="752475" y="1076960"/>
            <a:ext cx="10586085" cy="537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one altogether the foremost common cancers, accounting for over 225,000 cases, 150,000 deaths, and $12 billion in health care costs yearly at intervals the U.S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one and a combine of visit cancers localized to the lungs and latter stages visit cancers that have unfold to different organs. Current diagnostic methods embody biopsies and imaging, like CT scans.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cancer significantly improves the chances for survival.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 could also be a binary classification draw back to look at the presence of cancer in patient CT scans of lungs with and whereas not early stage cancer.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ambition is to assemble a CAD arrangement that takes as attribute accommodating chest CT scans and outputs whether or not or not or the accommodating has cancer.</a:t>
            </a: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0031-7419-1F56-1ABF-3DFF3552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6016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2/25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20/25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9FB80-8392-338D-E082-6415212C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49" y="533401"/>
            <a:ext cx="10582275" cy="509587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61815-653D-7A87-10F8-FBDCA26A72CA}"/>
              </a:ext>
            </a:extLst>
          </p:cNvPr>
          <p:cNvSpPr txBox="1"/>
          <p:nvPr/>
        </p:nvSpPr>
        <p:spPr>
          <a:xfrm>
            <a:off x="1521618" y="5724053"/>
            <a:ext cx="9148762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5.2</a:t>
            </a:r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creenshot for displaying accuracy rate and loss rate</a:t>
            </a:r>
            <a:endParaRPr lang="en-IN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8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21/25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4EA4-B58E-30A5-04F1-3A191ECC782B}"/>
              </a:ext>
            </a:extLst>
          </p:cNvPr>
          <p:cNvSpPr txBox="1"/>
          <p:nvPr/>
        </p:nvSpPr>
        <p:spPr>
          <a:xfrm>
            <a:off x="3057525" y="5427363"/>
            <a:ext cx="5682144" cy="9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5.3. Result of normal Condition Classification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8D8681-220A-4C3E-E6B6-91AFC6766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400051"/>
            <a:ext cx="10506074" cy="4905374"/>
          </a:xfrm>
        </p:spPr>
      </p:pic>
    </p:spTree>
    <p:extLst>
      <p:ext uri="{BB962C8B-B14F-4D97-AF65-F5344CB8AC3E}">
        <p14:creationId xmlns:p14="http://schemas.microsoft.com/office/powerpoint/2010/main" val="296703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22/25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4EA4-B58E-30A5-04F1-3A191ECC782B}"/>
              </a:ext>
            </a:extLst>
          </p:cNvPr>
          <p:cNvSpPr txBox="1"/>
          <p:nvPr/>
        </p:nvSpPr>
        <p:spPr>
          <a:xfrm>
            <a:off x="3071811" y="5427363"/>
            <a:ext cx="5557840" cy="9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 5.4. Result of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Tuberculosis 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Condition Classification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79730-3564-CAD0-B888-747E8111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1" y="447676"/>
            <a:ext cx="10506075" cy="4979687"/>
          </a:xfrm>
        </p:spPr>
      </p:pic>
    </p:spTree>
    <p:extLst>
      <p:ext uri="{BB962C8B-B14F-4D97-AF65-F5344CB8AC3E}">
        <p14:creationId xmlns:p14="http://schemas.microsoft.com/office/powerpoint/2010/main" val="300643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408521" y="102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b="1" dirty="0">
                <a:solidFill>
                  <a:srgbClr val="BC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870B-6DC5-6679-A1C9-5C878486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2182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23/25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4462-7EB3-B83E-958B-F6A0B1D0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052244"/>
            <a:ext cx="10836560" cy="507233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project, transfer learning method used for X Ray tuberculosis classification on normal and abnormal detection. X Ray dataset was taken from the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 Dataset</a:t>
            </a: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normal and abnormal tuberculosis.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methodologies proposed by various researchers are considered, all of which show that image processing had a major role in chest detection, but no one touches tuberculosis classification.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performance criteria such as accuracy, loss and this method had been recommended to increase the prognosis.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Diagnosing tuberculosis abnormalities was a complex and sensitive task to preciseness, reliability. </a:t>
            </a:r>
            <a:r>
              <a:rPr lang="en-IN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 shows the effectiveness of data augmentation, especially in the case of insufficient training data.</a:t>
            </a:r>
          </a:p>
          <a:p>
            <a:pPr marL="0" indent="0" algn="just">
              <a:buNone/>
            </a:pP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2747-45B4-4E20-8DA2-15DF7CB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985520"/>
            <a:ext cx="10658475" cy="5053330"/>
          </a:xfrm>
        </p:spPr>
        <p:txBody>
          <a:bodyPr>
            <a:noAutofit/>
          </a:bodyPr>
          <a:lstStyle/>
          <a:p>
            <a:pPr marR="74295" algn="just">
              <a:spcBef>
                <a:spcPts val="2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An Optimal Way For Tuberculosis Detection Ajmal 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K.1, </a:t>
            </a:r>
            <a:r>
              <a:rPr lang="en-US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Binoy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D. L.2 International Research Journal of Engineering and Technology (IRJET) e-ISSN: 2395 -0056 Volume: 03 Issue: 07 | July-2016 www.irjet.net p-ISSN: 2395-0072.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Classification of Lungs Diseases Using Machine Learning Technique Meet Diwan1, Bhargav Patel2, </a:t>
            </a:r>
            <a:r>
              <a:rPr lang="en-IN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Jaykumar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Shah3 International Research Journal of Engineering and Technology (IRJET) e-ISSN: 2395-0056 Volume: 08 Issue: 09 | Sep 2021 www.irjet.net p-ISSN: 2395-0072.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Tuberculosis diagnosis using Deep Learning </a:t>
            </a:r>
            <a:r>
              <a:rPr lang="en-IN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Lokeshwaran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B1, </a:t>
            </a:r>
            <a:r>
              <a:rPr lang="en-IN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Monish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Kumar R2, Lakshman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Raaj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International Research Journal of Engineering and Technology (IRJET) e-ISSN: 2395-0056 Volume: 08 Issue: 07 | July 2021 www.irjet.net p-ISSN: 2395-0072.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CXR Tuberculosis Detection Using MATLAB Image Processing Mr. P. A. Kamble1, Mr. V. V. Anagire2, Mr. S. N. Chamtagoudar3 International Research Journal of Engineering and Technology (IRJET) e-ISSN: 2395 -0056 Volume: 03 Issue: 06 | June-2016 www.irjet.net p-ISSN: 2395-0072.</a:t>
            </a:r>
            <a:endParaRPr lang="en-IN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F22D-4DD4-C824-C4FD-3CEB7BE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185" y="628396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24/25</a:t>
            </a:r>
          </a:p>
        </p:txBody>
      </p:sp>
    </p:spTree>
    <p:extLst>
      <p:ext uri="{BB962C8B-B14F-4D97-AF65-F5344CB8AC3E}">
        <p14:creationId xmlns:p14="http://schemas.microsoft.com/office/powerpoint/2010/main" val="13454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report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B2DE3-AA43-2E3B-A144-43B48DF6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875" y="1066800"/>
            <a:ext cx="10184764" cy="509587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F22D-4DD4-C824-C4FD-3CEB7BE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185" y="628396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25/25</a:t>
            </a:r>
          </a:p>
        </p:txBody>
      </p:sp>
    </p:spTree>
    <p:extLst>
      <p:ext uri="{BB962C8B-B14F-4D97-AF65-F5344CB8AC3E}">
        <p14:creationId xmlns:p14="http://schemas.microsoft.com/office/powerpoint/2010/main" val="264665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574040" y="13483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0D7A93D-34CB-DA4A-789C-03408482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030846"/>
              </p:ext>
            </p:extLst>
          </p:nvPr>
        </p:nvGraphicFramePr>
        <p:xfrm>
          <a:off x="802482" y="1053416"/>
          <a:ext cx="10515601" cy="523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0955">
                  <a:extLst>
                    <a:ext uri="{9D8B030D-6E8A-4147-A177-3AD203B41FA5}">
                      <a16:colId xmlns:a16="http://schemas.microsoft.com/office/drawing/2014/main" val="2694120133"/>
                    </a:ext>
                  </a:extLst>
                </a:gridCol>
                <a:gridCol w="2872185">
                  <a:extLst>
                    <a:ext uri="{9D8B030D-6E8A-4147-A177-3AD203B41FA5}">
                      <a16:colId xmlns:a16="http://schemas.microsoft.com/office/drawing/2014/main" val="2219787214"/>
                    </a:ext>
                  </a:extLst>
                </a:gridCol>
                <a:gridCol w="5092461">
                  <a:extLst>
                    <a:ext uri="{9D8B030D-6E8A-4147-A177-3AD203B41FA5}">
                      <a16:colId xmlns:a16="http://schemas.microsoft.com/office/drawing/2014/main" val="1065340805"/>
                    </a:ext>
                  </a:extLst>
                </a:gridCol>
              </a:tblGrid>
              <a:tr h="94214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2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2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2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24720"/>
                  </a:ext>
                </a:extLst>
              </a:tr>
              <a:tr h="975282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 Diwan, 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Bhargav Patel, Jay Kumar Shah</a:t>
                      </a:r>
                      <a:endParaRPr lang="en-IN" sz="2000" b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Classification of Lungs Diseases Using Machine Learning Technique.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work, they extract Spectrogram features and labels from lung sound recording to feed into the 2D CNN model from chest X-ray image.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97160"/>
                  </a:ext>
                </a:extLst>
              </a:tr>
              <a:tr h="975282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Lokeshwaran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V B,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Monish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Kumar R, Lakshman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Raaj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Tuberculosis diagnosis using Deep Learning.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Alex Net Training Model is used for TB detection and various models have also been tested for Classification.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12037"/>
                  </a:ext>
                </a:extLst>
              </a:tr>
              <a:tr h="1086913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P. A.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Kamble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V. V.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Anagire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S. N.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Chamtagoudar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CXR Tuberculosis Detection using MATLAB Image Processing.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Chest X-ray image are pre-processed and then Feature Extracted and SVM classifier is used for Classification. 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16929"/>
                  </a:ext>
                </a:extLst>
              </a:tr>
              <a:tr h="945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Ajmal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C. K., </a:t>
                      </a:r>
                      <a:r>
                        <a:rPr lang="en-IN" sz="2000" b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Binoy</a:t>
                      </a:r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D. L</a:t>
                      </a:r>
                    </a:p>
                    <a:p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 Optimal Way For Tuberculosis Detection.</a:t>
                      </a:r>
                      <a:endParaRPr lang="en-IN" sz="20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they use Graph Cut Segmentation method and if Tuberculosis is detected they match TB manifestation of both Lungs.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97983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8B85A-F1A3-9D81-078B-36AF375E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2185" y="6358040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3/25</a:t>
            </a:r>
          </a:p>
        </p:txBody>
      </p:sp>
    </p:spTree>
    <p:extLst>
      <p:ext uri="{BB962C8B-B14F-4D97-AF65-F5344CB8AC3E}">
        <p14:creationId xmlns:p14="http://schemas.microsoft.com/office/powerpoint/2010/main" val="8740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584200" y="242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xfrm>
            <a:off x="685800" y="962026"/>
            <a:ext cx="10744200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Chest X-rays (CXR) are used to detect abnormalities. The radiological features show considerable variation, but inmost cases they are characteristic enough to suggest the diagnosis.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The most common features are: 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Cavitation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Lymphadenopathy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Patchy, poorly defined segmented consolidation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Miliary tuberculosis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Extension to the pleura, resulting in pleural effusion</a:t>
            </a:r>
            <a:endParaRPr lang="en-IN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sz="22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489E-753D-C6A7-BBC3-3085D71E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09995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4/25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49a7982a_0_5"/>
          <p:cNvSpPr txBox="1">
            <a:spLocks noGrp="1"/>
          </p:cNvSpPr>
          <p:nvPr>
            <p:ph type="title"/>
          </p:nvPr>
        </p:nvSpPr>
        <p:spPr>
          <a:xfrm>
            <a:off x="694373" y="32751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g10b49a7982a_0_5"/>
          <p:cNvSpPr txBox="1">
            <a:spLocks noGrp="1"/>
          </p:cNvSpPr>
          <p:nvPr>
            <p:ph idx="1"/>
          </p:nvPr>
        </p:nvSpPr>
        <p:spPr>
          <a:xfrm>
            <a:off x="694373" y="1325269"/>
            <a:ext cx="10726102" cy="48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endParaRPr lang="en-IN" sz="2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i5 processor or higher version 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8gb Ram 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indows 10 (OS)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vidia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raphics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SOFWARE</a:t>
            </a: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 lab 2021</a:t>
            </a: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A2EC-8EC2-EDE7-C704-8BCB88AC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2404" y="6165361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5/25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838200" y="879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C1551-B9E0-B28B-D646-61FC221B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765" y="64049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6/25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61A26B-0698-8DEF-A751-E353BA0C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08388"/>
            <a:ext cx="10515600" cy="5063811"/>
          </a:xfrm>
        </p:spPr>
      </p:pic>
    </p:spTree>
    <p:extLst>
      <p:ext uri="{BB962C8B-B14F-4D97-AF65-F5344CB8AC3E}">
        <p14:creationId xmlns:p14="http://schemas.microsoft.com/office/powerpoint/2010/main" val="39423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838200" y="879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A872-2848-A49C-0A61-1804CE90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1457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7/25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82EBA0-C373-4C1E-CE22-8F58E529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81691"/>
            <a:ext cx="10515599" cy="5080984"/>
          </a:xfrm>
        </p:spPr>
      </p:pic>
    </p:spTree>
    <p:extLst>
      <p:ext uri="{BB962C8B-B14F-4D97-AF65-F5344CB8AC3E}">
        <p14:creationId xmlns:p14="http://schemas.microsoft.com/office/powerpoint/2010/main" val="29140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838200" y="879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C033-E5B0-CB98-31BB-6D41B70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4305" y="6404937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8/25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49D14-1702-FEB4-B480-6FF0E520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85851"/>
            <a:ext cx="10515600" cy="5086350"/>
          </a:xfrm>
        </p:spPr>
      </p:pic>
    </p:spTree>
    <p:extLst>
      <p:ext uri="{BB962C8B-B14F-4D97-AF65-F5344CB8AC3E}">
        <p14:creationId xmlns:p14="http://schemas.microsoft.com/office/powerpoint/2010/main" val="12751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ab3711f_0_10"/>
          <p:cNvSpPr txBox="1">
            <a:spLocks noGrp="1"/>
          </p:cNvSpPr>
          <p:nvPr>
            <p:ph type="title"/>
          </p:nvPr>
        </p:nvSpPr>
        <p:spPr>
          <a:xfrm>
            <a:off x="838200" y="879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600" b="1" dirty="0">
                <a:solidFill>
                  <a:srgbClr val="BC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endParaRPr sz="3600" b="1" dirty="0">
              <a:solidFill>
                <a:srgbClr val="BC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E587-2BDC-2C38-44C7-84C8FD76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6345" y="6351654"/>
            <a:ext cx="6239309" cy="365125"/>
          </a:xfrm>
        </p:spPr>
        <p:txBody>
          <a:bodyPr/>
          <a:lstStyle/>
          <a:p>
            <a:pPr algn="ctr"/>
            <a:r>
              <a:rPr lang="en-IN" sz="1400" dirty="0">
                <a:solidFill>
                  <a:schemeClr val="tx2">
                    <a:lumMod val="25000"/>
                  </a:schemeClr>
                </a:solidFill>
              </a:rPr>
              <a:t>9/25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9C660F-8777-B1BD-A3B9-F3B0EF183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114425"/>
            <a:ext cx="10515600" cy="4933950"/>
          </a:xfrm>
        </p:spPr>
      </p:pic>
    </p:spTree>
    <p:extLst>
      <p:ext uri="{BB962C8B-B14F-4D97-AF65-F5344CB8AC3E}">
        <p14:creationId xmlns:p14="http://schemas.microsoft.com/office/powerpoint/2010/main" val="118180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498</TotalTime>
  <Words>1427</Words>
  <Application>Microsoft Office PowerPoint</Application>
  <PresentationFormat>Widescreen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Tahoma</vt:lpstr>
      <vt:lpstr>Tw Cen MT</vt:lpstr>
      <vt:lpstr>Calibri</vt:lpstr>
      <vt:lpstr>NimbusRomNo9L-Regu</vt:lpstr>
      <vt:lpstr>Times New Roman</vt:lpstr>
      <vt:lpstr>Wingdings</vt:lpstr>
      <vt:lpstr>Circuit</vt:lpstr>
      <vt:lpstr>PANIMALAR ENGINEERING COLLEGE  </vt:lpstr>
      <vt:lpstr>Introduction</vt:lpstr>
      <vt:lpstr>Literature survey</vt:lpstr>
      <vt:lpstr>PROBLEM STATEMENT</vt:lpstr>
      <vt:lpstr>DEVELOPMENT ENVIRONMENT</vt:lpstr>
      <vt:lpstr>System architecture</vt:lpstr>
      <vt:lpstr>Er diagram</vt:lpstr>
      <vt:lpstr>use case diagram </vt:lpstr>
      <vt:lpstr>Class diagram </vt:lpstr>
      <vt:lpstr>Activity diagram</vt:lpstr>
      <vt:lpstr>Module description</vt:lpstr>
      <vt:lpstr>Pre-processing</vt:lpstr>
      <vt:lpstr>PRE-TRAINED GOOGLE NET MODEL  </vt:lpstr>
      <vt:lpstr>Feature extraction</vt:lpstr>
      <vt:lpstr>CNN Neural network</vt:lpstr>
      <vt:lpstr>segmentation</vt:lpstr>
      <vt:lpstr>Transfer learning </vt:lpstr>
      <vt:lpstr>RESULT  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Plagiarism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ENGINEERING COLLEGE</dc:title>
  <dc:creator>9402</dc:creator>
  <cp:lastModifiedBy>Shravan Karthick</cp:lastModifiedBy>
  <cp:revision>37</cp:revision>
  <dcterms:created xsi:type="dcterms:W3CDTF">2021-12-30T12:43:11Z</dcterms:created>
  <dcterms:modified xsi:type="dcterms:W3CDTF">2022-05-21T11:51:08Z</dcterms:modified>
</cp:coreProperties>
</file>