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38f3e343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38f3e343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38f3e343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38f3e343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38f3e343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38f3e343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38f3e343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38f3e343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38f3e343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38f3e343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38f3e343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38f3e343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38f3e343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38f3e343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38f3e343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38f3e343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38f3e343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38f3e343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38f3e343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38f3e343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38f3e34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38f3e34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38f3e343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38f3e343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38f3e343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38f3e343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38f3e3432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38f3e3432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38f3e3432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38f3e3432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38f3e3432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38f3e3432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38f3e3432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38f3e343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38f3e3432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38f3e3432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38f3e343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38f3e343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38f3e3432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38f3e3432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38f3e3432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38f3e3432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38f3e343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38f3e343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38f3e3432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38f3e3432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38f3e343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38f3e343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38f3e343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38f3e343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38f3e34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38f3e34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38f3e343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38f3e343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38f3e343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38f3e343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38f3e343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38f3e343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744575"/>
            <a:ext cx="8520600" cy="131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Stroke prediction and analysis</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311700" y="2481125"/>
            <a:ext cx="8627100" cy="1145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Grp members: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Surya narayanan - CB.EN.U4CSE19056</a:t>
            </a:r>
            <a:endParaRPr/>
          </a:p>
          <a:p>
            <a:pPr indent="0" lvl="0" marL="0" rtl="0" algn="l">
              <a:spcBef>
                <a:spcPts val="0"/>
              </a:spcBef>
              <a:spcAft>
                <a:spcPts val="0"/>
              </a:spcAft>
              <a:buNone/>
            </a:pPr>
            <a:r>
              <a:rPr lang="en"/>
              <a:t>Adhithya Varshan - CB.EN.U4CSE19001</a:t>
            </a:r>
            <a:endParaRPr/>
          </a:p>
          <a:p>
            <a:pPr indent="0" lvl="0" marL="0" rtl="0" algn="l">
              <a:spcBef>
                <a:spcPts val="0"/>
              </a:spcBef>
              <a:spcAft>
                <a:spcPts val="0"/>
              </a:spcAft>
              <a:buNone/>
            </a:pPr>
            <a:r>
              <a:rPr lang="en"/>
              <a:t>Vigneshswaraj - CB.EN.U4CSE19060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400">
                <a:solidFill>
                  <a:schemeClr val="dk1"/>
                </a:solidFill>
                <a:highlight>
                  <a:schemeClr val="lt1"/>
                </a:highlight>
                <a:latin typeface="Comic Sans MS"/>
                <a:ea typeface="Comic Sans MS"/>
                <a:cs typeface="Comic Sans MS"/>
                <a:sym typeface="Comic Sans MS"/>
              </a:rPr>
              <a:t>Principal Component Analysis</a:t>
            </a:r>
            <a:r>
              <a:rPr lang="en" sz="1400">
                <a:solidFill>
                  <a:schemeClr val="dk1"/>
                </a:solidFill>
                <a:highlight>
                  <a:schemeClr val="lt1"/>
                </a:highlight>
                <a:latin typeface="Comic Sans MS"/>
                <a:ea typeface="Comic Sans MS"/>
                <a:cs typeface="Comic Sans MS"/>
                <a:sym typeface="Comic Sans MS"/>
              </a:rPr>
              <a:t> (PCA) is a statistical procedure that uses an orthogonal transformation that converts a set of correlated variables to a set of uncorrelated variables. PCA is the most widely used tool in exploratory data analysis and in machine learning for predictive models.</a:t>
            </a:r>
            <a:endParaRPr sz="1400">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t/>
            </a:r>
            <a:endParaRPr sz="1400">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sz="1400">
                <a:solidFill>
                  <a:schemeClr val="dk1"/>
                </a:solidFill>
                <a:highlight>
                  <a:schemeClr val="lt1"/>
                </a:highlight>
                <a:latin typeface="Comic Sans MS"/>
                <a:ea typeface="Comic Sans MS"/>
                <a:cs typeface="Comic Sans MS"/>
                <a:sym typeface="Comic Sans MS"/>
              </a:rPr>
              <a:t>pca = PCA()</a:t>
            </a:r>
            <a:endParaRPr sz="1400">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sz="1400">
                <a:solidFill>
                  <a:schemeClr val="dk1"/>
                </a:solidFill>
                <a:highlight>
                  <a:schemeClr val="lt1"/>
                </a:highlight>
                <a:latin typeface="Comic Sans MS"/>
                <a:ea typeface="Comic Sans MS"/>
                <a:cs typeface="Comic Sans MS"/>
                <a:sym typeface="Comic Sans MS"/>
              </a:rPr>
              <a:t>pca.fit_transform(X_train)</a:t>
            </a:r>
            <a:endParaRPr sz="1400">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sz="1400">
                <a:solidFill>
                  <a:schemeClr val="dk1"/>
                </a:solidFill>
                <a:highlight>
                  <a:schemeClr val="lt1"/>
                </a:highlight>
                <a:latin typeface="Comic Sans MS"/>
                <a:ea typeface="Comic Sans MS"/>
                <a:cs typeface="Comic Sans MS"/>
                <a:sym typeface="Comic Sans MS"/>
              </a:rPr>
              <a:t>total = sum(pca.explained_variance_)</a:t>
            </a:r>
            <a:endParaRPr sz="1400">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1200"/>
              </a:spcAft>
              <a:buNone/>
            </a:pPr>
            <a:r>
              <a:t/>
            </a:r>
            <a:endParaRPr sz="1400">
              <a:solidFill>
                <a:schemeClr val="dk1"/>
              </a:solidFill>
              <a:highlight>
                <a:schemeClr val="lt1"/>
              </a:highlight>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3"/>
          <p:cNvPicPr preferRelativeResize="0"/>
          <p:nvPr/>
        </p:nvPicPr>
        <p:blipFill>
          <a:blip r:embed="rId3">
            <a:alphaModFix/>
          </a:blip>
          <a:stretch>
            <a:fillRect/>
          </a:stretch>
        </p:blipFill>
        <p:spPr>
          <a:xfrm>
            <a:off x="228600" y="532476"/>
            <a:ext cx="8686800" cy="388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Imbalance checking</a:t>
            </a:r>
            <a:endParaRPr/>
          </a:p>
        </p:txBody>
      </p:sp>
      <p:sp>
        <p:nvSpPr>
          <p:cNvPr id="155" name="Google Shape;155;p24"/>
          <p:cNvSpPr txBox="1"/>
          <p:nvPr>
            <p:ph idx="1" type="body"/>
          </p:nvPr>
        </p:nvSpPr>
        <p:spPr>
          <a:xfrm>
            <a:off x="311700" y="1163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0A0A0A"/>
                </a:solidFill>
                <a:highlight>
                  <a:srgbClr val="FFFFFF"/>
                </a:highlight>
                <a:latin typeface="Comic Sans MS"/>
                <a:ea typeface="Comic Sans MS"/>
                <a:cs typeface="Comic Sans MS"/>
                <a:sym typeface="Comic Sans MS"/>
              </a:rPr>
              <a:t>imbalance data distribution is an important part of machine learning workflow.  An imbalanced dataset means instances of one of the two classes is higher than the other, in another way, the number of observations is not the same for all the classes in a classification dataset. This problem is faced not only in the binary class data but also in the multi-class data.</a:t>
            </a:r>
            <a:endParaRPr sz="2100">
              <a:latin typeface="Comic Sans MS"/>
              <a:ea typeface="Comic Sans MS"/>
              <a:cs typeface="Comic Sans MS"/>
              <a:sym typeface="Comic Sans MS"/>
            </a:endParaRPr>
          </a:p>
        </p:txBody>
      </p:sp>
      <p:sp>
        <p:nvSpPr>
          <p:cNvPr id="156" name="Google Shape;156;p24"/>
          <p:cNvSpPr txBox="1"/>
          <p:nvPr/>
        </p:nvSpPr>
        <p:spPr>
          <a:xfrm>
            <a:off x="251150" y="703200"/>
            <a:ext cx="5786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Lato"/>
                <a:ea typeface="Lato"/>
                <a:cs typeface="Lato"/>
                <a:sym typeface="Lato"/>
              </a:rPr>
              <a:t>Imbalance checking</a:t>
            </a:r>
            <a:endParaRPr b="1" sz="17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Imbalance</a:t>
            </a:r>
            <a:r>
              <a:rPr lang="en"/>
              <a:t> checking</a:t>
            </a:r>
            <a:endParaRPr/>
          </a:p>
        </p:txBody>
      </p:sp>
      <p:sp>
        <p:nvSpPr>
          <p:cNvPr id="162" name="Google Shape;162;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5"/>
          <p:cNvPicPr preferRelativeResize="0"/>
          <p:nvPr/>
        </p:nvPicPr>
        <p:blipFill>
          <a:blip r:embed="rId3">
            <a:alphaModFix/>
          </a:blip>
          <a:stretch>
            <a:fillRect/>
          </a:stretch>
        </p:blipFill>
        <p:spPr>
          <a:xfrm>
            <a:off x="0" y="305900"/>
            <a:ext cx="9144001" cy="4470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a:t>
            </a:r>
            <a:endParaRPr/>
          </a:p>
        </p:txBody>
      </p:sp>
      <p:sp>
        <p:nvSpPr>
          <p:cNvPr id="169" name="Google Shape;169;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26"/>
          <p:cNvPicPr preferRelativeResize="0"/>
          <p:nvPr/>
        </p:nvPicPr>
        <p:blipFill>
          <a:blip r:embed="rId3">
            <a:alphaModFix/>
          </a:blip>
          <a:stretch>
            <a:fillRect/>
          </a:stretch>
        </p:blipFill>
        <p:spPr>
          <a:xfrm>
            <a:off x="130875" y="1115325"/>
            <a:ext cx="8890349" cy="3490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6" name="Google Shape;176;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27"/>
          <p:cNvPicPr preferRelativeResize="0"/>
          <p:nvPr/>
        </p:nvPicPr>
        <p:blipFill>
          <a:blip r:embed="rId3">
            <a:alphaModFix/>
          </a:blip>
          <a:stretch>
            <a:fillRect/>
          </a:stretch>
        </p:blipFill>
        <p:spPr>
          <a:xfrm>
            <a:off x="152400" y="384256"/>
            <a:ext cx="9143999" cy="46797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8"/>
          <p:cNvPicPr preferRelativeResize="0"/>
          <p:nvPr/>
        </p:nvPicPr>
        <p:blipFill>
          <a:blip r:embed="rId3">
            <a:alphaModFix/>
          </a:blip>
          <a:stretch>
            <a:fillRect/>
          </a:stretch>
        </p:blipFill>
        <p:spPr>
          <a:xfrm>
            <a:off x="231050" y="479125"/>
            <a:ext cx="8912951" cy="4185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0" name="Google Shape;190;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9"/>
          <p:cNvPicPr preferRelativeResize="0"/>
          <p:nvPr/>
        </p:nvPicPr>
        <p:blipFill>
          <a:blip r:embed="rId3">
            <a:alphaModFix/>
          </a:blip>
          <a:stretch>
            <a:fillRect/>
          </a:stretch>
        </p:blipFill>
        <p:spPr>
          <a:xfrm>
            <a:off x="1102725" y="200925"/>
            <a:ext cx="6938550" cy="43197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the model (log reg)</a:t>
            </a:r>
            <a:endParaRPr/>
          </a:p>
        </p:txBody>
      </p:sp>
      <p:sp>
        <p:nvSpPr>
          <p:cNvPr id="197" name="Google Shape;197;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sklearn.linear_model import LogisticRegression</a:t>
            </a:r>
            <a:endParaRPr/>
          </a:p>
          <a:p>
            <a:pPr indent="0" lvl="0" marL="0" rtl="0" algn="l">
              <a:spcBef>
                <a:spcPts val="1200"/>
              </a:spcBef>
              <a:spcAft>
                <a:spcPts val="0"/>
              </a:spcAft>
              <a:buClr>
                <a:schemeClr val="dk1"/>
              </a:buClr>
              <a:buSzPts val="1100"/>
              <a:buFont typeface="Arial"/>
              <a:buNone/>
            </a:pPr>
            <a:r>
              <a:rPr lang="en"/>
              <a:t>lmodel = LogisticRegression()</a:t>
            </a:r>
            <a:endParaRPr/>
          </a:p>
          <a:p>
            <a:pPr indent="0" lvl="0" marL="0" rtl="0" algn="l">
              <a:spcBef>
                <a:spcPts val="1200"/>
              </a:spcBef>
              <a:spcAft>
                <a:spcPts val="0"/>
              </a:spcAft>
              <a:buClr>
                <a:schemeClr val="dk1"/>
              </a:buClr>
              <a:buSzPts val="1100"/>
              <a:buFont typeface="Arial"/>
              <a:buNone/>
            </a:pPr>
            <a:r>
              <a:rPr lang="en"/>
              <a:t>lmodel.fit(X_train_ov,y_train_ov)</a:t>
            </a:r>
            <a:endParaRPr/>
          </a:p>
          <a:p>
            <a:pPr indent="0" lvl="0" marL="0" rtl="0" algn="l">
              <a:spcBef>
                <a:spcPts val="1200"/>
              </a:spcBef>
              <a:spcAft>
                <a:spcPts val="0"/>
              </a:spcAft>
              <a:buClr>
                <a:schemeClr val="dk1"/>
              </a:buClr>
              <a:buSzPts val="1100"/>
              <a:buFont typeface="Arial"/>
              <a:buNone/>
            </a:pPr>
            <a:r>
              <a:rPr lang="en"/>
              <a:t>prediction=lmodel.predict(X_test_pca)</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metrics</a:t>
            </a:r>
            <a:endParaRPr/>
          </a:p>
        </p:txBody>
      </p:sp>
      <p:sp>
        <p:nvSpPr>
          <p:cNvPr id="203" name="Google Shape;203;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84615"/>
              <a:buFont typeface="Arial"/>
              <a:buNone/>
            </a:pPr>
            <a:r>
              <a:rPr lang="en"/>
              <a:t>score = cross_val_score(lmodel, X_train_ov, y_train_ov, cv = 6)</a:t>
            </a:r>
            <a:endParaRPr/>
          </a:p>
          <a:p>
            <a:pPr indent="0" lvl="0" marL="0" rtl="0" algn="l">
              <a:spcBef>
                <a:spcPts val="1200"/>
              </a:spcBef>
              <a:spcAft>
                <a:spcPts val="0"/>
              </a:spcAft>
              <a:buClr>
                <a:schemeClr val="dk1"/>
              </a:buClr>
              <a:buSzPct val="84615"/>
              <a:buFont typeface="Arial"/>
              <a:buNone/>
            </a:pPr>
            <a:r>
              <a:rPr lang="en"/>
              <a:t>precision = precision_score(y_test, prediction)</a:t>
            </a:r>
            <a:endParaRPr/>
          </a:p>
          <a:p>
            <a:pPr indent="0" lvl="0" marL="0" rtl="0" algn="l">
              <a:spcBef>
                <a:spcPts val="1200"/>
              </a:spcBef>
              <a:spcAft>
                <a:spcPts val="0"/>
              </a:spcAft>
              <a:buClr>
                <a:schemeClr val="dk1"/>
              </a:buClr>
              <a:buSzPct val="84615"/>
              <a:buFont typeface="Arial"/>
              <a:buNone/>
            </a:pPr>
            <a:r>
              <a:rPr lang="en"/>
              <a:t>roc = roc_auc_score(y_test, prediction)</a:t>
            </a:r>
            <a:endParaRPr/>
          </a:p>
          <a:p>
            <a:pPr indent="0" lvl="0" marL="0" rtl="0" algn="l">
              <a:spcBef>
                <a:spcPts val="1200"/>
              </a:spcBef>
              <a:spcAft>
                <a:spcPts val="0"/>
              </a:spcAft>
              <a:buClr>
                <a:schemeClr val="dk1"/>
              </a:buClr>
              <a:buSzPct val="84615"/>
              <a:buFont typeface="Arial"/>
              <a:buNone/>
            </a:pPr>
            <a:r>
              <a:rPr lang="en"/>
              <a:t>recall = recall_score(y_test, prediction)</a:t>
            </a:r>
            <a:endParaRPr/>
          </a:p>
          <a:p>
            <a:pPr indent="0" lvl="0" marL="0" rtl="0" algn="l">
              <a:spcBef>
                <a:spcPts val="1200"/>
              </a:spcBef>
              <a:spcAft>
                <a:spcPts val="0"/>
              </a:spcAft>
              <a:buClr>
                <a:schemeClr val="dk1"/>
              </a:buClr>
              <a:buSzPct val="84615"/>
              <a:buFont typeface="Arial"/>
              <a:buNone/>
            </a:pPr>
            <a:r>
              <a:rPr lang="en"/>
              <a:t>cm = confusion_matrix(y_test, prediction)</a:t>
            </a:r>
            <a:endParaRPr/>
          </a:p>
          <a:p>
            <a:pPr indent="0" lvl="0" marL="0" rtl="0" algn="l">
              <a:spcBef>
                <a:spcPts val="1200"/>
              </a:spcBef>
              <a:spcAft>
                <a:spcPts val="0"/>
              </a:spcAft>
              <a:buClr>
                <a:schemeClr val="dk1"/>
              </a:buClr>
              <a:buSzPct val="84615"/>
              <a:buFont typeface="Arial"/>
              <a:buNone/>
            </a:pPr>
            <a:r>
              <a:rPr lang="en"/>
              <a:t>f1 = f1_score(y_test,prediction)</a:t>
            </a:r>
            <a:endParaRPr/>
          </a:p>
          <a:p>
            <a:pPr indent="0" lvl="0" marL="0" rtl="0" algn="l">
              <a:spcBef>
                <a:spcPts val="1200"/>
              </a:spcBef>
              <a:spcAft>
                <a:spcPts val="0"/>
              </a:spcAft>
              <a:buClr>
                <a:schemeClr val="dk1"/>
              </a:buClr>
              <a:buSzPct val="84615"/>
              <a:buFont typeface="Arial"/>
              <a:buNone/>
            </a:pPr>
            <a:r>
              <a:rPr lang="en"/>
              <a:t>acc_ = accuracy_score(prediction,y_test)</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50">
                <a:solidFill>
                  <a:schemeClr val="dk1"/>
                </a:solidFill>
                <a:highlight>
                  <a:srgbClr val="FFFFFF"/>
                </a:highlight>
                <a:latin typeface="Comic Sans MS"/>
                <a:ea typeface="Comic Sans MS"/>
                <a:cs typeface="Comic Sans MS"/>
                <a:sym typeface="Comic Sans MS"/>
              </a:rPr>
              <a:t>According to the World Health Organization (WHO) stroke is the 2nd leading cause of death globally, responsible for approximately 11% of total deaths.</a:t>
            </a:r>
            <a:endParaRPr sz="1550">
              <a:solidFill>
                <a:schemeClr val="dk1"/>
              </a:solidFill>
              <a:highlight>
                <a:srgbClr val="FFFFFF"/>
              </a:highlight>
              <a:latin typeface="Comic Sans MS"/>
              <a:ea typeface="Comic Sans MS"/>
              <a:cs typeface="Comic Sans MS"/>
              <a:sym typeface="Comic Sans MS"/>
            </a:endParaRPr>
          </a:p>
          <a:p>
            <a:pPr indent="0" lvl="0" marL="0" rtl="0" algn="l">
              <a:spcBef>
                <a:spcPts val="1200"/>
              </a:spcBef>
              <a:spcAft>
                <a:spcPts val="1200"/>
              </a:spcAft>
              <a:buNone/>
            </a:pPr>
            <a:r>
              <a:rPr lang="en" sz="1550">
                <a:solidFill>
                  <a:schemeClr val="dk1"/>
                </a:solidFill>
                <a:highlight>
                  <a:srgbClr val="FFFFFF"/>
                </a:highlight>
                <a:latin typeface="Comic Sans MS"/>
                <a:ea typeface="Comic Sans MS"/>
                <a:cs typeface="Comic Sans MS"/>
                <a:sym typeface="Comic Sans MS"/>
              </a:rPr>
              <a:t>This dataset is used to predict whether a patient is likely to get stroke based on the input parameters like gender, age, various diseases, and smoking status. Each row in the data provides relavant information about the patient.</a:t>
            </a:r>
            <a:endParaRPr sz="2300">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9" name="Google Shape;209;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32"/>
          <p:cNvPicPr preferRelativeResize="0"/>
          <p:nvPr/>
        </p:nvPicPr>
        <p:blipFill>
          <a:blip r:embed="rId3">
            <a:alphaModFix/>
          </a:blip>
          <a:stretch>
            <a:fillRect/>
          </a:stretch>
        </p:blipFill>
        <p:spPr>
          <a:xfrm>
            <a:off x="1125150" y="1343025"/>
            <a:ext cx="7102450" cy="2966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6" name="Google Shape;216;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33"/>
          <p:cNvPicPr preferRelativeResize="0"/>
          <p:nvPr/>
        </p:nvPicPr>
        <p:blipFill>
          <a:blip r:embed="rId3">
            <a:alphaModFix/>
          </a:blip>
          <a:stretch>
            <a:fillRect/>
          </a:stretch>
        </p:blipFill>
        <p:spPr>
          <a:xfrm>
            <a:off x="552525" y="746925"/>
            <a:ext cx="8279776" cy="3649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3" name="Google Shape;223;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34"/>
          <p:cNvPicPr preferRelativeResize="0"/>
          <p:nvPr/>
        </p:nvPicPr>
        <p:blipFill>
          <a:blip r:embed="rId3">
            <a:alphaModFix/>
          </a:blip>
          <a:stretch>
            <a:fillRect/>
          </a:stretch>
        </p:blipFill>
        <p:spPr>
          <a:xfrm>
            <a:off x="401825" y="423900"/>
            <a:ext cx="8338099" cy="4295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a:t>
            </a:r>
            <a:r>
              <a:rPr lang="en"/>
              <a:t> model (svm)</a:t>
            </a:r>
            <a:endParaRPr/>
          </a:p>
        </p:txBody>
      </p:sp>
      <p:sp>
        <p:nvSpPr>
          <p:cNvPr id="230" name="Google Shape;230;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sklearn.svm import SVC</a:t>
            </a:r>
            <a:endParaRPr/>
          </a:p>
          <a:p>
            <a:pPr indent="0" lvl="0" marL="0" rtl="0" algn="l">
              <a:spcBef>
                <a:spcPts val="1200"/>
              </a:spcBef>
              <a:spcAft>
                <a:spcPts val="0"/>
              </a:spcAft>
              <a:buNone/>
            </a:pPr>
            <a:r>
              <a:rPr lang="en"/>
              <a:t>smodel = SVC(probability=True)</a:t>
            </a:r>
            <a:endParaRPr/>
          </a:p>
          <a:p>
            <a:pPr indent="0" lvl="0" marL="0" rtl="0" algn="l">
              <a:spcBef>
                <a:spcPts val="1200"/>
              </a:spcBef>
              <a:spcAft>
                <a:spcPts val="0"/>
              </a:spcAft>
              <a:buNone/>
            </a:pPr>
            <a:r>
              <a:rPr lang="en"/>
              <a:t>smodel.fit(X_train_ov, y_train_ov)</a:t>
            </a:r>
            <a:endParaRPr/>
          </a:p>
          <a:p>
            <a:pPr indent="0" lvl="0" marL="0" rtl="0" algn="l">
              <a:spcBef>
                <a:spcPts val="1200"/>
              </a:spcBef>
              <a:spcAft>
                <a:spcPts val="0"/>
              </a:spcAft>
              <a:buNone/>
            </a:pPr>
            <a:r>
              <a:rPr lang="en"/>
              <a:t>y_pred = smodel.predict(X_test_pca)</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metrics (svm)</a:t>
            </a:r>
            <a:endParaRPr/>
          </a:p>
        </p:txBody>
      </p:sp>
      <p:sp>
        <p:nvSpPr>
          <p:cNvPr id="236" name="Google Shape;236;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score = cross_val_score(smodel, X_train_ov, y_train_ov, cv = 6)</a:t>
            </a:r>
            <a:endParaRPr/>
          </a:p>
          <a:p>
            <a:pPr indent="0" lvl="0" marL="0" rtl="0" algn="l">
              <a:spcBef>
                <a:spcPts val="1200"/>
              </a:spcBef>
              <a:spcAft>
                <a:spcPts val="0"/>
              </a:spcAft>
              <a:buNone/>
            </a:pPr>
            <a:r>
              <a:rPr lang="en"/>
              <a:t>precision = precision_score(y_test, y_pred)</a:t>
            </a:r>
            <a:endParaRPr/>
          </a:p>
          <a:p>
            <a:pPr indent="0" lvl="0" marL="0" rtl="0" algn="l">
              <a:spcBef>
                <a:spcPts val="1200"/>
              </a:spcBef>
              <a:spcAft>
                <a:spcPts val="0"/>
              </a:spcAft>
              <a:buNone/>
            </a:pPr>
            <a:r>
              <a:rPr lang="en"/>
              <a:t>roc = roc_auc_score(y_test, y_pred)</a:t>
            </a:r>
            <a:endParaRPr/>
          </a:p>
          <a:p>
            <a:pPr indent="0" lvl="0" marL="0" rtl="0" algn="l">
              <a:spcBef>
                <a:spcPts val="1200"/>
              </a:spcBef>
              <a:spcAft>
                <a:spcPts val="0"/>
              </a:spcAft>
              <a:buNone/>
            </a:pPr>
            <a:r>
              <a:rPr lang="en"/>
              <a:t>recall = recall_score(y_test, y_pred)</a:t>
            </a:r>
            <a:endParaRPr/>
          </a:p>
          <a:p>
            <a:pPr indent="0" lvl="0" marL="0" rtl="0" algn="l">
              <a:spcBef>
                <a:spcPts val="1200"/>
              </a:spcBef>
              <a:spcAft>
                <a:spcPts val="0"/>
              </a:spcAft>
              <a:buNone/>
            </a:pPr>
            <a:r>
              <a:rPr lang="en"/>
              <a:t>cm = confusion_matrix(y_test, y_pred)</a:t>
            </a:r>
            <a:endParaRPr/>
          </a:p>
          <a:p>
            <a:pPr indent="0" lvl="0" marL="0" rtl="0" algn="l">
              <a:spcBef>
                <a:spcPts val="1200"/>
              </a:spcBef>
              <a:spcAft>
                <a:spcPts val="0"/>
              </a:spcAft>
              <a:buNone/>
            </a:pPr>
            <a:r>
              <a:rPr lang="en"/>
              <a:t>f1 = f1_score(y_test,y_pred)</a:t>
            </a:r>
            <a:endParaRPr/>
          </a:p>
          <a:p>
            <a:pPr indent="0" lvl="0" marL="0" rtl="0" algn="l">
              <a:spcBef>
                <a:spcPts val="1200"/>
              </a:spcBef>
              <a:spcAft>
                <a:spcPts val="0"/>
              </a:spcAft>
              <a:buNone/>
            </a:pPr>
            <a:r>
              <a:rPr lang="en"/>
              <a:t>acc_ = accuracy_score(y_pred,y_test)</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2" name="Google Shape;242;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3" name="Google Shape;243;p37"/>
          <p:cNvPicPr preferRelativeResize="0"/>
          <p:nvPr/>
        </p:nvPicPr>
        <p:blipFill>
          <a:blip r:embed="rId3">
            <a:alphaModFix/>
          </a:blip>
          <a:stretch>
            <a:fillRect/>
          </a:stretch>
        </p:blipFill>
        <p:spPr>
          <a:xfrm>
            <a:off x="964400" y="1376375"/>
            <a:ext cx="7554525" cy="2963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9" name="Google Shape;249;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0" name="Google Shape;250;p38"/>
          <p:cNvPicPr preferRelativeResize="0"/>
          <p:nvPr/>
        </p:nvPicPr>
        <p:blipFill>
          <a:blip r:embed="rId3">
            <a:alphaModFix/>
          </a:blip>
          <a:stretch>
            <a:fillRect/>
          </a:stretch>
        </p:blipFill>
        <p:spPr>
          <a:xfrm>
            <a:off x="522375" y="548675"/>
            <a:ext cx="8398375" cy="4046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a:t>
            </a:r>
            <a:endParaRPr/>
          </a:p>
        </p:txBody>
      </p:sp>
      <p:sp>
        <p:nvSpPr>
          <p:cNvPr id="256" name="Google Shape;256;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sklearn.neighbors import KNeighborsClassifier</a:t>
            </a:r>
            <a:endParaRPr/>
          </a:p>
          <a:p>
            <a:pPr indent="0" lvl="0" marL="0" rtl="0" algn="l">
              <a:spcBef>
                <a:spcPts val="1200"/>
              </a:spcBef>
              <a:spcAft>
                <a:spcPts val="0"/>
              </a:spcAft>
              <a:buNone/>
            </a:pPr>
            <a:r>
              <a:rPr lang="en"/>
              <a:t>knmodel = KNeighborsClassifier()</a:t>
            </a:r>
            <a:endParaRPr/>
          </a:p>
          <a:p>
            <a:pPr indent="0" lvl="0" marL="0" rtl="0" algn="l">
              <a:spcBef>
                <a:spcPts val="1200"/>
              </a:spcBef>
              <a:spcAft>
                <a:spcPts val="0"/>
              </a:spcAft>
              <a:buNone/>
            </a:pPr>
            <a:r>
              <a:rPr lang="en"/>
              <a:t>knmodel.fit(X_train_ov, y_train_ov)</a:t>
            </a:r>
            <a:endParaRPr/>
          </a:p>
          <a:p>
            <a:pPr indent="0" lvl="0" marL="0" rtl="0" algn="l">
              <a:spcBef>
                <a:spcPts val="1200"/>
              </a:spcBef>
              <a:spcAft>
                <a:spcPts val="0"/>
              </a:spcAft>
              <a:buNone/>
            </a:pPr>
            <a:r>
              <a:rPr lang="en"/>
              <a:t>kny_pred = knmodel.predict(X_test_pca)</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2" name="Google Shape;262;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3" name="Google Shape;263;p40"/>
          <p:cNvPicPr preferRelativeResize="0"/>
          <p:nvPr/>
        </p:nvPicPr>
        <p:blipFill>
          <a:blip r:embed="rId3">
            <a:alphaModFix/>
          </a:blip>
          <a:stretch>
            <a:fillRect/>
          </a:stretch>
        </p:blipFill>
        <p:spPr>
          <a:xfrm>
            <a:off x="884050" y="1343025"/>
            <a:ext cx="7594700" cy="2996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9" name="Google Shape;269;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0" name="Google Shape;270;p41"/>
          <p:cNvPicPr preferRelativeResize="0"/>
          <p:nvPr/>
        </p:nvPicPr>
        <p:blipFill>
          <a:blip r:embed="rId3">
            <a:alphaModFix/>
          </a:blip>
          <a:stretch>
            <a:fillRect/>
          </a:stretch>
        </p:blipFill>
        <p:spPr>
          <a:xfrm>
            <a:off x="502300" y="552650"/>
            <a:ext cx="8378274" cy="4038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and motivation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450">
                <a:solidFill>
                  <a:srgbClr val="454545"/>
                </a:solidFill>
                <a:highlight>
                  <a:srgbClr val="FFFFFF"/>
                </a:highlight>
                <a:latin typeface="Comic Sans MS"/>
                <a:ea typeface="Comic Sans MS"/>
                <a:cs typeface="Comic Sans MS"/>
                <a:sym typeface="Comic Sans MS"/>
              </a:rPr>
              <a:t>One of the major challenges with attempting to predict any major disease like stroke is the high cost of false negatives. A false negative result is where the patient has the disease, but the test (or predictive tool) does not identify the patient as having the disease (or risk for the disease). Unlike false negatives in a business setting, false negatives in medicine can have deadly consequences. If someone gets a false negative and is told they are not at risk for a major disease, then they are not in a position to make informed lifestyle choice--putting their life in danger. Historically, false negative rates from traditional approaches exceeds 50%, but this has been reduced to less than 20% by applying machine learning tools</a:t>
            </a:r>
            <a:endParaRPr sz="2100">
              <a:latin typeface="Comic Sans MS"/>
              <a:ea typeface="Comic Sans MS"/>
              <a:cs typeface="Comic Sans MS"/>
              <a:sym typeface="Comic Sans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76" name="Google Shape;276;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222222"/>
                </a:solidFill>
                <a:highlight>
                  <a:srgbClr val="FFFFFF"/>
                </a:highlight>
              </a:rPr>
              <a:t>So in this project, we saw some of the factors that might result in strokes. Where </a:t>
            </a:r>
            <a:r>
              <a:rPr i="1" lang="en" sz="1350">
                <a:solidFill>
                  <a:srgbClr val="222222"/>
                </a:solidFill>
                <a:highlight>
                  <a:srgbClr val="FFFFFF"/>
                </a:highlight>
              </a:rPr>
              <a:t>Age </a:t>
            </a:r>
            <a:r>
              <a:rPr lang="en" sz="1350">
                <a:solidFill>
                  <a:srgbClr val="222222"/>
                </a:solidFill>
                <a:highlight>
                  <a:srgbClr val="FFFFFF"/>
                </a:highlight>
              </a:rPr>
              <a:t>was highly correlated followed by </a:t>
            </a:r>
            <a:r>
              <a:rPr i="1" lang="en" sz="1350">
                <a:solidFill>
                  <a:srgbClr val="222222"/>
                </a:solidFill>
                <a:highlight>
                  <a:srgbClr val="FFFFFF"/>
                </a:highlight>
              </a:rPr>
              <a:t>hypertension, heart disease, avg glucose level, and ever married.</a:t>
            </a:r>
            <a:endParaRPr i="1" sz="1350">
              <a:solidFill>
                <a:srgbClr val="222222"/>
              </a:solidFill>
              <a:highlight>
                <a:srgbClr val="FFFFFF"/>
              </a:highlight>
            </a:endParaRPr>
          </a:p>
          <a:p>
            <a:pPr indent="0" lvl="0" marL="0" rtl="0" algn="l">
              <a:spcBef>
                <a:spcPts val="1200"/>
              </a:spcBef>
              <a:spcAft>
                <a:spcPts val="1200"/>
              </a:spcAft>
              <a:buNone/>
            </a:pPr>
            <a:r>
              <a:rPr lang="en" sz="1350">
                <a:solidFill>
                  <a:srgbClr val="222222"/>
                </a:solidFill>
                <a:highlight>
                  <a:srgbClr val="FFFFFF"/>
                </a:highlight>
              </a:rPr>
              <a:t>K-NN  was a knight who performed well. There are outliers in some variable, reason behind why we kept it as it is because these things are either depends on other factors and there are possibilities of having such kind of records. For example, BMI can be high and still no stroke as a person is young or he does not have any heart disease.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preproccessing</a:t>
            </a:r>
            <a:endParaRPr/>
          </a:p>
        </p:txBody>
      </p:sp>
      <p:sp>
        <p:nvSpPr>
          <p:cNvPr id="105" name="Google Shape;105;p16"/>
          <p:cNvSpPr txBox="1"/>
          <p:nvPr>
            <p:ph idx="1" type="body"/>
          </p:nvPr>
        </p:nvSpPr>
        <p:spPr>
          <a:xfrm>
            <a:off x="311700" y="114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424242"/>
                </a:solidFill>
                <a:highlight>
                  <a:srgbClr val="FFFFFF"/>
                </a:highlight>
                <a:latin typeface="Comic Sans MS"/>
                <a:ea typeface="Comic Sans MS"/>
                <a:cs typeface="Comic Sans MS"/>
                <a:sym typeface="Comic Sans MS"/>
              </a:rPr>
              <a:t>Data preprocessing involves transforming raw data to well-formed data sets so that data mining analytics can be applied. Raw data is often incomplete and has inconsistent formatting. The adequacy or inadequacy of data preparation has a direct correlation with the success of any project that involve data analytics.</a:t>
            </a:r>
            <a:endParaRPr sz="2000">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preproccesing</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0" y="263979"/>
            <a:ext cx="9144000" cy="46155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lower_whisker = Q1 -(whisker_width*IQR)</a:t>
            </a:r>
            <a:endParaRPr/>
          </a:p>
          <a:p>
            <a:pPr indent="0" lvl="0" marL="0" rtl="0" algn="l">
              <a:spcBef>
                <a:spcPts val="1200"/>
              </a:spcBef>
              <a:spcAft>
                <a:spcPts val="0"/>
              </a:spcAft>
              <a:buClr>
                <a:schemeClr val="dk1"/>
              </a:buClr>
              <a:buSzPts val="1100"/>
              <a:buFont typeface="Arial"/>
              <a:buNone/>
            </a:pPr>
            <a:r>
              <a:rPr lang="en"/>
              <a:t>upper_whisker = Q3 + (whisker_width*IQR)</a:t>
            </a:r>
            <a:endParaRPr/>
          </a:p>
          <a:p>
            <a:pPr indent="0" lvl="0" marL="0" rtl="0" algn="l">
              <a:spcBef>
                <a:spcPts val="1200"/>
              </a:spcBef>
              <a:spcAft>
                <a:spcPts val="0"/>
              </a:spcAft>
              <a:buClr>
                <a:schemeClr val="dk1"/>
              </a:buClr>
              <a:buSzPts val="1100"/>
              <a:buFont typeface="Arial"/>
              <a:buNone/>
            </a:pPr>
            <a:r>
              <a:rPr lang="en"/>
              <a:t>df['avg_glucose_level'] = np.where(df['avg_glucose_level']&gt;upper_whisker,upper_whisker,np.where(df['avg_glucose_level']&lt;lower_whisker,lower_whisker,df['avg_glucose_level']))</a:t>
            </a:r>
            <a:endParaRPr/>
          </a:p>
          <a:p>
            <a:pPr indent="0" lvl="0" marL="0" rtl="0" algn="l">
              <a:spcBef>
                <a:spcPts val="1200"/>
              </a:spcBef>
              <a:spcAft>
                <a:spcPts val="1200"/>
              </a:spcAft>
              <a:buNone/>
            </a:pPr>
            <a:r>
              <a:rPr b="1" lang="en"/>
              <a:t>This step removes the outliers by replacing them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encoding</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ct = ColumnTransformer(transformers= [('encoder', OneHotEncoder(), [5,9])], remainder= 'passthrough')</a:t>
            </a:r>
            <a:endParaRPr/>
          </a:p>
          <a:p>
            <a:pPr indent="0" lvl="0" marL="0" rtl="0" algn="l">
              <a:spcBef>
                <a:spcPts val="1200"/>
              </a:spcBef>
              <a:spcAft>
                <a:spcPts val="0"/>
              </a:spcAft>
              <a:buClr>
                <a:schemeClr val="dk1"/>
              </a:buClr>
              <a:buSzPts val="1100"/>
              <a:buFont typeface="Arial"/>
              <a:buNone/>
            </a:pPr>
            <a:r>
              <a:rPr lang="en"/>
              <a:t>X = np.array(ct.fit_transform(X))</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Used for transforming categorical values into numerical values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Train-test split</a:t>
            </a:r>
            <a:endParaRPr/>
          </a:p>
        </p:txBody>
      </p:sp>
      <p:sp>
        <p:nvSpPr>
          <p:cNvPr id="130" name="Google Shape;130;p20"/>
          <p:cNvSpPr txBox="1"/>
          <p:nvPr>
            <p:ph idx="1" type="body"/>
          </p:nvPr>
        </p:nvSpPr>
        <p:spPr>
          <a:xfrm>
            <a:off x="311700" y="1197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from sklearn.model_selection import train_test_split</a:t>
            </a:r>
            <a:endParaRPr/>
          </a:p>
          <a:p>
            <a:pPr indent="0" lvl="0" marL="0" rtl="0" algn="l">
              <a:spcBef>
                <a:spcPts val="1200"/>
              </a:spcBef>
              <a:spcAft>
                <a:spcPts val="0"/>
              </a:spcAft>
              <a:buClr>
                <a:schemeClr val="dk1"/>
              </a:buClr>
              <a:buSzPts val="1100"/>
              <a:buFont typeface="Arial"/>
              <a:buNone/>
            </a:pPr>
            <a:r>
              <a:rPr lang="en"/>
              <a:t>X_train, X_test, y_train, y_test = train_test_split(X, y, test_size=0.2, random_state=42)</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Used for splitting dataset into train and test</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scaling</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1550">
                <a:solidFill>
                  <a:srgbClr val="343434"/>
                </a:solidFill>
                <a:highlight>
                  <a:srgbClr val="FFFFFF"/>
                </a:highlight>
                <a:latin typeface="Comic Sans MS"/>
                <a:ea typeface="Comic Sans MS"/>
                <a:cs typeface="Comic Sans MS"/>
                <a:sym typeface="Comic Sans MS"/>
              </a:rPr>
              <a:t>Feature scaling is a method used to normalize the range of independent variables or features of data. In data processing, it is also known as data normalization and is generally performed during the data preprocessing step. </a:t>
            </a:r>
            <a:endParaRPr sz="1550">
              <a:solidFill>
                <a:srgbClr val="343434"/>
              </a:solidFill>
              <a:highlight>
                <a:srgbClr val="FFFFFF"/>
              </a:highlight>
              <a:latin typeface="Comic Sans MS"/>
              <a:ea typeface="Comic Sans MS"/>
              <a:cs typeface="Comic Sans MS"/>
              <a:sym typeface="Comic Sans MS"/>
            </a:endParaRPr>
          </a:p>
          <a:p>
            <a:pPr indent="0" lvl="0" marL="0" rtl="0" algn="l">
              <a:spcBef>
                <a:spcPts val="1200"/>
              </a:spcBef>
              <a:spcAft>
                <a:spcPts val="0"/>
              </a:spcAft>
              <a:buNone/>
            </a:pPr>
            <a:r>
              <a:t/>
            </a:r>
            <a:endParaRPr sz="1550">
              <a:solidFill>
                <a:srgbClr val="343434"/>
              </a:solidFill>
              <a:highlight>
                <a:srgbClr val="FFFFFF"/>
              </a:highlight>
              <a:latin typeface="Comic Sans MS"/>
              <a:ea typeface="Comic Sans MS"/>
              <a:cs typeface="Comic Sans MS"/>
              <a:sym typeface="Comic Sans MS"/>
            </a:endParaRPr>
          </a:p>
          <a:p>
            <a:pPr indent="0" lvl="0" marL="0" rtl="0" algn="l">
              <a:spcBef>
                <a:spcPts val="1200"/>
              </a:spcBef>
              <a:spcAft>
                <a:spcPts val="0"/>
              </a:spcAft>
              <a:buClr>
                <a:schemeClr val="dk1"/>
              </a:buClr>
              <a:buSzPct val="70967"/>
              <a:buFont typeface="Arial"/>
              <a:buNone/>
            </a:pPr>
            <a:r>
              <a:rPr b="1" lang="en" sz="1550">
                <a:solidFill>
                  <a:srgbClr val="343434"/>
                </a:solidFill>
                <a:highlight>
                  <a:srgbClr val="FFFFFF"/>
                </a:highlight>
                <a:latin typeface="Comic Sans MS"/>
                <a:ea typeface="Comic Sans MS"/>
                <a:cs typeface="Comic Sans MS"/>
                <a:sym typeface="Comic Sans MS"/>
              </a:rPr>
              <a:t>from sklearn.preprocessing import StandardScaler</a:t>
            </a:r>
            <a:endParaRPr b="1" sz="1550">
              <a:solidFill>
                <a:srgbClr val="343434"/>
              </a:solidFill>
              <a:highlight>
                <a:srgbClr val="FFFFFF"/>
              </a:highlight>
              <a:latin typeface="Comic Sans MS"/>
              <a:ea typeface="Comic Sans MS"/>
              <a:cs typeface="Comic Sans MS"/>
              <a:sym typeface="Comic Sans MS"/>
            </a:endParaRPr>
          </a:p>
          <a:p>
            <a:pPr indent="0" lvl="0" marL="0" rtl="0" algn="l">
              <a:spcBef>
                <a:spcPts val="1200"/>
              </a:spcBef>
              <a:spcAft>
                <a:spcPts val="0"/>
              </a:spcAft>
              <a:buClr>
                <a:schemeClr val="dk1"/>
              </a:buClr>
              <a:buSzPct val="70967"/>
              <a:buFont typeface="Arial"/>
              <a:buNone/>
            </a:pPr>
            <a:r>
              <a:rPr b="1" lang="en" sz="1550">
                <a:solidFill>
                  <a:srgbClr val="343434"/>
                </a:solidFill>
                <a:highlight>
                  <a:srgbClr val="FFFFFF"/>
                </a:highlight>
                <a:latin typeface="Comic Sans MS"/>
                <a:ea typeface="Comic Sans MS"/>
                <a:cs typeface="Comic Sans MS"/>
                <a:sym typeface="Comic Sans MS"/>
              </a:rPr>
              <a:t>scaler = StandardScaler()</a:t>
            </a:r>
            <a:endParaRPr b="1" sz="1550">
              <a:solidFill>
                <a:srgbClr val="343434"/>
              </a:solidFill>
              <a:highlight>
                <a:srgbClr val="FFFFFF"/>
              </a:highlight>
              <a:latin typeface="Comic Sans MS"/>
              <a:ea typeface="Comic Sans MS"/>
              <a:cs typeface="Comic Sans MS"/>
              <a:sym typeface="Comic Sans MS"/>
            </a:endParaRPr>
          </a:p>
          <a:p>
            <a:pPr indent="0" lvl="0" marL="0" rtl="0" algn="l">
              <a:spcBef>
                <a:spcPts val="1200"/>
              </a:spcBef>
              <a:spcAft>
                <a:spcPts val="0"/>
              </a:spcAft>
              <a:buClr>
                <a:schemeClr val="dk1"/>
              </a:buClr>
              <a:buSzPct val="70967"/>
              <a:buFont typeface="Arial"/>
              <a:buNone/>
            </a:pPr>
            <a:r>
              <a:rPr b="1" lang="en" sz="1550">
                <a:solidFill>
                  <a:srgbClr val="343434"/>
                </a:solidFill>
                <a:highlight>
                  <a:srgbClr val="FFFFFF"/>
                </a:highlight>
                <a:latin typeface="Comic Sans MS"/>
                <a:ea typeface="Comic Sans MS"/>
                <a:cs typeface="Comic Sans MS"/>
                <a:sym typeface="Comic Sans MS"/>
              </a:rPr>
              <a:t>X_train = scaler.fit_transform(X_train)</a:t>
            </a:r>
            <a:endParaRPr b="1" sz="1550">
              <a:solidFill>
                <a:srgbClr val="343434"/>
              </a:solidFill>
              <a:highlight>
                <a:srgbClr val="FFFFFF"/>
              </a:highlight>
              <a:latin typeface="Comic Sans MS"/>
              <a:ea typeface="Comic Sans MS"/>
              <a:cs typeface="Comic Sans MS"/>
              <a:sym typeface="Comic Sans MS"/>
            </a:endParaRPr>
          </a:p>
          <a:p>
            <a:pPr indent="0" lvl="0" marL="0" rtl="0" algn="l">
              <a:spcBef>
                <a:spcPts val="1200"/>
              </a:spcBef>
              <a:spcAft>
                <a:spcPts val="0"/>
              </a:spcAft>
              <a:buClr>
                <a:schemeClr val="dk1"/>
              </a:buClr>
              <a:buSzPct val="70967"/>
              <a:buFont typeface="Arial"/>
              <a:buNone/>
            </a:pPr>
            <a:r>
              <a:rPr b="1" lang="en" sz="1550">
                <a:solidFill>
                  <a:srgbClr val="343434"/>
                </a:solidFill>
                <a:highlight>
                  <a:srgbClr val="FFFFFF"/>
                </a:highlight>
                <a:latin typeface="Comic Sans MS"/>
                <a:ea typeface="Comic Sans MS"/>
                <a:cs typeface="Comic Sans MS"/>
                <a:sym typeface="Comic Sans MS"/>
              </a:rPr>
              <a:t>X_test = scaler.fit_transform(X_test)</a:t>
            </a:r>
            <a:endParaRPr b="1" sz="1550">
              <a:solidFill>
                <a:srgbClr val="343434"/>
              </a:solidFill>
              <a:highlight>
                <a:srgbClr val="FFFFFF"/>
              </a:highlight>
              <a:latin typeface="Comic Sans MS"/>
              <a:ea typeface="Comic Sans MS"/>
              <a:cs typeface="Comic Sans MS"/>
              <a:sym typeface="Comic Sans MS"/>
            </a:endParaRPr>
          </a:p>
          <a:p>
            <a:pPr indent="0" lvl="0" marL="0" rtl="0" algn="l">
              <a:spcBef>
                <a:spcPts val="1200"/>
              </a:spcBef>
              <a:spcAft>
                <a:spcPts val="1200"/>
              </a:spcAft>
              <a:buNone/>
            </a:pPr>
            <a:r>
              <a:t/>
            </a:r>
            <a:endParaRPr sz="1550">
              <a:solidFill>
                <a:srgbClr val="343434"/>
              </a:solidFill>
              <a:highlight>
                <a:srgbClr val="FFFFFF"/>
              </a:highlight>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