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7" r:id="rId11"/>
    <p:sldId id="268" r:id="rId12"/>
    <p:sldId id="269" r:id="rId13"/>
    <p:sldId id="271" r:id="rId14"/>
    <p:sldId id="270" r:id="rId15"/>
    <p:sldId id="265" r:id="rId16"/>
    <p:sldId id="266" r:id="rId17"/>
  </p:sldIdLst>
  <p:sldSz cx="18288000" cy="10287000"/>
  <p:notesSz cx="6858000" cy="9144000"/>
  <p:embeddedFontLs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1" d="100"/>
          <a:sy n="41" d="100"/>
        </p:scale>
        <p:origin x="80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461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6133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492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93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00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5.jpe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454C8F0-1FDB-2E46-B70A-CD175D674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898" y="923618"/>
            <a:ext cx="10622301" cy="81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5FF18F4-C729-8721-FE1D-5D1AC0D1B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923617"/>
            <a:ext cx="15544800" cy="7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4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ED0060A-B64F-625D-1C52-43D38FBE9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482" y="952501"/>
            <a:ext cx="15901518" cy="76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419616E-ABEC-040A-5D8E-2D96580E9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898" y="1231466"/>
            <a:ext cx="13345347" cy="70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CA3B836-EB91-276C-715C-660BF0F2A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923617"/>
            <a:ext cx="14173200" cy="7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0820295" y="837474"/>
            <a:ext cx="7315306" cy="3246713"/>
            <a:chOff x="0" y="-47625"/>
            <a:chExt cx="7569956" cy="294725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2207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There are 16 unique content categories.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Out of which Animal and Science categories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  Are most popular.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There are 4 type of contents-Photo,Video,GIF,Audio.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Out of which people prefer Photo and Video.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May month has the higher number of posts.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76D0E4E6-BD7E-1EEF-3CB2-653B8C05E30A}"/>
              </a:ext>
            </a:extLst>
          </p:cNvPr>
          <p:cNvGrpSpPr/>
          <p:nvPr/>
        </p:nvGrpSpPr>
        <p:grpSpPr>
          <a:xfrm>
            <a:off x="11139974" y="5345287"/>
            <a:ext cx="7086600" cy="3434980"/>
            <a:chOff x="0" y="-47625"/>
            <a:chExt cx="7569956" cy="3868190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14E799A-8EE4-D734-5CA0-FEE91BFF2272}"/>
                </a:ext>
              </a:extLst>
            </p:cNvPr>
            <p:cNvSpPr txBox="1"/>
            <p:nvPr/>
          </p:nvSpPr>
          <p:spPr>
            <a:xfrm>
              <a:off x="0" y="691991"/>
              <a:ext cx="7569956" cy="312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Should focus more on top 5 categories that’s animal, technology,science,health eating and food.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Create campaign to specially target on those audience.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Need to maximize in the month of Jan, May and Aug as they no. of posts in these months are highest.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9D86C6D5-7B99-656F-94C1-2D6EB2B357D1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7B79533-C847-45D9-A320-B5F3792EAB5A}"/>
              </a:ext>
            </a:extLst>
          </p:cNvPr>
          <p:cNvSpPr txBox="1"/>
          <p:nvPr/>
        </p:nvSpPr>
        <p:spPr>
          <a:xfrm>
            <a:off x="11277600" y="4941713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  <a:endParaRPr lang="en-IN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43346" y="247877"/>
            <a:ext cx="9785738" cy="315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Today's 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7A79D1B-2C42-0DF8-53D6-6C9C705D0A46}"/>
              </a:ext>
            </a:extLst>
          </p:cNvPr>
          <p:cNvSpPr/>
          <p:nvPr/>
        </p:nvSpPr>
        <p:spPr>
          <a:xfrm>
            <a:off x="1524000" y="1562101"/>
            <a:ext cx="3352800" cy="137235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Recap</a:t>
            </a:r>
            <a:endParaRPr lang="en-IN" sz="32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A3B866C-4F87-787C-D224-32B901C67D34}"/>
              </a:ext>
            </a:extLst>
          </p:cNvPr>
          <p:cNvSpPr/>
          <p:nvPr/>
        </p:nvSpPr>
        <p:spPr>
          <a:xfrm>
            <a:off x="4876800" y="1562100"/>
            <a:ext cx="7036098" cy="137235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give a clear idea of the business problem we’re solving and the exact needs, we'll give a brief summary.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DEED8F0A-57C1-FDFE-421E-4F02964EDBC8}"/>
              </a:ext>
            </a:extLst>
          </p:cNvPr>
          <p:cNvSpPr/>
          <p:nvPr/>
        </p:nvSpPr>
        <p:spPr>
          <a:xfrm>
            <a:off x="1539874" y="3149019"/>
            <a:ext cx="3352800" cy="137235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Problem</a:t>
            </a:r>
            <a:endParaRPr lang="en-IN" sz="3200" dirty="0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5D0D3385-09BC-E19D-A39B-BDEA5C95EA89}"/>
              </a:ext>
            </a:extLst>
          </p:cNvPr>
          <p:cNvSpPr/>
          <p:nvPr/>
        </p:nvSpPr>
        <p:spPr>
          <a:xfrm>
            <a:off x="4892674" y="3149018"/>
            <a:ext cx="7036098" cy="137235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will focus on the specific problem the Data Analytics team has been working on and explain why this problem is so important.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6EF9A0E-CAD1-57EB-52BD-2069D0A29CE2}"/>
              </a:ext>
            </a:extLst>
          </p:cNvPr>
          <p:cNvSpPr/>
          <p:nvPr/>
        </p:nvSpPr>
        <p:spPr>
          <a:xfrm>
            <a:off x="1539874" y="4764771"/>
            <a:ext cx="3352800" cy="137235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Analytics Team</a:t>
            </a:r>
            <a:endParaRPr lang="en-IN" sz="3200" dirty="0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743578F9-5DF2-211F-BA05-F73F54EEB847}"/>
              </a:ext>
            </a:extLst>
          </p:cNvPr>
          <p:cNvSpPr/>
          <p:nvPr/>
        </p:nvSpPr>
        <p:spPr>
          <a:xfrm>
            <a:off x="4892674" y="4764770"/>
            <a:ext cx="7036098" cy="137235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first explain the problem and then talk about the team responsible for managing this task on our side.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2B9A06AD-A4AC-AE8F-5D00-4607B385AC4C}"/>
              </a:ext>
            </a:extLst>
          </p:cNvPr>
          <p:cNvSpPr/>
          <p:nvPr/>
        </p:nvSpPr>
        <p:spPr>
          <a:xfrm>
            <a:off x="1524000" y="6380523"/>
            <a:ext cx="3352800" cy="137235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Process</a:t>
            </a:r>
            <a:endParaRPr lang="en-IN" sz="3200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B8D8AC13-DD56-C848-8702-0C16CCC76ECA}"/>
              </a:ext>
            </a:extLst>
          </p:cNvPr>
          <p:cNvSpPr/>
          <p:nvPr/>
        </p:nvSpPr>
        <p:spPr>
          <a:xfrm>
            <a:off x="4892674" y="6373276"/>
            <a:ext cx="7036098" cy="137235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that, I’ll explain the main steps we took to complete this task, so you can see how we handle similar tasks.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4F01D92-C6F0-2DC5-AEDE-B11447A3ED60}"/>
              </a:ext>
            </a:extLst>
          </p:cNvPr>
          <p:cNvSpPr/>
          <p:nvPr/>
        </p:nvSpPr>
        <p:spPr>
          <a:xfrm>
            <a:off x="1524000" y="7996275"/>
            <a:ext cx="3352800" cy="137235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Insights &amp; Summary</a:t>
            </a:r>
            <a:endParaRPr lang="en-IN" sz="3200" dirty="0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78FC99B-D67D-7DE0-3427-67609FF41859}"/>
              </a:ext>
            </a:extLst>
          </p:cNvPr>
          <p:cNvSpPr/>
          <p:nvPr/>
        </p:nvSpPr>
        <p:spPr>
          <a:xfrm>
            <a:off x="4892674" y="7996728"/>
            <a:ext cx="7036098" cy="137235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Lastly, I will go over all the key findings and present them as a collection of insights and examples from our work.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62408" y="2005584"/>
            <a:ext cx="12339792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sz="2000" dirty="0"/>
              <a:t>                                                  “</a:t>
            </a:r>
            <a:r>
              <a:rPr lang="en-US" sz="2600" b="1" dirty="0"/>
              <a:t>Social Buzz” </a:t>
            </a:r>
            <a:r>
              <a:rPr lang="en-US" sz="2600" dirty="0"/>
              <a:t>has reached over 500 million active users each month</a:t>
            </a:r>
            <a:r>
              <a:rPr lang="en-US" sz="2000" dirty="0"/>
              <a:t>.</a:t>
            </a:r>
          </a:p>
          <a:p>
            <a:pPr algn="ctr"/>
            <a:r>
              <a:rPr lang="en-US" sz="2600" dirty="0"/>
              <a:t>                                      They have scaled quicker than anticipated and need the help of an</a:t>
            </a:r>
          </a:p>
          <a:p>
            <a:pPr algn="ctr"/>
            <a:r>
              <a:rPr lang="en-US" sz="2600" dirty="0"/>
              <a:t>                       advisory firm to over see their scaling process effectively.</a:t>
            </a:r>
          </a:p>
          <a:p>
            <a:pPr algn="ctr"/>
            <a:r>
              <a:rPr lang="en-US" sz="2600" dirty="0"/>
              <a:t>     </a:t>
            </a:r>
          </a:p>
          <a:p>
            <a:pPr algn="ctr"/>
            <a:r>
              <a:rPr lang="en-US" sz="2600" dirty="0"/>
              <a:t>                                    Accenture has started working on the following activities during</a:t>
            </a:r>
          </a:p>
          <a:p>
            <a:pPr algn="ctr"/>
            <a:r>
              <a:rPr lang="en-US" sz="2600" dirty="0"/>
              <a:t>A three-month POC:</a:t>
            </a:r>
          </a:p>
          <a:p>
            <a:pPr algn="ctr"/>
            <a:r>
              <a:rPr lang="en-US" sz="2600" dirty="0"/>
              <a:t>* An audit of their big data practice.</a:t>
            </a:r>
          </a:p>
          <a:p>
            <a:pPr algn="ctr"/>
            <a:r>
              <a:rPr lang="en-US" sz="2600" dirty="0"/>
              <a:t>       *  Recommendations for a successful IPO.</a:t>
            </a:r>
          </a:p>
          <a:p>
            <a:pPr algn="ctr"/>
            <a:r>
              <a:rPr lang="en-US" sz="2600" dirty="0"/>
              <a:t>                                               * An analysis of their content categories that highlights the top 5</a:t>
            </a:r>
          </a:p>
          <a:p>
            <a:pPr algn="ctr"/>
            <a:r>
              <a:rPr lang="en-US" sz="2600" dirty="0"/>
              <a:t>                        Categories with the largest aggregate popularity.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A825C-22E2-CFAD-D8D3-8A60BDC012C0}"/>
              </a:ext>
            </a:extLst>
          </p:cNvPr>
          <p:cNvSpPr/>
          <p:nvPr/>
        </p:nvSpPr>
        <p:spPr>
          <a:xfrm>
            <a:off x="2514600" y="4761658"/>
            <a:ext cx="7239000" cy="5411042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Over </a:t>
            </a:r>
            <a:r>
              <a:rPr lang="en-US" sz="5400" u="sng" dirty="0">
                <a:solidFill>
                  <a:schemeClr val="bg1"/>
                </a:solidFill>
              </a:rPr>
              <a:t>10,000</a:t>
            </a:r>
            <a:r>
              <a:rPr lang="en-US" sz="5400" dirty="0">
                <a:solidFill>
                  <a:schemeClr val="bg1"/>
                </a:solidFill>
              </a:rPr>
              <a:t> posts per day </a:t>
            </a:r>
            <a:r>
              <a:rPr lang="en-US" sz="5400" u="sng" dirty="0">
                <a:solidFill>
                  <a:schemeClr val="bg1"/>
                </a:solidFill>
              </a:rPr>
              <a:t>36,500,000 </a:t>
            </a:r>
            <a:r>
              <a:rPr lang="en-US" sz="5400" dirty="0">
                <a:solidFill>
                  <a:schemeClr val="bg1"/>
                </a:solidFill>
              </a:rPr>
              <a:t>pieces of content per year!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But how to capitalize it when there is maximum?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84057" y="1050857"/>
            <a:ext cx="2187334" cy="2140774"/>
            <a:chOff x="-105167" y="66269"/>
            <a:chExt cx="6542158" cy="6402904"/>
          </a:xfrm>
        </p:grpSpPr>
        <p:sp>
          <p:nvSpPr>
            <p:cNvPr id="19" name="Freeform 19"/>
            <p:cNvSpPr/>
            <p:nvPr/>
          </p:nvSpPr>
          <p:spPr>
            <a:xfrm>
              <a:off x="-105167" y="224930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B2A899-8D02-5663-130F-645E8CC29ADF}"/>
              </a:ext>
            </a:extLst>
          </p:cNvPr>
          <p:cNvSpPr/>
          <p:nvPr/>
        </p:nvSpPr>
        <p:spPr>
          <a:xfrm>
            <a:off x="4343400" y="1284816"/>
            <a:ext cx="7162800" cy="1101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Understanding Data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66D6B4D-7D1E-815F-F7BE-1A23F94104E5}"/>
              </a:ext>
            </a:extLst>
          </p:cNvPr>
          <p:cNvSpPr/>
          <p:nvPr/>
        </p:nvSpPr>
        <p:spPr>
          <a:xfrm>
            <a:off x="6012553" y="2895378"/>
            <a:ext cx="7162800" cy="1101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Cleaning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055EE2-BBCD-FCC8-2873-5B4CD6916AD6}"/>
              </a:ext>
            </a:extLst>
          </p:cNvPr>
          <p:cNvSpPr/>
          <p:nvPr/>
        </p:nvSpPr>
        <p:spPr>
          <a:xfrm>
            <a:off x="7836124" y="4505105"/>
            <a:ext cx="7162800" cy="1101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Modelling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6D191-DD5D-4DA4-5C27-B4AF10BDD410}"/>
              </a:ext>
            </a:extLst>
          </p:cNvPr>
          <p:cNvSpPr/>
          <p:nvPr/>
        </p:nvSpPr>
        <p:spPr>
          <a:xfrm>
            <a:off x="9593953" y="6114013"/>
            <a:ext cx="7162800" cy="1101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Analysis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B8E55B1-4AA4-BDE9-7807-E215BBE1810E}"/>
              </a:ext>
            </a:extLst>
          </p:cNvPr>
          <p:cNvSpPr/>
          <p:nvPr/>
        </p:nvSpPr>
        <p:spPr>
          <a:xfrm>
            <a:off x="11425954" y="7828620"/>
            <a:ext cx="6642545" cy="1101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Insights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7597F9-1778-8158-08CF-E9D23DE848EF}"/>
              </a:ext>
            </a:extLst>
          </p:cNvPr>
          <p:cNvSpPr txBox="1"/>
          <p:nvPr/>
        </p:nvSpPr>
        <p:spPr>
          <a:xfrm>
            <a:off x="2127159" y="5802037"/>
            <a:ext cx="297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Unique Categories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1630-1638-A67A-F552-D0DB7025F0B1}"/>
              </a:ext>
            </a:extLst>
          </p:cNvPr>
          <p:cNvSpPr txBox="1"/>
          <p:nvPr/>
        </p:nvSpPr>
        <p:spPr>
          <a:xfrm>
            <a:off x="7234426" y="5612777"/>
            <a:ext cx="442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Animal most favorite category with max reactions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32A85-5927-0F3E-B10E-D35DE212DF8D}"/>
              </a:ext>
            </a:extLst>
          </p:cNvPr>
          <p:cNvSpPr txBox="1"/>
          <p:nvPr/>
        </p:nvSpPr>
        <p:spPr>
          <a:xfrm>
            <a:off x="12382913" y="5801043"/>
            <a:ext cx="478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Month is most number of posts</a:t>
            </a:r>
            <a:endParaRPr lang="en-IN" sz="24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A4C65A-8190-7714-B589-27140CD87CE8}"/>
              </a:ext>
            </a:extLst>
          </p:cNvPr>
          <p:cNvSpPr/>
          <p:nvPr/>
        </p:nvSpPr>
        <p:spPr>
          <a:xfrm>
            <a:off x="2686015" y="4216688"/>
            <a:ext cx="2114585" cy="1118047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16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CBA06B-7FBE-67F5-5B5F-5B321A90046E}"/>
              </a:ext>
            </a:extLst>
          </p:cNvPr>
          <p:cNvSpPr/>
          <p:nvPr/>
        </p:nvSpPr>
        <p:spPr>
          <a:xfrm>
            <a:off x="7700999" y="4216687"/>
            <a:ext cx="2114585" cy="1118047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1897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35F8F6-A557-E60A-D4B7-921F4E60D60B}"/>
              </a:ext>
            </a:extLst>
          </p:cNvPr>
          <p:cNvSpPr/>
          <p:nvPr/>
        </p:nvSpPr>
        <p:spPr>
          <a:xfrm>
            <a:off x="13071218" y="4216687"/>
            <a:ext cx="2114585" cy="1118047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MAY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5C9F917-1F8F-F547-9726-AEE81C073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383832"/>
            <a:ext cx="14630400" cy="7112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06F34-D0BF-199C-459C-13C412F3F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482" y="1383832"/>
            <a:ext cx="15901518" cy="73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440</Words>
  <Application>Microsoft Office PowerPoint</Application>
  <PresentationFormat>Custom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surya singh</cp:lastModifiedBy>
  <cp:revision>11</cp:revision>
  <dcterms:created xsi:type="dcterms:W3CDTF">2006-08-16T00:00:00Z</dcterms:created>
  <dcterms:modified xsi:type="dcterms:W3CDTF">2024-08-23T15:55:44Z</dcterms:modified>
  <dc:identifier>DAEhDyfaYKE</dc:identifier>
</cp:coreProperties>
</file>