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64" r:id="rId2"/>
    <p:sldId id="257" r:id="rId3"/>
    <p:sldId id="281" r:id="rId4"/>
    <p:sldId id="280" r:id="rId5"/>
    <p:sldId id="271" r:id="rId6"/>
    <p:sldId id="273" r:id="rId7"/>
    <p:sldId id="274" r:id="rId8"/>
    <p:sldId id="275" r:id="rId9"/>
    <p:sldId id="265" r:id="rId10"/>
    <p:sldId id="267" r:id="rId11"/>
    <p:sldId id="269" r:id="rId12"/>
    <p:sldId id="270" r:id="rId13"/>
    <p:sldId id="258" r:id="rId14"/>
    <p:sldId id="263" r:id="rId15"/>
    <p:sldId id="276" r:id="rId16"/>
    <p:sldId id="277" r:id="rId17"/>
    <p:sldId id="278" r:id="rId18"/>
    <p:sldId id="261" r:id="rId19"/>
    <p:sldId id="262" r:id="rId20"/>
    <p:sldId id="279" r:id="rId21"/>
    <p:sldId id="259" r:id="rId22"/>
    <p:sldId id="282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C2314-7F57-0198-74C5-ABBECC95CF85}" v="3631" dt="2021-07-11T09:02:03.179"/>
    <p1510:client id="{86361D0C-CF8A-6BEF-8AF7-8AB88419A7C9}" v="426" dt="2021-07-11T09:39:49.628"/>
    <p1510:client id="{F034B126-EB70-19EA-2388-AB11D88E697B}" v="1527" dt="2021-07-11T13:14:03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33c4e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33c4e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33c4ea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33c4ea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33c4ea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33c4ea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33c4ea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33c4ea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33c4eaf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433c4eaf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33c4eaf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33c4eaf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3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1EF0-2EC9-43EA-BF87-E44A14B9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426305"/>
          </a:xfrm>
        </p:spPr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br>
              <a:rPr lang="en-US" sz="40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IPL T20 Cricket 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F579-8DF6-4422-92F3-F90D6EB8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29653"/>
            <a:ext cx="8520600" cy="263922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8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br>
              <a:rPr lang="en-US" sz="1800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Nikhil TN</a:t>
            </a:r>
            <a:b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Sandeep Kumar</a:t>
            </a:r>
            <a:b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Prathmesh</a:t>
            </a:r>
            <a: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i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Nerle</a:t>
            </a:r>
            <a:b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Suryauday</a:t>
            </a:r>
            <a:r>
              <a:rPr lang="en-US" sz="1800" b="1" i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Vishwakarma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D2554-7BA4-42BB-9CB1-4F435DE36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LINGA.png">
            <a:extLst>
              <a:ext uri="{FF2B5EF4-FFF2-40B4-BE49-F238E27FC236}">
                <a16:creationId xmlns:a16="http://schemas.microsoft.com/office/drawing/2014/main" id="{E99B8D9F-74CF-44DD-8297-AC0E5AF4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" y="1043537"/>
            <a:ext cx="2903064" cy="2903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7B855-596E-41A7-9CF7-B619A3FB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93971"/>
              </p:ext>
            </p:extLst>
          </p:nvPr>
        </p:nvGraphicFramePr>
        <p:xfrm>
          <a:off x="3344217" y="1036535"/>
          <a:ext cx="5112581" cy="15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632">
                <a:tc>
                  <a:txBody>
                    <a:bodyPr/>
                    <a:lstStyle/>
                    <a:p>
                      <a:pPr algn="l"/>
                      <a:r>
                        <a:rPr lang="en-US" u="none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Lasith</a:t>
                      </a:r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Malinga</a:t>
                      </a:r>
                      <a:endParaRPr 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9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9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Nationality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Sri-Lanka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9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IPL</a:t>
                      </a:r>
                      <a:r>
                        <a:rPr lang="en-US" baseline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Team</a:t>
                      </a:r>
                      <a:endParaRPr lang="en-US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Mumbai Indians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9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Total Wickets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170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A37CAB-7B39-4F01-A382-645C34E36B71}"/>
              </a:ext>
            </a:extLst>
          </p:cNvPr>
          <p:cNvSpPr txBox="1"/>
          <p:nvPr/>
        </p:nvSpPr>
        <p:spPr>
          <a:xfrm>
            <a:off x="3098128" y="2574133"/>
            <a:ext cx="581299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Lasith Malinga has taken 170 wicket in his IPL career which makes him best wicket tacking bowler in IPL.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Malinga is followed by Indian bowler Amit Mishra with 155 total wickets.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Harbhajan Singh has took 150 wickets in IPL, Also he is close competitor to Amit Mishra.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E29B-5641-40CD-BE2C-D28174F124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5BA75-CA50-4C78-837F-1C652064A854}"/>
              </a:ext>
            </a:extLst>
          </p:cNvPr>
          <p:cNvSpPr txBox="1"/>
          <p:nvPr/>
        </p:nvSpPr>
        <p:spPr>
          <a:xfrm>
            <a:off x="19411" y="4057651"/>
            <a:ext cx="32500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chemeClr val="tx2">
                    <a:lumMod val="25000"/>
                  </a:schemeClr>
                </a:solidFill>
              </a:rPr>
              <a:t>LASITH MALINGA</a:t>
            </a:r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EB587-3437-402E-9078-FD58D000C09B}"/>
              </a:ext>
            </a:extLst>
          </p:cNvPr>
          <p:cNvSpPr txBox="1"/>
          <p:nvPr/>
        </p:nvSpPr>
        <p:spPr>
          <a:xfrm>
            <a:off x="191938" y="272810"/>
            <a:ext cx="8371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u="sng">
                <a:solidFill>
                  <a:srgbClr val="CC0000"/>
                </a:solidFill>
                <a:latin typeface="Arial" panose="020B0604020202020204" pitchFamily="34" charset="0"/>
              </a:rPr>
              <a:t>Best Bowler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55B5-9D82-4B40-BA51-B55A8B41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4976"/>
            <a:ext cx="8520600" cy="572700"/>
          </a:xfrm>
        </p:spPr>
        <p:txBody>
          <a:bodyPr/>
          <a:lstStyle/>
          <a:p>
            <a:pPr algn="ctr"/>
            <a:r>
              <a:rPr lang="en-US" sz="2400" b="1" i="1" u="sng">
                <a:solidFill>
                  <a:srgbClr val="CC0000"/>
                </a:solidFill>
                <a:latin typeface="Arial" panose="020B0604020202020204" pitchFamily="34" charset="0"/>
              </a:rPr>
              <a:t>Economy Rate of Each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D7B0-33DA-4848-AD87-5A41C40AD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ndex2.png">
            <a:extLst>
              <a:ext uri="{FF2B5EF4-FFF2-40B4-BE49-F238E27FC236}">
                <a16:creationId xmlns:a16="http://schemas.microsoft.com/office/drawing/2014/main" id="{1A6870C1-2450-4ADF-B0DB-F2DC543E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6"/>
            <a:ext cx="8520600" cy="3416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EDDBD-6ACA-46FA-A8E9-046E7B108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hi.jpg">
            <a:extLst>
              <a:ext uri="{FF2B5EF4-FFF2-40B4-BE49-F238E27FC236}">
                <a16:creationId xmlns:a16="http://schemas.microsoft.com/office/drawing/2014/main" id="{01EF7BE4-231E-4D5E-A85C-1721E546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69" y="161246"/>
            <a:ext cx="3601550" cy="1536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rps.jpg">
            <a:extLst>
              <a:ext uri="{FF2B5EF4-FFF2-40B4-BE49-F238E27FC236}">
                <a16:creationId xmlns:a16="http://schemas.microsoft.com/office/drawing/2014/main" id="{4E52A5D2-321E-4D65-80C8-9115F770A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7" y="161245"/>
            <a:ext cx="3819812" cy="1536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15531-174E-4616-90B4-C86CF18C6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BAE02-C1D5-4C9B-AD17-FEC318B2E156}"/>
              </a:ext>
            </a:extLst>
          </p:cNvPr>
          <p:cNvSpPr txBox="1"/>
          <p:nvPr/>
        </p:nvSpPr>
        <p:spPr>
          <a:xfrm>
            <a:off x="375249" y="2138274"/>
            <a:ext cx="8274888" cy="264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T-20 Cricket  is often considered as Batsman’s Game, but these two teams have changed the  Entire Picture.</a:t>
            </a:r>
          </a:p>
          <a:p>
            <a:pPr marL="285750" indent="-285750">
              <a:buChar char="•"/>
            </a:pP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Rising Pune </a:t>
            </a:r>
            <a:r>
              <a:rPr lang="en-US" sz="1600" err="1">
                <a:solidFill>
                  <a:schemeClr val="accent5">
                    <a:lumMod val="50000"/>
                  </a:schemeClr>
                </a:solidFill>
              </a:rPr>
              <a:t>Supergiants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 have the best bowling attack although they have maintained lowest Economy rate in IPL.</a:t>
            </a:r>
          </a:p>
          <a:p>
            <a:pPr marL="285750" indent="-285750">
              <a:buChar char="•"/>
            </a:pP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Rising Pune </a:t>
            </a:r>
            <a:r>
              <a:rPr lang="en-US" sz="1600" err="1">
                <a:solidFill>
                  <a:schemeClr val="accent5">
                    <a:lumMod val="50000"/>
                  </a:schemeClr>
                </a:solidFill>
              </a:rPr>
              <a:t>Supergiants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 is followed by Delhi Capitals with Economy Rate of 7.53.</a:t>
            </a:r>
          </a:p>
          <a:p>
            <a:pPr marL="285750" indent="-285750">
              <a:lnSpc>
                <a:spcPct val="114999"/>
              </a:lnSpc>
              <a:buChar char="•"/>
            </a:pP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By  Comparing the graph, we can conclude that Rajasthan Royals and Deccan Chargers have weakest bowling attack.</a:t>
            </a:r>
          </a:p>
        </p:txBody>
      </p:sp>
    </p:spTree>
    <p:extLst>
      <p:ext uri="{BB962C8B-B14F-4D97-AF65-F5344CB8AC3E}">
        <p14:creationId xmlns:p14="http://schemas.microsoft.com/office/powerpoint/2010/main" val="83663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4A0A-1DA7-4FCF-8C79-49188168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60888"/>
          </a:xfrm>
        </p:spPr>
        <p:txBody>
          <a:bodyPr/>
          <a:lstStyle/>
          <a:p>
            <a:pPr algn="ctr"/>
            <a:r>
              <a:rPr lang="en-US" sz="2800" b="1" i="1" u="sng"/>
              <a:t>Is scoring runs in seasons is easy over the years</a:t>
            </a:r>
            <a:r>
              <a:rPr lang="en-US" b="1" i="1" u="sng"/>
              <a:t>?</a:t>
            </a:r>
            <a:endParaRPr lang="en-US" b="1" i="1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AAF85B8-F8EA-462B-8B4F-7B486515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46" y="1216959"/>
            <a:ext cx="3635842" cy="30366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31F6B-A266-43FE-809D-186AFAC5E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71C39-AA68-48BE-B354-82EC148F0279}"/>
              </a:ext>
            </a:extLst>
          </p:cNvPr>
          <p:cNvSpPr txBox="1"/>
          <p:nvPr/>
        </p:nvSpPr>
        <p:spPr>
          <a:xfrm>
            <a:off x="375249" y="1448160"/>
            <a:ext cx="5007632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It is been observe that there has been drastic fall in runs between IPL season 2013 &amp; 2014.</a:t>
            </a:r>
          </a:p>
          <a:p>
            <a:pPr marL="285750" indent="-285750">
              <a:buChar char="•"/>
            </a:pPr>
            <a:endParaRPr lang="en-US">
              <a:solidFill>
                <a:schemeClr val="lt1"/>
              </a:solidFill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The reason for these is in IPL season </a:t>
            </a:r>
            <a:r>
              <a:rPr lang="en-US" sz="1600" b="1" i="1">
                <a:solidFill>
                  <a:schemeClr val="accent5">
                    <a:lumMod val="50000"/>
                  </a:schemeClr>
                </a:solidFill>
              </a:rPr>
              <a:t>2013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 total no. of matches played were 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‘76’ 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while in season </a:t>
            </a:r>
            <a:r>
              <a:rPr lang="en-US" sz="1600" b="1" i="1">
                <a:solidFill>
                  <a:schemeClr val="accent5">
                    <a:lumMod val="50000"/>
                  </a:schemeClr>
                </a:solidFill>
              </a:rPr>
              <a:t>IPL-2014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 total no. of matches played were </a:t>
            </a:r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‘60’.</a:t>
            </a:r>
          </a:p>
          <a:p>
            <a:pPr marL="285750" indent="-285750">
              <a:buChar char="•"/>
            </a:pPr>
            <a:endParaRPr lang="en-US" b="1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Reason for reduction in no. of matches played is in IPL-2014 </a:t>
            </a:r>
            <a:r>
              <a:rPr lang="en-US" sz="1600">
                <a:solidFill>
                  <a:srgbClr val="FF0000"/>
                </a:solidFill>
              </a:rPr>
              <a:t>one teams was dropped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 and only </a:t>
            </a:r>
            <a:r>
              <a:rPr lang="en-US" sz="1600" b="1" i="1">
                <a:solidFill>
                  <a:schemeClr val="accent5">
                    <a:lumMod val="50000"/>
                  </a:schemeClr>
                </a:solidFill>
              </a:rPr>
              <a:t>8 teams 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were playing as compared to previous season which had </a:t>
            </a:r>
            <a:r>
              <a:rPr lang="en-US" sz="1600" b="1" i="1">
                <a:solidFill>
                  <a:schemeClr val="accent5">
                    <a:lumMod val="50000"/>
                  </a:schemeClr>
                </a:solidFill>
              </a:rPr>
              <a:t>9 teams.</a:t>
            </a: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US" b="1" i="1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Team withdrawn was </a:t>
            </a:r>
            <a:r>
              <a:rPr lang="en-US" sz="1600" b="1" i="1">
                <a:solidFill>
                  <a:schemeClr val="accent5">
                    <a:lumMod val="50000"/>
                  </a:schemeClr>
                </a:solidFill>
              </a:rPr>
              <a:t>‘Pune Warriors India’</a:t>
            </a: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5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7C54-A18E-40CF-8269-F49951C7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75"/>
            <a:ext cx="8520600" cy="572700"/>
          </a:xfrm>
        </p:spPr>
        <p:txBody>
          <a:bodyPr/>
          <a:lstStyle/>
          <a:p>
            <a:pPr algn="ctr"/>
            <a:r>
              <a:rPr lang="en-US" sz="2800" b="1" i="1" u="sng"/>
              <a:t>Highest </a:t>
            </a:r>
            <a:r>
              <a:rPr lang="en-US" b="1" i="1" u="sng"/>
              <a:t>s</a:t>
            </a:r>
            <a:r>
              <a:rPr lang="en-US" sz="2800" b="1" i="1" u="sng"/>
              <a:t>core by teams in each season</a:t>
            </a:r>
            <a:endParaRPr lang="en-US" b="1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B001-FBAD-41D1-AFB7-EA2C4A7C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505107"/>
            <a:ext cx="4203593" cy="3416400"/>
          </a:xfrm>
        </p:spPr>
        <p:txBody>
          <a:bodyPr/>
          <a:lstStyle/>
          <a:p>
            <a:pPr>
              <a:buClrTx/>
            </a:pP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>
              <a:buClrTx/>
            </a:pP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>
              <a:buClrTx/>
            </a:pP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939373-96BA-444F-AF72-26C5A186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293" y="863550"/>
            <a:ext cx="4317007" cy="2457873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2E55413-4D24-471C-A9E3-4D49C3C2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12" y="3321423"/>
            <a:ext cx="3523129" cy="17738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C202-D280-423B-8433-3EE95481A1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162F6-9804-439D-904C-4164EECE7E16}"/>
              </a:ext>
            </a:extLst>
          </p:cNvPr>
          <p:cNvSpPr txBox="1"/>
          <p:nvPr/>
        </p:nvSpPr>
        <p:spPr>
          <a:xfrm>
            <a:off x="310551" y="1049188"/>
            <a:ext cx="4263605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The highest total runs scored by the team from IPL 2008 - 2019.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We can also see that the team repeating, which has score max run in each season.</a:t>
            </a:r>
          </a:p>
          <a:p>
            <a:pPr marL="285750" indent="-285750">
              <a:lnSpc>
                <a:spcPct val="114999"/>
              </a:lnSpc>
              <a:buChar char="•"/>
            </a:pP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en-US" sz="1800" b="1" i="1">
                <a:solidFill>
                  <a:schemeClr val="accent5">
                    <a:lumMod val="50000"/>
                  </a:schemeClr>
                </a:solidFill>
              </a:rPr>
              <a:t>Mumbai Indian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’ is a team who have score ‘</a:t>
            </a:r>
            <a:r>
              <a:rPr lang="en-US" sz="1800" b="1" i="1">
                <a:solidFill>
                  <a:schemeClr val="accent5">
                    <a:lumMod val="50000"/>
                  </a:schemeClr>
                </a:solidFill>
              </a:rPr>
              <a:t>5-times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’ max runs in all seasons.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b="1" i="1" u="sng"/>
              <a:t>Winning Margin in terms of runs</a:t>
            </a:r>
            <a:endParaRPr lang="en-US"/>
          </a:p>
        </p:txBody>
      </p:sp>
      <p:pic>
        <p:nvPicPr>
          <p:cNvPr id="68" name="Google Shape;68;p15" descr="Chart, bar chart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815" y="1017725"/>
            <a:ext cx="7926792" cy="36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FAE15-3DAE-4E40-A0B1-24B3B098C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u="sng"/>
              <a:t>Observation</a:t>
            </a:r>
            <a:endParaRPr lang="en-GB" b="1" i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17118" y="1349480"/>
            <a:ext cx="3031350" cy="1705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87A40-C7E0-405E-8AED-4BAB4E14F5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8F9D0-F903-48C9-902E-681C06DE03ED}"/>
              </a:ext>
            </a:extLst>
          </p:cNvPr>
          <p:cNvSpPr txBox="1"/>
          <p:nvPr/>
        </p:nvSpPr>
        <p:spPr>
          <a:xfrm>
            <a:off x="310551" y="1103103"/>
            <a:ext cx="555756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 observed that in each season of IPL, winning margin in terms of runs vary.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 observed that 146 is the highest winning and 86 is lowest winning margin as compared to other seasons.</a:t>
            </a:r>
          </a:p>
          <a:p>
            <a:pPr marL="285750" indent="-285750" algn="just">
              <a:buFont typeface="Arial"/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 also observed that Mean value of this winning margin runs is 116.5.</a:t>
            </a:r>
          </a:p>
          <a:p>
            <a:pPr marL="285750" indent="-285750" algn="just">
              <a:buFont typeface="Arial"/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From this analysis we can conclude that in upcoming seasons highest margin win in terms of runs will be in the range between 86-146 runs.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b="1" i="1" u="sng"/>
              <a:t>Winning margin in terms of wickets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964400"/>
            <a:ext cx="7158049" cy="41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BD735-C11F-471A-A935-0DA9058D21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3803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u="sng"/>
              <a:t>Observation</a:t>
            </a:r>
            <a:endParaRPr b="1" i="1" u="sng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2FD54D-D209-4358-9618-2DFD1DD932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372B5-DFFD-4612-B6E7-FF4B2E42565E}"/>
              </a:ext>
            </a:extLst>
          </p:cNvPr>
          <p:cNvSpPr txBox="1"/>
          <p:nvPr/>
        </p:nvSpPr>
        <p:spPr>
          <a:xfrm>
            <a:off x="148806" y="1092320"/>
            <a:ext cx="552521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 observed that in each season of IPL, Highest winning margin in terms of wickets is almost equals to 10.</a:t>
            </a: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 observed that maximum winning margin in terms of wickets is 10 for almost all the seasons.</a:t>
            </a: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 also observed that mean value of this margin wickets is 9.83 almost equal to 10.</a:t>
            </a:r>
          </a:p>
          <a:p>
            <a:pPr marL="285750" indent="-285750">
              <a:buFont typeface="Arial"/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From this analysis we can conclude that in upcoming seasons highest margin win in terms of wickets will be in the range between 9-10 wickets.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B2715D4-2242-4EF3-92DD-704CE6CA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5" y="1875706"/>
            <a:ext cx="3001992" cy="17910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14694" cy="960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b="1" i="1" u="sng"/>
              <a:t>Maximum number of Man of the Match in each Season</a:t>
            </a: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660" y="1362780"/>
            <a:ext cx="7115176" cy="378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783FD-2CD2-44E3-9AD7-4EBAC590C1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4135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41EBFA-7941-4C60-9FF7-16689BADD3F9}"/>
              </a:ext>
            </a:extLst>
          </p:cNvPr>
          <p:cNvSpPr txBox="1"/>
          <p:nvPr/>
        </p:nvSpPr>
        <p:spPr>
          <a:xfrm>
            <a:off x="-1" y="4135287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400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It is one of the biggest Cricket </a:t>
            </a:r>
            <a:r>
              <a:rPr lang="en-US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400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eague in the World</a:t>
            </a:r>
            <a:r>
              <a:rPr lang="en-US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400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US" sz="1400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here all the Cricketer’s from different part of the world participate in this Tournament.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400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This tournament is scheduled once in a year in the month of April/May. For all the cricket fans in India ,it is be like a festival.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-1" y="389965"/>
            <a:ext cx="3664325" cy="33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 i="1" u="sng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IPL-Indian Premier League</a:t>
            </a:r>
            <a:endParaRPr sz="1800" b="1" i="1" u="sng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AFB69-02DA-4790-A44D-792DB0AAA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u="sng"/>
              <a:t>Observation</a:t>
            </a:r>
            <a:endParaRPr lang="en-GB" b="1" i="1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75" y="559350"/>
            <a:ext cx="2765824" cy="21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 descr="A picture containing grass, person, ball, athletic game&#10;&#10;Description automatically generated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85596" y="3247396"/>
            <a:ext cx="2927569" cy="1564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5D34D-4620-4C3B-AE65-B6FE111199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6037E-19B1-4D7D-9C9A-837C4C3BE4E1}"/>
              </a:ext>
            </a:extLst>
          </p:cNvPr>
          <p:cNvSpPr txBox="1"/>
          <p:nvPr/>
        </p:nvSpPr>
        <p:spPr>
          <a:xfrm>
            <a:off x="310551" y="1049188"/>
            <a:ext cx="581636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 observed that in each season of IPL, Max number of Man of the match won by a single player at the end of the each season varies.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In IPL-2011 and IPL-2012 CH Gayle has won maximum number of Man of Match award as compared to other players.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From this analysis we can conclude that a single player had won maximum 6 man of the match award.</a:t>
            </a: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We also observed that mean value of this MOM is 4.3.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1172-FE58-4314-BD84-4E2D08A8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r>
              <a:rPr lang="en-US" sz="3600" b="1" i="1" u="sng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4E40-6AE4-46F8-BC52-B2B71BC3A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629C7-2835-4DE1-B607-408D839C081A}"/>
              </a:ext>
            </a:extLst>
          </p:cNvPr>
          <p:cNvSpPr txBox="1"/>
          <p:nvPr/>
        </p:nvSpPr>
        <p:spPr>
          <a:xfrm>
            <a:off x="450730" y="1016839"/>
            <a:ext cx="8242539" cy="3887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>
                <a:solidFill>
                  <a:srgbClr val="134F5C"/>
                </a:solidFill>
              </a:rPr>
              <a:t>Maximum times when team won the toss, they opt for field first.</a:t>
            </a:r>
            <a:endParaRPr lang="en-US" sz="1800"/>
          </a:p>
          <a:p>
            <a:pPr marL="4000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800">
                <a:solidFill>
                  <a:srgbClr val="134F5C"/>
                </a:solidFill>
              </a:rPr>
              <a:t>Team who won the toss and opted for batting have lost a greater number of matches.</a:t>
            </a:r>
            <a:endParaRPr lang="en-US" sz="1800"/>
          </a:p>
          <a:p>
            <a:pPr marL="4000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rgbClr val="134F5C"/>
                </a:solidFill>
              </a:rPr>
              <a:t>Scoring runs in IPL after season IPL-2013 is been difficult.</a:t>
            </a:r>
            <a:endParaRPr lang="en-US"/>
          </a:p>
          <a:p>
            <a:pPr marL="4000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rgbClr val="134F5C"/>
                </a:solidFill>
              </a:rPr>
              <a:t>Mumbai Indian is a team who has scored the maximum time highest runs in all seasons.</a:t>
            </a:r>
          </a:p>
          <a:p>
            <a:pPr marL="4000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rgbClr val="134F5C"/>
                </a:solidFill>
              </a:rPr>
              <a:t>Lasith Malinga is best bowler in IPL.</a:t>
            </a:r>
          </a:p>
          <a:p>
            <a:pPr marL="4000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rgbClr val="134F5C"/>
                </a:solidFill>
              </a:rPr>
              <a:t>Rising Pune </a:t>
            </a:r>
            <a:r>
              <a:rPr lang="en-US" sz="1800" err="1">
                <a:solidFill>
                  <a:srgbClr val="134F5C"/>
                </a:solidFill>
              </a:rPr>
              <a:t>Supergiants</a:t>
            </a:r>
            <a:r>
              <a:rPr lang="en-US" sz="1800">
                <a:solidFill>
                  <a:srgbClr val="134F5C"/>
                </a:solidFill>
              </a:rPr>
              <a:t> had the best bowling attack.</a:t>
            </a:r>
          </a:p>
          <a:p>
            <a:pPr marL="4000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rgbClr val="134F5C"/>
                </a:solidFill>
              </a:rPr>
              <a:t>Chris Gayle has won maximum number of man of the match </a:t>
            </a:r>
            <a:r>
              <a:rPr lang="en-US" sz="1800" err="1">
                <a:solidFill>
                  <a:srgbClr val="134F5C"/>
                </a:solidFill>
              </a:rPr>
              <a:t>i.e</a:t>
            </a:r>
            <a:r>
              <a:rPr lang="en-US" sz="1800">
                <a:solidFill>
                  <a:srgbClr val="134F5C"/>
                </a:solidFill>
              </a:rPr>
              <a:t> 6 times in IPL 2011.</a:t>
            </a:r>
          </a:p>
          <a:p>
            <a:pPr marL="400050" indent="-285750">
              <a:lnSpc>
                <a:spcPct val="114999"/>
              </a:lnSpc>
              <a:buChar char="•"/>
            </a:pPr>
            <a:r>
              <a:rPr lang="en-US" sz="1800">
                <a:solidFill>
                  <a:srgbClr val="134F5C"/>
                </a:solidFill>
              </a:rPr>
              <a:t>Highest winning margin in terms of runs is 146 runs and in terms of wickets its 10.</a:t>
            </a:r>
          </a:p>
        </p:txBody>
      </p:sp>
    </p:spTree>
    <p:extLst>
      <p:ext uri="{BB962C8B-B14F-4D97-AF65-F5344CB8AC3E}">
        <p14:creationId xmlns:p14="http://schemas.microsoft.com/office/powerpoint/2010/main" val="18551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1760D-1744-48E1-AC77-B74FBEAD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73FED-FD3B-4E64-81CD-EF4AC8645F81}"/>
              </a:ext>
            </a:extLst>
          </p:cNvPr>
          <p:cNvSpPr txBox="1"/>
          <p:nvPr/>
        </p:nvSpPr>
        <p:spPr>
          <a:xfrm>
            <a:off x="2607334" y="2159839"/>
            <a:ext cx="3659756" cy="8309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CC0000"/>
                </a:solidFill>
                <a:latin typeface="Montserrat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652DF-1E48-4C39-822F-C94DA6EA7D6A}"/>
              </a:ext>
            </a:extLst>
          </p:cNvPr>
          <p:cNvSpPr txBox="1"/>
          <p:nvPr/>
        </p:nvSpPr>
        <p:spPr>
          <a:xfrm>
            <a:off x="245853" y="466905"/>
            <a:ext cx="8382718" cy="44012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1AD0A3-542E-427D-8188-B0656A889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21B3E-06F3-4620-A699-407D53B64867}"/>
              </a:ext>
            </a:extLst>
          </p:cNvPr>
          <p:cNvSpPr txBox="1"/>
          <p:nvPr/>
        </p:nvSpPr>
        <p:spPr>
          <a:xfrm>
            <a:off x="439948" y="326725"/>
            <a:ext cx="80376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u="sng">
                <a:solidFill>
                  <a:schemeClr val="dk1"/>
                </a:solidFill>
              </a:rPr>
              <a:t>Data</a:t>
            </a:r>
            <a:r>
              <a:rPr lang="en-US" sz="3600" b="1" i="1">
                <a:solidFill>
                  <a:schemeClr val="dk1"/>
                </a:solidFill>
              </a:rPr>
              <a:t> </a:t>
            </a:r>
            <a:r>
              <a:rPr lang="en-US" sz="3600" b="1" i="1" u="sng">
                <a:solidFill>
                  <a:schemeClr val="dk1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DC008-0AC1-4CC3-AAE9-8457B25B3212}"/>
              </a:ext>
            </a:extLst>
          </p:cNvPr>
          <p:cNvSpPr txBox="1"/>
          <p:nvPr/>
        </p:nvSpPr>
        <p:spPr>
          <a:xfrm>
            <a:off x="245854" y="1361895"/>
            <a:ext cx="865229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>
                <a:solidFill>
                  <a:schemeClr val="accent5">
                    <a:lumMod val="50000"/>
                  </a:schemeClr>
                </a:solidFill>
              </a:rPr>
              <a:t>Matches Dataset 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: This dataset consists information abount the Venues, Players, Umpires, Toss decisions in 696 matches of IPL from 2008-2019.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chemeClr val="accent5">
                    <a:lumMod val="50000"/>
                  </a:schemeClr>
                </a:solidFill>
              </a:rPr>
              <a:t>Delivery Dataset: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  This dataset consists ball by ball information about 696 matches of IPL from 2008-2019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chemeClr val="accent5">
                    <a:lumMod val="50000"/>
                  </a:schemeClr>
                </a:solidFill>
              </a:rPr>
              <a:t>Teams Dataset: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 This data set consists the information of each team from  2008-2019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BF375-F321-45BA-87BE-3ECFA4D9C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2D518-04B6-4985-8594-19DDB94B5BF2}"/>
              </a:ext>
            </a:extLst>
          </p:cNvPr>
          <p:cNvSpPr txBox="1"/>
          <p:nvPr/>
        </p:nvSpPr>
        <p:spPr>
          <a:xfrm>
            <a:off x="461514" y="305160"/>
            <a:ext cx="8091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1" u="sng">
                <a:solidFill>
                  <a:schemeClr val="dk1"/>
                </a:solidFill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AA771-E8FC-4C6E-9A5F-544E7AF140C2}"/>
              </a:ext>
            </a:extLst>
          </p:cNvPr>
          <p:cNvSpPr txBox="1"/>
          <p:nvPr/>
        </p:nvSpPr>
        <p:spPr>
          <a:xfrm>
            <a:off x="461514" y="952141"/>
            <a:ext cx="775730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Toss decision made in IPL season.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en-GB" sz="1800"/>
          </a:p>
          <a:p>
            <a:pPr marL="285750" indent="-285750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Match won by winning the toss opted for field or bat </a:t>
            </a:r>
          </a:p>
          <a:p>
            <a:pPr marL="285750" indent="-285750">
              <a:buFont typeface="Arial,Sans-Serif"/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Best Bowlers in terms of wickets.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en-GB" sz="1800"/>
          </a:p>
          <a:p>
            <a:pPr marL="285750" indent="-285750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Best Bowling team in terms of economy</a:t>
            </a:r>
            <a:endParaRPr lang="en-GB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Highest sum of score by teams in each season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Is scoring over the years is easy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Char char="•"/>
            </a:pPr>
            <a:endParaRPr lang="en-GB" sz="180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Most number of Man of the Matches in each season.</a:t>
            </a:r>
            <a:endParaRPr lang="en-US" sz="1800"/>
          </a:p>
          <a:p>
            <a:pPr marL="285750" indent="-285750">
              <a:buFont typeface="Arial,Sans-Serif"/>
              <a:buChar char="•"/>
            </a:pPr>
            <a:endParaRPr lang="en-GB" sz="1800"/>
          </a:p>
          <a:p>
            <a:pPr marL="285750" indent="-285750">
              <a:buFont typeface="Arial,Sans-Serif"/>
              <a:buChar char="•"/>
            </a:pPr>
            <a:r>
              <a:rPr lang="en-GB" sz="1800">
                <a:solidFill>
                  <a:schemeClr val="accent5">
                    <a:lumMod val="50000"/>
                  </a:schemeClr>
                </a:solidFill>
              </a:rPr>
              <a:t>Highest winning margin in terms of runs and wickets in each year.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7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0F7-CB99-4BD3-B478-AA61B673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092712" cy="572700"/>
          </a:xfrm>
        </p:spPr>
        <p:txBody>
          <a:bodyPr/>
          <a:lstStyle/>
          <a:p>
            <a:r>
              <a:rPr lang="en-US" sz="2400" b="1" i="1" u="sng" strike="noStrike">
                <a:solidFill>
                  <a:srgbClr val="CC0000"/>
                </a:solidFill>
                <a:effectLst/>
              </a:rPr>
              <a:t>Percentage of Toss decision made in IPL session</a:t>
            </a:r>
            <a:endParaRPr lang="en-US" sz="3600" b="1" i="1" u="sn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A21A5-59C6-40B2-BFB8-91D7335C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94" y="1014586"/>
            <a:ext cx="4801994" cy="396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6400-0DF0-4F63-B6FC-5D8BEABB5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227EB-5732-448F-9D2C-A58E823F35FF}"/>
              </a:ext>
            </a:extLst>
          </p:cNvPr>
          <p:cNvSpPr txBox="1"/>
          <p:nvPr/>
        </p:nvSpPr>
        <p:spPr>
          <a:xfrm>
            <a:off x="564777" y="595786"/>
            <a:ext cx="45720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i="0" u="sng" strike="noStrike">
                <a:solidFill>
                  <a:srgbClr val="CC0000"/>
                </a:solidFill>
                <a:effectLst/>
              </a:rPr>
              <a:t>Observation</a:t>
            </a:r>
            <a:endParaRPr lang="en-US" sz="2800" b="1">
              <a:solidFill>
                <a:srgbClr val="CC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FDA26-5B79-4F3A-8D12-823E55FE992D}"/>
              </a:ext>
            </a:extLst>
          </p:cNvPr>
          <p:cNvSpPr txBox="1"/>
          <p:nvPr/>
        </p:nvSpPr>
        <p:spPr>
          <a:xfrm>
            <a:off x="564777" y="1230405"/>
            <a:ext cx="3933264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From  the above EDA, we observed that winning toss percentage </a:t>
            </a:r>
            <a:r>
              <a:rPr lang="en-US" sz="1600" b="0" i="0" u="none" strike="noStrike" err="1">
                <a:solidFill>
                  <a:srgbClr val="134F5C"/>
                </a:solidFill>
                <a:effectLst/>
              </a:rPr>
              <a:t>choosed</a:t>
            </a: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 to bat or field for all the IPL session from 2008 - 2019.</a:t>
            </a:r>
            <a:endParaRPr lang="en-US" sz="1200"/>
          </a:p>
          <a:p>
            <a:pPr marL="285750" indent="-285750">
              <a:buChar char="•"/>
            </a:pPr>
            <a:endParaRPr lang="en-US" sz="1600">
              <a:solidFill>
                <a:srgbClr val="134F5C"/>
              </a:solidFill>
            </a:endParaRPr>
          </a:p>
          <a:p>
            <a:pPr marL="285750" indent="-285750">
              <a:buChar char="•"/>
            </a:pP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The team Won toss and </a:t>
            </a:r>
            <a:r>
              <a:rPr lang="en-US" sz="1600" b="0" i="0" u="none" strike="noStrike" err="1">
                <a:solidFill>
                  <a:srgbClr val="134F5C"/>
                </a:solidFill>
                <a:effectLst/>
              </a:rPr>
              <a:t>choosed</a:t>
            </a: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 for field is 61.24%</a:t>
            </a:r>
            <a:endParaRPr lang="en-US" sz="1200"/>
          </a:p>
          <a:p>
            <a:pPr marL="285750" indent="-285750">
              <a:buChar char="•"/>
            </a:pPr>
            <a:endParaRPr lang="en-US" sz="1600">
              <a:solidFill>
                <a:srgbClr val="134F5C"/>
              </a:solidFill>
            </a:endParaRPr>
          </a:p>
          <a:p>
            <a:pPr marL="285750" indent="-285750">
              <a:buChar char="•"/>
            </a:pP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The team won toss and </a:t>
            </a:r>
            <a:r>
              <a:rPr lang="en-US" sz="1600" b="0" i="0" u="none" strike="noStrike" err="1">
                <a:solidFill>
                  <a:srgbClr val="134F5C"/>
                </a:solidFill>
                <a:effectLst/>
              </a:rPr>
              <a:t>choosed</a:t>
            </a: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 for batting is 38.76%</a:t>
            </a:r>
            <a:endParaRPr lang="en-US" sz="1200"/>
          </a:p>
          <a:p>
            <a:pPr marL="285750" indent="-285750">
              <a:buChar char="•"/>
            </a:pPr>
            <a:endParaRPr lang="en-US" sz="1600">
              <a:solidFill>
                <a:srgbClr val="134F5C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The teams are winning the toss and </a:t>
            </a:r>
            <a:r>
              <a:rPr lang="en-US" sz="1600" b="0" i="0" u="none" strike="noStrike" err="1">
                <a:solidFill>
                  <a:srgbClr val="134F5C"/>
                </a:solidFill>
                <a:effectLst/>
              </a:rPr>
              <a:t>choosed</a:t>
            </a:r>
            <a:r>
              <a:rPr lang="en-US" sz="1600" b="0" i="0" u="none" strike="noStrike">
                <a:solidFill>
                  <a:srgbClr val="134F5C"/>
                </a:solidFill>
                <a:effectLst/>
              </a:rPr>
              <a:t> for fielding are mostly.</a:t>
            </a:r>
            <a:endParaRPr lang="en-US" sz="1200" b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DC4AD-18B8-460C-B15E-37DB9A4CF134}"/>
              </a:ext>
            </a:extLst>
          </p:cNvPr>
          <p:cNvSpPr txBox="1"/>
          <p:nvPr/>
        </p:nvSpPr>
        <p:spPr>
          <a:xfrm>
            <a:off x="7822345" y="1723270"/>
            <a:ext cx="868206" cy="178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A3C144-9447-49CB-BCAF-FC216B3A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05" y="1284194"/>
            <a:ext cx="3704665" cy="28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FEA40-C9E6-4E0A-82E6-A75CBBFF3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6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B8CB3-88E8-4E60-8024-A003B6B02305}"/>
              </a:ext>
            </a:extLst>
          </p:cNvPr>
          <p:cNvSpPr txBox="1"/>
          <p:nvPr/>
        </p:nvSpPr>
        <p:spPr>
          <a:xfrm>
            <a:off x="536202" y="383242"/>
            <a:ext cx="8054788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sng" strike="noStrike">
                <a:solidFill>
                  <a:srgbClr val="CC0000"/>
                </a:solidFill>
                <a:effectLst/>
              </a:rPr>
              <a:t>Match won by Winning the toss elected to field or Bat</a:t>
            </a:r>
            <a:endParaRPr lang="en-US" sz="1800" b="1" u="sng">
              <a:effectLst/>
            </a:endParaRPr>
          </a:p>
          <a:p>
            <a:br>
              <a:rPr lang="en-US" b="1" u="sng"/>
            </a:br>
            <a:endParaRPr lang="en-US" b="1" u="sng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DC5809-488A-450C-B84E-DA5CE6ADB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5" b="-410"/>
          <a:stretch/>
        </p:blipFill>
        <p:spPr bwMode="auto">
          <a:xfrm>
            <a:off x="751355" y="1467410"/>
            <a:ext cx="3532248" cy="26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BBE0FD6-8341-4B82-8AF9-4427D93A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99" y="1467410"/>
            <a:ext cx="28289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878-B2CC-42FD-B984-2B8C73148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5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EFC15-D0CD-45A0-B863-D131547EE78A}"/>
              </a:ext>
            </a:extLst>
          </p:cNvPr>
          <p:cNvSpPr txBox="1"/>
          <p:nvPr/>
        </p:nvSpPr>
        <p:spPr>
          <a:xfrm>
            <a:off x="584948" y="31002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sng" strike="noStrike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lang="en-US" sz="1400" b="0" i="0" u="none" strike="noStrike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81D3F-2687-4540-BFAB-CF9D47D68053}"/>
              </a:ext>
            </a:extLst>
          </p:cNvPr>
          <p:cNvSpPr txBox="1"/>
          <p:nvPr/>
        </p:nvSpPr>
        <p:spPr>
          <a:xfrm>
            <a:off x="459864" y="1281910"/>
            <a:ext cx="443752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har char="•"/>
            </a:pPr>
            <a:r>
              <a:rPr lang="en-US" sz="1800">
                <a:solidFill>
                  <a:srgbClr val="134F5C"/>
                </a:solidFill>
              </a:rPr>
              <a:t>756 matches had been played between 2008 – 2019.</a:t>
            </a:r>
          </a:p>
          <a:p>
            <a:pPr marL="285750" indent="-285750">
              <a:buChar char="•"/>
            </a:pPr>
            <a:endParaRPr lang="en-US" sz="1800">
              <a:solidFill>
                <a:srgbClr val="134F5C"/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134F5C"/>
                </a:solidFill>
              </a:rPr>
              <a:t>We have observed that when team won the toss and opt for field they have 56.30% winning percentage.</a:t>
            </a:r>
            <a:endParaRPr lang="en-US"/>
          </a:p>
          <a:p>
            <a:pPr marL="285750" indent="-285750">
              <a:buChar char="•"/>
            </a:pPr>
            <a:endParaRPr lang="en-US" sz="1800">
              <a:solidFill>
                <a:srgbClr val="134F5C"/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134F5C"/>
                </a:solidFill>
              </a:rPr>
              <a:t>When team</a:t>
            </a:r>
            <a:r>
              <a:rPr lang="en-US" sz="1800" b="0" i="0" u="none" strike="noStrike">
                <a:solidFill>
                  <a:srgbClr val="134F5C"/>
                </a:solidFill>
                <a:effectLst/>
              </a:rPr>
              <a:t> </a:t>
            </a:r>
            <a:r>
              <a:rPr lang="en-US" sz="1800">
                <a:solidFill>
                  <a:srgbClr val="134F5C"/>
                </a:solidFill>
              </a:rPr>
              <a:t>had won</a:t>
            </a:r>
            <a:r>
              <a:rPr lang="en-US" sz="1800" b="0" i="0" u="none" strike="noStrike">
                <a:solidFill>
                  <a:srgbClr val="134F5C"/>
                </a:solidFill>
                <a:effectLst/>
              </a:rPr>
              <a:t> the toss and elected to bat</a:t>
            </a:r>
            <a:r>
              <a:rPr lang="en-US" sz="1800">
                <a:solidFill>
                  <a:srgbClr val="134F5C"/>
                </a:solidFill>
              </a:rPr>
              <a:t> first have</a:t>
            </a:r>
            <a:r>
              <a:rPr lang="en-US" sz="1800" b="0" i="0" u="none" strike="noStrike">
                <a:solidFill>
                  <a:srgbClr val="134F5C"/>
                </a:solidFill>
                <a:effectLst/>
              </a:rPr>
              <a:t> won the </a:t>
            </a:r>
            <a:r>
              <a:rPr lang="en-US" sz="1800">
                <a:solidFill>
                  <a:srgbClr val="134F5C"/>
                </a:solidFill>
              </a:rPr>
              <a:t>matches by 45.89%.</a:t>
            </a:r>
            <a:endParaRPr lang="en-US" b="0"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481208-B05B-46D9-A61C-6B52068B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58" y="1203513"/>
            <a:ext cx="4047566" cy="31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8E1C2-107C-449F-BFEE-992F77BC4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B105-7F32-4814-B455-24D6DBA9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/>
              <a:t>Best Wicket Takers In IPL(2008-2020)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FE4E-9364-4464-9ED0-53D09A14B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_1.png">
            <a:extLst>
              <a:ext uri="{FF2B5EF4-FFF2-40B4-BE49-F238E27FC236}">
                <a16:creationId xmlns:a16="http://schemas.microsoft.com/office/drawing/2014/main" id="{8A486078-68A3-46A4-9B2E-869544DB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52" b="-362"/>
          <a:stretch/>
        </p:blipFill>
        <p:spPr>
          <a:xfrm>
            <a:off x="394704" y="1434502"/>
            <a:ext cx="8350231" cy="29277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47786-1FB2-41D2-BA1E-51406653C8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939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Capstone Project IPL T20 Cricket Analysis</vt:lpstr>
      <vt:lpstr>    IPL-Indian Premier League</vt:lpstr>
      <vt:lpstr>PowerPoint Presentation</vt:lpstr>
      <vt:lpstr>PowerPoint Presentation</vt:lpstr>
      <vt:lpstr>Percentage of Toss decision made in IPL session</vt:lpstr>
      <vt:lpstr>PowerPoint Presentation</vt:lpstr>
      <vt:lpstr>PowerPoint Presentation</vt:lpstr>
      <vt:lpstr>PowerPoint Presentation</vt:lpstr>
      <vt:lpstr>Best Wicket Takers In IPL(2008-2020)</vt:lpstr>
      <vt:lpstr>PowerPoint Presentation</vt:lpstr>
      <vt:lpstr>Economy Rate of Each Team</vt:lpstr>
      <vt:lpstr>PowerPoint Presentation</vt:lpstr>
      <vt:lpstr>Is scoring runs in seasons is easy over the years?</vt:lpstr>
      <vt:lpstr>Highest score by teams in each season</vt:lpstr>
      <vt:lpstr>Winning Margin in terms of runs</vt:lpstr>
      <vt:lpstr>Observation</vt:lpstr>
      <vt:lpstr>Winning margin in terms of wickets</vt:lpstr>
      <vt:lpstr>Observation</vt:lpstr>
      <vt:lpstr>Maximum number of Man of the Match in each Season</vt:lpstr>
      <vt:lpstr>Observation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IPL T20 Cricket Analysis</dc:title>
  <dc:creator>Kumar, Sandeep</dc:creator>
  <cp:revision>1</cp:revision>
  <dcterms:modified xsi:type="dcterms:W3CDTF">2021-07-11T14:33:39Z</dcterms:modified>
</cp:coreProperties>
</file>