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8" r:id="rId3"/>
    <p:sldId id="259" r:id="rId4"/>
    <p:sldId id="261" r:id="rId5"/>
    <p:sldId id="260"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3D9FF2-35AA-51CB-D33B-2B6FE751D717}" v="605" dt="2025-05-20T02:12:53.681"/>
    <p1510:client id="{84299D18-FF47-50D9-0215-7A3CB081F371}" v="155" dt="2025-05-19T08:40:38.670"/>
    <p1510:client id="{EB904E37-6AA3-E0C0-E728-62DE32A3DFF6}" v="15" dt="2025-05-20T02:15:57.625"/>
    <p1510:client id="{F5D69102-5CBB-7706-81CA-28D4448DA816}" v="471" dt="2025-05-20T01:51:59.1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dirty="0"/>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7022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5/19/2025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62309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84178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83195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47567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386220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315074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699843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86154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20611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dirty="0"/>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49053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75984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76197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87652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65313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29876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92341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5/19/2025</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70575815"/>
      </p:ext>
    </p:extLst>
  </p:cSld>
  <p:clrMap bg1="dk1" tx1="lt1" bg2="dk2" tx2="lt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D067A139-86EB-480F-AE6B-AF8092F21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95999" y="628617"/>
            <a:ext cx="5408613" cy="3028983"/>
          </a:xfrm>
        </p:spPr>
        <p:txBody>
          <a:bodyPr>
            <a:normAutofit/>
          </a:bodyPr>
          <a:lstStyle/>
          <a:p>
            <a:r>
              <a:rPr lang="en-US" b="1"/>
              <a:t>WEATHER UPDATE WEBSITE</a:t>
            </a:r>
            <a:endParaRPr lang="en-US"/>
          </a:p>
        </p:txBody>
      </p:sp>
      <p:sp>
        <p:nvSpPr>
          <p:cNvPr id="3" name="Subtitle 2"/>
          <p:cNvSpPr>
            <a:spLocks noGrp="1"/>
          </p:cNvSpPr>
          <p:nvPr>
            <p:ph type="subTitle" idx="1"/>
          </p:nvPr>
        </p:nvSpPr>
        <p:spPr>
          <a:xfrm>
            <a:off x="6095999" y="3843868"/>
            <a:ext cx="4264026" cy="1564744"/>
          </a:xfrm>
        </p:spPr>
        <p:txBody>
          <a:bodyPr vert="horz" lIns="91440" tIns="45720" rIns="91440" bIns="45720" rtlCol="0">
            <a:normAutofit/>
          </a:bodyPr>
          <a:lstStyle/>
          <a:p>
            <a:pPr>
              <a:spcBef>
                <a:spcPts val="700"/>
              </a:spcBef>
              <a:spcAft>
                <a:spcPts val="700"/>
              </a:spcAft>
            </a:pPr>
            <a:r>
              <a:rPr lang="en-US" b="1">
                <a:latin typeface="Franklin Gothic Medium"/>
              </a:rPr>
              <a:t>NAME: </a:t>
            </a:r>
            <a:r>
              <a:rPr lang="en-US" b="1" err="1">
                <a:latin typeface="Franklin Gothic Medium"/>
              </a:rPr>
              <a:t>D.Surya</a:t>
            </a:r>
            <a:endParaRPr lang="en-US" err="1"/>
          </a:p>
          <a:p>
            <a:pPr>
              <a:spcBef>
                <a:spcPts val="700"/>
              </a:spcBef>
              <a:spcAft>
                <a:spcPts val="700"/>
              </a:spcAft>
            </a:pPr>
            <a:r>
              <a:rPr lang="en-US" b="1">
                <a:latin typeface="Franklin Gothic Medium"/>
              </a:rPr>
              <a:t>ORGANIZATION: Micro IT</a:t>
            </a:r>
          </a:p>
          <a:p>
            <a:pPr>
              <a:spcBef>
                <a:spcPts val="700"/>
              </a:spcBef>
              <a:spcAft>
                <a:spcPts val="700"/>
              </a:spcAft>
            </a:pPr>
            <a:r>
              <a:rPr lang="en-US" b="1">
                <a:latin typeface="Franklin Gothic Medium"/>
              </a:rPr>
              <a:t>TOPIC: weather update website</a:t>
            </a:r>
          </a:p>
        </p:txBody>
      </p:sp>
      <p:sp>
        <p:nvSpPr>
          <p:cNvPr id="47" name="Snip Diagonal Corner Rectangle 6">
            <a:extLst>
              <a:ext uri="{FF2B5EF4-FFF2-40B4-BE49-F238E27FC236}">
                <a16:creationId xmlns:a16="http://schemas.microsoft.com/office/drawing/2014/main" id="{4E252378-AA68-427C-BF69-E4434E447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5136155" cy="5286838"/>
          </a:xfrm>
          <a:prstGeom prst="snip2DiagRect">
            <a:avLst>
              <a:gd name="adj1" fmla="val 9954"/>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Low Angle View Of Clouds In Sky">
            <a:extLst>
              <a:ext uri="{FF2B5EF4-FFF2-40B4-BE49-F238E27FC236}">
                <a16:creationId xmlns:a16="http://schemas.microsoft.com/office/drawing/2014/main" id="{56611603-3EFB-8650-01CD-837A586E2E12}"/>
              </a:ext>
            </a:extLst>
          </p:cNvPr>
          <p:cNvPicPr>
            <a:picLocks noChangeAspect="1"/>
          </p:cNvPicPr>
          <p:nvPr/>
        </p:nvPicPr>
        <p:blipFill>
          <a:blip r:embed="rId2"/>
          <a:srcRect l="16992" r="18229"/>
          <a:stretch>
            <a:fillRect/>
          </a:stretch>
        </p:blipFill>
        <p:spPr>
          <a:xfrm>
            <a:off x="797205" y="786117"/>
            <a:ext cx="4809744" cy="4956048"/>
          </a:xfrm>
          <a:custGeom>
            <a:avLst/>
            <a:gdLst/>
            <a:ahLst/>
            <a:cxnLst/>
            <a:rect l="l" t="t" r="r" b="b"/>
            <a:pathLst>
              <a:path w="4809744" h="4956048">
                <a:moveTo>
                  <a:pt x="478762" y="0"/>
                </a:moveTo>
                <a:lnTo>
                  <a:pt x="4809744" y="0"/>
                </a:lnTo>
                <a:lnTo>
                  <a:pt x="4809744" y="4477286"/>
                </a:lnTo>
                <a:lnTo>
                  <a:pt x="4330982" y="4956048"/>
                </a:lnTo>
                <a:lnTo>
                  <a:pt x="0" y="4956048"/>
                </a:lnTo>
                <a:lnTo>
                  <a:pt x="0" y="478762"/>
                </a:lnTo>
                <a:close/>
              </a:path>
            </a:pathLst>
          </a:custGeom>
        </p:spPr>
      </p:pic>
      <p:grpSp>
        <p:nvGrpSpPr>
          <p:cNvPr id="29" name="Group 28">
            <a:extLst>
              <a:ext uri="{FF2B5EF4-FFF2-40B4-BE49-F238E27FC236}">
                <a16:creationId xmlns:a16="http://schemas.microsoft.com/office/drawing/2014/main" id="{65E8C853-59EA-4FCB-BB4E-1B0AEEA408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8" name="Straight Connector 47">
              <a:extLst>
                <a:ext uri="{FF2B5EF4-FFF2-40B4-BE49-F238E27FC236}">
                  <a16:creationId xmlns:a16="http://schemas.microsoft.com/office/drawing/2014/main" id="{C58D8A51-1FB2-4FA0-A860-D57179B52A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75C2F33D-5361-48D8-899D-50A713699D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30608EC6-04A0-4D53-B4C8-57F06AF141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C9C42FEC-C8F1-465B-900B-C7F552326D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84CDCA4C-0922-4330-AF15-394E8C6DDE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E09CCB3F-DBCE-4964-9E34-8C5DE80EF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5FD52F-4E4E-A5DF-0BD4-3D60D9C8A2E9}"/>
              </a:ext>
            </a:extLst>
          </p:cNvPr>
          <p:cNvSpPr>
            <a:spLocks noGrp="1"/>
          </p:cNvSpPr>
          <p:nvPr>
            <p:ph type="title"/>
          </p:nvPr>
        </p:nvSpPr>
        <p:spPr>
          <a:xfrm>
            <a:off x="7532710" y="11123"/>
            <a:ext cx="4367833" cy="1305746"/>
          </a:xfrm>
        </p:spPr>
        <p:txBody>
          <a:bodyPr vert="horz" lIns="91440" tIns="45720" rIns="91440" bIns="45720" rtlCol="0" anchor="b">
            <a:normAutofit/>
          </a:bodyPr>
          <a:lstStyle/>
          <a:p>
            <a:r>
              <a:rPr lang="en-US" sz="3200" b="1" u="sng" dirty="0">
                <a:solidFill>
                  <a:schemeClr val="bg2">
                    <a:lumMod val="49000"/>
                  </a:schemeClr>
                </a:solidFill>
              </a:rPr>
              <a:t>introduction</a:t>
            </a:r>
          </a:p>
        </p:txBody>
      </p:sp>
      <p:sp>
        <p:nvSpPr>
          <p:cNvPr id="67" name="Snip Diagonal Corner Rectangle 24">
            <a:extLst>
              <a:ext uri="{FF2B5EF4-FFF2-40B4-BE49-F238E27FC236}">
                <a16:creationId xmlns:a16="http://schemas.microsoft.com/office/drawing/2014/main" id="{1DFF944F-74BA-483A-82C0-64E3AAF4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1. Introduction to weather &amp; climate">
            <a:extLst>
              <a:ext uri="{FF2B5EF4-FFF2-40B4-BE49-F238E27FC236}">
                <a16:creationId xmlns:a16="http://schemas.microsoft.com/office/drawing/2014/main" id="{45F06174-B664-6642-67F9-5539CE6701FC}"/>
              </a:ext>
            </a:extLst>
          </p:cNvPr>
          <p:cNvPicPr>
            <a:picLocks noChangeAspect="1"/>
          </p:cNvPicPr>
          <p:nvPr/>
        </p:nvPicPr>
        <p:blipFill>
          <a:blip r:embed="rId2"/>
          <a:srcRect t="10322" b="10322"/>
          <a:stretch>
            <a:fillRect/>
          </a:stretch>
        </p:blipFill>
        <p:spPr>
          <a:xfrm>
            <a:off x="77806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sp>
        <p:nvSpPr>
          <p:cNvPr id="5" name="TextBox 4">
            <a:extLst>
              <a:ext uri="{FF2B5EF4-FFF2-40B4-BE49-F238E27FC236}">
                <a16:creationId xmlns:a16="http://schemas.microsoft.com/office/drawing/2014/main" id="{98D0605B-6B15-1A1B-17E4-ECA62F796D0D}"/>
              </a:ext>
            </a:extLst>
          </p:cNvPr>
          <p:cNvSpPr txBox="1"/>
          <p:nvPr/>
        </p:nvSpPr>
        <p:spPr>
          <a:xfrm>
            <a:off x="7532710" y="1822449"/>
            <a:ext cx="4028059" cy="460438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lnSpcReduction="20000"/>
          </a:bodyPr>
          <a:lstStyle/>
          <a:p>
            <a:pPr marL="285750" indent="-285750" defTabSz="457200">
              <a:spcBef>
                <a:spcPct val="20000"/>
              </a:spcBef>
              <a:spcAft>
                <a:spcPts val="600"/>
              </a:spcAft>
              <a:buClr>
                <a:schemeClr val="tx1"/>
              </a:buClr>
              <a:buSzPct val="80000"/>
              <a:buFont typeface="Wingdings 3" panose="05040102010807070707" pitchFamily="18" charset="2"/>
              <a:buChar char=""/>
            </a:pPr>
            <a:r>
              <a:rPr lang="en-US" sz="2400" dirty="0">
                <a:solidFill>
                  <a:schemeClr val="bg2">
                    <a:lumMod val="75000"/>
                  </a:schemeClr>
                </a:solidFill>
              </a:rPr>
              <a:t>Weather describes the short-term atmospheric conditions, like temperature, humidity, and precipitation, at a specific location and time. </a:t>
            </a:r>
          </a:p>
          <a:p>
            <a:pPr defTabSz="457200">
              <a:spcBef>
                <a:spcPct val="20000"/>
              </a:spcBef>
              <a:spcAft>
                <a:spcPts val="600"/>
              </a:spcAft>
              <a:buClr>
                <a:schemeClr val="tx1"/>
              </a:buClr>
              <a:buSzPct val="80000"/>
              <a:buFont typeface="Wingdings 3" panose="05040102010807070707" pitchFamily="18" charset="2"/>
              <a:buChar char=""/>
            </a:pPr>
            <a:endParaRPr lang="en-US" sz="2400" dirty="0">
              <a:solidFill>
                <a:schemeClr val="bg2">
                  <a:lumMod val="75000"/>
                </a:schemeClr>
              </a:solidFill>
            </a:endParaRPr>
          </a:p>
          <a:p>
            <a:pPr marL="285750" indent="-285750" defTabSz="457200">
              <a:spcBef>
                <a:spcPct val="20000"/>
              </a:spcBef>
              <a:spcAft>
                <a:spcPts val="600"/>
              </a:spcAft>
              <a:buClr>
                <a:schemeClr val="tx1"/>
              </a:buClr>
              <a:buSzPct val="80000"/>
              <a:buFont typeface="Wingdings 3" panose="05040102010807070707" pitchFamily="18" charset="2"/>
              <a:buChar char=""/>
            </a:pPr>
            <a:endParaRPr lang="en-US" sz="2400" dirty="0">
              <a:solidFill>
                <a:schemeClr val="bg2">
                  <a:lumMod val="75000"/>
                </a:schemeClr>
              </a:solidFill>
            </a:endParaRPr>
          </a:p>
          <a:p>
            <a:pPr marL="285750" indent="-285750" defTabSz="457200">
              <a:spcBef>
                <a:spcPct val="20000"/>
              </a:spcBef>
              <a:spcAft>
                <a:spcPts val="600"/>
              </a:spcAft>
              <a:buClr>
                <a:schemeClr val="tx1"/>
              </a:buClr>
              <a:buSzPct val="80000"/>
              <a:buFont typeface="Wingdings 3" panose="05040102010807070707" pitchFamily="18" charset="2"/>
              <a:buChar char=""/>
            </a:pPr>
            <a:r>
              <a:rPr lang="en-US" sz="2400" dirty="0">
                <a:solidFill>
                  <a:schemeClr val="bg2">
                    <a:lumMod val="75000"/>
                  </a:schemeClr>
                </a:solidFill>
              </a:rPr>
              <a:t>It's a constantly changing state influenced by various factors like sunlight, air pressure, and wind.</a:t>
            </a:r>
            <a:r>
              <a:rPr lang="en-US" sz="1400" dirty="0">
                <a:solidFill>
                  <a:schemeClr val="bg2">
                    <a:lumMod val="75000"/>
                  </a:schemeClr>
                </a:solidFill>
              </a:rPr>
              <a:t> </a:t>
            </a:r>
          </a:p>
        </p:txBody>
      </p:sp>
      <p:grpSp>
        <p:nvGrpSpPr>
          <p:cNvPr id="60" name="Group 59">
            <a:extLst>
              <a:ext uri="{FF2B5EF4-FFF2-40B4-BE49-F238E27FC236}">
                <a16:creationId xmlns:a16="http://schemas.microsoft.com/office/drawing/2014/main" id="{A9733A91-F958-4629-801A-3F6F1E09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61" name="Straight Connector 60">
              <a:extLst>
                <a:ext uri="{FF2B5EF4-FFF2-40B4-BE49-F238E27FC236}">
                  <a16:creationId xmlns:a16="http://schemas.microsoft.com/office/drawing/2014/main" id="{F3812972-C68B-4C59-B3A7-4AF61E935D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CB3F3B7C-7909-4486-AA08-5C6B625C3A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00BD7DA8-741F-4296-9363-05EF915411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62068EFC-20FC-456F-839F-4BCFFCAA8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3251C60F-B911-433E-BF75-3BBEFD0538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898401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9CCB3F-DBCE-4964-9E34-8C5DE80EF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40B8F9-35A7-770C-BF7F-B009216C6A2A}"/>
              </a:ext>
            </a:extLst>
          </p:cNvPr>
          <p:cNvSpPr>
            <a:spLocks noGrp="1"/>
          </p:cNvSpPr>
          <p:nvPr>
            <p:ph type="title"/>
          </p:nvPr>
        </p:nvSpPr>
        <p:spPr>
          <a:xfrm>
            <a:off x="7532710" y="214322"/>
            <a:ext cx="3518748" cy="1142462"/>
          </a:xfrm>
        </p:spPr>
        <p:txBody>
          <a:bodyPr anchor="b">
            <a:normAutofit/>
          </a:bodyPr>
          <a:lstStyle/>
          <a:p>
            <a:r>
              <a:rPr lang="en-US" sz="3200" b="1" u="sng" dirty="0">
                <a:solidFill>
                  <a:schemeClr val="accent2"/>
                </a:solidFill>
              </a:rPr>
              <a:t>Objectives of the project</a:t>
            </a:r>
          </a:p>
        </p:txBody>
      </p:sp>
      <p:sp>
        <p:nvSpPr>
          <p:cNvPr id="11" name="Snip Diagonal Corner Rectangle 24">
            <a:extLst>
              <a:ext uri="{FF2B5EF4-FFF2-40B4-BE49-F238E27FC236}">
                <a16:creationId xmlns:a16="http://schemas.microsoft.com/office/drawing/2014/main" id="{1DFF944F-74BA-483A-82C0-64E3AAF4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662,400+ Rainy Weather Stock Photos ...">
            <a:extLst>
              <a:ext uri="{FF2B5EF4-FFF2-40B4-BE49-F238E27FC236}">
                <a16:creationId xmlns:a16="http://schemas.microsoft.com/office/drawing/2014/main" id="{8FAA9813-1EAE-8CE0-E010-BA64487A3F43}"/>
              </a:ext>
            </a:extLst>
          </p:cNvPr>
          <p:cNvPicPr>
            <a:picLocks noChangeAspect="1"/>
          </p:cNvPicPr>
          <p:nvPr/>
        </p:nvPicPr>
        <p:blipFill>
          <a:blip r:embed="rId2"/>
          <a:srcRect l="16143" r="-1" b="-1"/>
          <a:stretch>
            <a:fillRect/>
          </a:stretch>
        </p:blipFill>
        <p:spPr>
          <a:xfrm>
            <a:off x="615502" y="623557"/>
            <a:ext cx="6600952" cy="528116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sp>
        <p:nvSpPr>
          <p:cNvPr id="3" name="Content Placeholder 2">
            <a:extLst>
              <a:ext uri="{FF2B5EF4-FFF2-40B4-BE49-F238E27FC236}">
                <a16:creationId xmlns:a16="http://schemas.microsoft.com/office/drawing/2014/main" id="{5FCB33A7-33DF-C7FC-5529-A14A259A3578}"/>
              </a:ext>
            </a:extLst>
          </p:cNvPr>
          <p:cNvSpPr>
            <a:spLocks noGrp="1"/>
          </p:cNvSpPr>
          <p:nvPr>
            <p:ph idx="1"/>
          </p:nvPr>
        </p:nvSpPr>
        <p:spPr>
          <a:xfrm>
            <a:off x="7197430" y="1352187"/>
            <a:ext cx="4774093" cy="4680585"/>
          </a:xfrm>
        </p:spPr>
        <p:txBody>
          <a:bodyPr anchor="t">
            <a:noAutofit/>
          </a:bodyPr>
          <a:lstStyle/>
          <a:p>
            <a:r>
              <a:rPr lang="en-US" sz="2400" dirty="0"/>
              <a:t>The primary goal of this project was to understand the software development life cycle by creating simple application, implement cire programming concepts like conditionals ,loops,  functions ,and arrays .learning basic weather development and  concepts. provide an interactive platform that allows two users to check the updates of weather</a:t>
            </a:r>
          </a:p>
        </p:txBody>
      </p:sp>
      <p:grpSp>
        <p:nvGrpSpPr>
          <p:cNvPr id="13" name="Group 12">
            <a:extLst>
              <a:ext uri="{FF2B5EF4-FFF2-40B4-BE49-F238E27FC236}">
                <a16:creationId xmlns:a16="http://schemas.microsoft.com/office/drawing/2014/main" id="{A9733A91-F958-4629-801A-3F6F1E09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F3812972-C68B-4C59-B3A7-4AF61E935D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B3F3B7C-7909-4486-AA08-5C6B625C3A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0BD7DA8-741F-4296-9363-05EF915411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62068EFC-20FC-456F-839F-4BCFFCAA8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3251C60F-B911-433E-BF75-3BBEFD0538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93858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What is Weather? - Lesson for Kids Video">
            <a:extLst>
              <a:ext uri="{FF2B5EF4-FFF2-40B4-BE49-F238E27FC236}">
                <a16:creationId xmlns:a16="http://schemas.microsoft.com/office/drawing/2014/main" id="{1B095B35-4290-D161-9098-EA397515825E}"/>
              </a:ext>
            </a:extLst>
          </p:cNvPr>
          <p:cNvPicPr>
            <a:picLocks noChangeAspect="1"/>
          </p:cNvPicPr>
          <p:nvPr/>
        </p:nvPicPr>
        <p:blipFill>
          <a:blip r:embed="rId2">
            <a:alphaModFix amt="35000"/>
          </a:blip>
          <a:srcRect/>
          <a:stretch>
            <a:fillRect/>
          </a:stretch>
        </p:blipFill>
        <p:spPr>
          <a:xfrm>
            <a:off x="3174" y="10"/>
            <a:ext cx="12192000" cy="6857990"/>
          </a:xfrm>
          <a:prstGeom prst="rect">
            <a:avLst/>
          </a:prstGeom>
        </p:spPr>
      </p:pic>
      <p:sp>
        <p:nvSpPr>
          <p:cNvPr id="2" name="Title 1">
            <a:extLst>
              <a:ext uri="{FF2B5EF4-FFF2-40B4-BE49-F238E27FC236}">
                <a16:creationId xmlns:a16="http://schemas.microsoft.com/office/drawing/2014/main" id="{D92ABA28-0665-1908-3B04-5EF01BAD5EC7}"/>
              </a:ext>
            </a:extLst>
          </p:cNvPr>
          <p:cNvSpPr>
            <a:spLocks noGrp="1"/>
          </p:cNvSpPr>
          <p:nvPr>
            <p:ph type="title"/>
          </p:nvPr>
        </p:nvSpPr>
        <p:spPr>
          <a:xfrm>
            <a:off x="1598612" y="198361"/>
            <a:ext cx="8534400" cy="1507067"/>
          </a:xfrm>
        </p:spPr>
        <p:txBody>
          <a:bodyPr vert="horz" lIns="91440" tIns="45720" rIns="91440" bIns="45720" rtlCol="0" anchor="ctr">
            <a:normAutofit/>
          </a:bodyPr>
          <a:lstStyle/>
          <a:p>
            <a:r>
              <a:rPr lang="en-US" b="1" u="sng"/>
              <a:t>Importance of weather</a:t>
            </a:r>
            <a:endParaRPr lang="en-US"/>
          </a:p>
        </p:txBody>
      </p:sp>
      <p:sp>
        <p:nvSpPr>
          <p:cNvPr id="7" name="TextBox 6">
            <a:extLst>
              <a:ext uri="{FF2B5EF4-FFF2-40B4-BE49-F238E27FC236}">
                <a16:creationId xmlns:a16="http://schemas.microsoft.com/office/drawing/2014/main" id="{D8852C55-13EA-0CF7-5016-4B75902D94E8}"/>
              </a:ext>
            </a:extLst>
          </p:cNvPr>
          <p:cNvSpPr txBox="1"/>
          <p:nvPr/>
        </p:nvSpPr>
        <p:spPr>
          <a:xfrm>
            <a:off x="934583" y="1992086"/>
            <a:ext cx="8534400" cy="361526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171450" indent="-171450" defTabSz="457200">
              <a:spcBef>
                <a:spcPct val="20000"/>
              </a:spcBef>
              <a:spcAft>
                <a:spcPts val="600"/>
              </a:spcAft>
              <a:buClr>
                <a:srgbClr val="FFFFFF"/>
              </a:buClr>
              <a:buSzPct val="80000"/>
              <a:buFont typeface="Wingdings 3" panose="05040102010807070707" pitchFamily="18" charset="2"/>
              <a:buChar char=""/>
            </a:pPr>
            <a:r>
              <a:rPr lang="en-US" b="1" dirty="0"/>
              <a:t>Affects Daily Life:</a:t>
            </a:r>
            <a:endParaRPr lang="en-US" dirty="0"/>
          </a:p>
          <a:p>
            <a:pPr defTabSz="457200">
              <a:spcBef>
                <a:spcPct val="20000"/>
              </a:spcBef>
              <a:spcAft>
                <a:spcPts val="600"/>
              </a:spcAft>
              <a:buClr>
                <a:srgbClr val="FFFFFF"/>
              </a:buClr>
              <a:buSzPct val="80000"/>
            </a:pPr>
            <a:endParaRPr lang="en-US" b="1" dirty="0"/>
          </a:p>
          <a:p>
            <a:pPr marL="171450" indent="-171450" defTabSz="457200">
              <a:spcBef>
                <a:spcPct val="20000"/>
              </a:spcBef>
              <a:spcAft>
                <a:spcPts val="600"/>
              </a:spcAft>
              <a:buClr>
                <a:schemeClr val="tx1"/>
              </a:buClr>
              <a:buSzPct val="80000"/>
              <a:buFont typeface="Wingdings 3" panose="05040102010807070707" pitchFamily="18" charset="2"/>
              <a:buChar char=""/>
            </a:pPr>
            <a:r>
              <a:rPr lang="en-US" b="1" dirty="0"/>
              <a:t>Impacts Agriculture</a:t>
            </a:r>
          </a:p>
          <a:p>
            <a:pPr marL="171450" indent="-171450" defTabSz="457200">
              <a:spcBef>
                <a:spcPct val="20000"/>
              </a:spcBef>
              <a:spcAft>
                <a:spcPts val="600"/>
              </a:spcAft>
              <a:buClr>
                <a:srgbClr val="FFFFFF"/>
              </a:buClr>
              <a:buSzPct val="80000"/>
              <a:buFont typeface="Wingdings 3" panose="05040102010807070707" pitchFamily="18" charset="2"/>
              <a:buChar char=""/>
            </a:pPr>
            <a:endParaRPr lang="en-US" b="1" dirty="0"/>
          </a:p>
          <a:p>
            <a:pPr marL="171450" indent="-171450" defTabSz="457200">
              <a:spcBef>
                <a:spcPct val="20000"/>
              </a:spcBef>
              <a:spcAft>
                <a:spcPts val="600"/>
              </a:spcAft>
              <a:buClr>
                <a:schemeClr val="tx1"/>
              </a:buClr>
              <a:buSzPct val="80000"/>
              <a:buFont typeface="Wingdings 3" panose="05040102010807070707" pitchFamily="18" charset="2"/>
              <a:buChar char=""/>
            </a:pPr>
            <a:r>
              <a:rPr lang="en-US" b="1" dirty="0"/>
              <a:t>Shapes the Earth</a:t>
            </a:r>
          </a:p>
          <a:p>
            <a:pPr marL="171450" indent="-171450" defTabSz="457200">
              <a:spcBef>
                <a:spcPct val="20000"/>
              </a:spcBef>
              <a:spcAft>
                <a:spcPts val="600"/>
              </a:spcAft>
              <a:buClr>
                <a:schemeClr val="tx1"/>
              </a:buClr>
              <a:buSzPct val="80000"/>
              <a:buFont typeface="Wingdings 3" panose="05040102010807070707" pitchFamily="18" charset="2"/>
              <a:buChar char=""/>
            </a:pPr>
            <a:endParaRPr lang="en-US" b="1" dirty="0"/>
          </a:p>
          <a:p>
            <a:pPr marL="171450" indent="-171450" defTabSz="457200">
              <a:spcBef>
                <a:spcPct val="20000"/>
              </a:spcBef>
              <a:spcAft>
                <a:spcPts val="600"/>
              </a:spcAft>
              <a:buClr>
                <a:srgbClr val="FFFFFF"/>
              </a:buClr>
              <a:buSzPct val="80000"/>
              <a:buFont typeface="Wingdings 3" panose="05040102010807070707" pitchFamily="18" charset="2"/>
              <a:buChar char=""/>
            </a:pPr>
            <a:r>
              <a:rPr lang="en-US" b="1" dirty="0"/>
              <a:t>Impacts Human Health</a:t>
            </a:r>
            <a:endParaRPr lang="en-US" dirty="0"/>
          </a:p>
          <a:p>
            <a:pPr defTabSz="457200">
              <a:spcBef>
                <a:spcPct val="20000"/>
              </a:spcBef>
              <a:spcAft>
                <a:spcPts val="600"/>
              </a:spcAft>
              <a:buClr>
                <a:srgbClr val="FFFFFF"/>
              </a:buClr>
              <a:buSzPct val="80000"/>
            </a:pPr>
            <a:endParaRPr lang="en-US" b="1" dirty="0"/>
          </a:p>
          <a:p>
            <a:pPr marL="171450" indent="-171450" defTabSz="457200">
              <a:spcBef>
                <a:spcPct val="20000"/>
              </a:spcBef>
              <a:spcAft>
                <a:spcPts val="600"/>
              </a:spcAft>
              <a:buClr>
                <a:schemeClr val="tx1"/>
              </a:buClr>
              <a:buSzPct val="80000"/>
              <a:buFont typeface="Wingdings 3" panose="05040102010807070707" pitchFamily="18" charset="2"/>
              <a:buChar char=""/>
            </a:pPr>
            <a:r>
              <a:rPr lang="en-US" b="1" dirty="0"/>
              <a:t>Important for Predicting Weather Patterns</a:t>
            </a:r>
          </a:p>
        </p:txBody>
      </p:sp>
    </p:spTree>
    <p:extLst>
      <p:ext uri="{BB962C8B-B14F-4D97-AF65-F5344CB8AC3E}">
        <p14:creationId xmlns:p14="http://schemas.microsoft.com/office/powerpoint/2010/main" val="4265074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403C7F-76AE-4587-92A2-D4E41EBE6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C7948-2267-934B-BB1C-444AA7C6BFB3}"/>
              </a:ext>
            </a:extLst>
          </p:cNvPr>
          <p:cNvSpPr>
            <a:spLocks noGrp="1"/>
          </p:cNvSpPr>
          <p:nvPr>
            <p:ph type="title"/>
          </p:nvPr>
        </p:nvSpPr>
        <p:spPr>
          <a:xfrm>
            <a:off x="3978579" y="202462"/>
            <a:ext cx="7316810" cy="1286198"/>
          </a:xfrm>
        </p:spPr>
        <p:txBody>
          <a:bodyPr>
            <a:normAutofit/>
          </a:bodyPr>
          <a:lstStyle/>
          <a:p>
            <a:r>
              <a:rPr lang="en-US" b="1" u="sng" dirty="0">
                <a:solidFill>
                  <a:schemeClr val="accent2"/>
                </a:solidFill>
              </a:rPr>
              <a:t>Key aspects about weather</a:t>
            </a:r>
          </a:p>
        </p:txBody>
      </p:sp>
      <p:pic>
        <p:nvPicPr>
          <p:cNvPr id="6" name="Picture 5" descr="Green and dry land">
            <a:extLst>
              <a:ext uri="{FF2B5EF4-FFF2-40B4-BE49-F238E27FC236}">
                <a16:creationId xmlns:a16="http://schemas.microsoft.com/office/drawing/2014/main" id="{A57C32F3-47EA-040E-D6FC-D3BD7203F715}"/>
              </a:ext>
            </a:extLst>
          </p:cNvPr>
          <p:cNvPicPr>
            <a:picLocks noChangeAspect="1"/>
          </p:cNvPicPr>
          <p:nvPr/>
        </p:nvPicPr>
        <p:blipFill>
          <a:blip r:embed="rId2"/>
          <a:srcRect l="33253" r="41961" b="-6"/>
          <a:stretch>
            <a:fillRect/>
          </a:stretch>
        </p:blipFill>
        <p:spPr>
          <a:xfrm>
            <a:off x="831" y="10"/>
            <a:ext cx="3502025" cy="6857990"/>
          </a:xfrm>
          <a:prstGeom prst="rect">
            <a:avLst/>
          </a:prstGeom>
          <a:effectLst>
            <a:innerShdw blurRad="57150" dist="38100" dir="14460000">
              <a:prstClr val="black">
                <a:alpha val="70000"/>
              </a:prstClr>
            </a:innerShdw>
          </a:effectLst>
        </p:spPr>
      </p:pic>
      <p:sp>
        <p:nvSpPr>
          <p:cNvPr id="3" name="Content Placeholder 2">
            <a:extLst>
              <a:ext uri="{FF2B5EF4-FFF2-40B4-BE49-F238E27FC236}">
                <a16:creationId xmlns:a16="http://schemas.microsoft.com/office/drawing/2014/main" id="{472F59B5-3491-08E0-9D42-6A402FC8EFA1}"/>
              </a:ext>
            </a:extLst>
          </p:cNvPr>
          <p:cNvSpPr>
            <a:spLocks noGrp="1"/>
          </p:cNvSpPr>
          <p:nvPr>
            <p:ph idx="1"/>
          </p:nvPr>
        </p:nvSpPr>
        <p:spPr>
          <a:xfrm>
            <a:off x="3829395" y="1911626"/>
            <a:ext cx="7873985" cy="3825093"/>
          </a:xfrm>
        </p:spPr>
        <p:txBody>
          <a:bodyPr>
            <a:normAutofit/>
          </a:bodyPr>
          <a:lstStyle/>
          <a:p>
            <a:r>
              <a:rPr lang="en-US" sz="2800" b="1" dirty="0">
                <a:latin typeface="Calibri"/>
                <a:ea typeface="+mn-lt"/>
                <a:cs typeface="+mn-lt"/>
              </a:rPr>
              <a:t>Atmospheric Elements</a:t>
            </a:r>
            <a:endParaRPr lang="en-US" sz="2800" dirty="0">
              <a:latin typeface="Calibri"/>
              <a:ea typeface="+mn-lt"/>
              <a:cs typeface="+mn-lt"/>
            </a:endParaRPr>
          </a:p>
          <a:p>
            <a:pPr>
              <a:buClr>
                <a:srgbClr val="FFFFFF"/>
              </a:buClr>
            </a:pPr>
            <a:r>
              <a:rPr lang="en-US" sz="2800" b="1" dirty="0">
                <a:latin typeface="Calibri"/>
                <a:ea typeface="+mn-lt"/>
                <a:cs typeface="+mn-lt"/>
              </a:rPr>
              <a:t>Dynamic Nature</a:t>
            </a:r>
          </a:p>
          <a:p>
            <a:pPr>
              <a:buClr>
                <a:srgbClr val="FFFFFF"/>
              </a:buClr>
            </a:pPr>
            <a:r>
              <a:rPr lang="en-US" sz="2800" b="1" dirty="0">
                <a:latin typeface="Calibri"/>
                <a:ea typeface="+mn-lt"/>
                <a:cs typeface="+mn-lt"/>
              </a:rPr>
              <a:t>Impact on Daily Life</a:t>
            </a:r>
          </a:p>
          <a:p>
            <a:pPr>
              <a:buClr>
                <a:srgbClr val="FFFFFF"/>
              </a:buClr>
            </a:pPr>
            <a:r>
              <a:rPr lang="en-US" sz="2800" b="1" dirty="0">
                <a:latin typeface="Calibri"/>
                <a:ea typeface="+mn-lt"/>
                <a:cs typeface="+mn-lt"/>
              </a:rPr>
              <a:t>Severe </a:t>
            </a:r>
            <a:r>
              <a:rPr lang="en-US" sz="2800" b="1" err="1">
                <a:latin typeface="Calibri"/>
                <a:ea typeface="+mn-lt"/>
                <a:cs typeface="+mn-lt"/>
              </a:rPr>
              <a:t>Weathe</a:t>
            </a:r>
            <a:endParaRPr lang="en-US" sz="2800" b="1">
              <a:latin typeface="Calibri"/>
              <a:ea typeface="+mn-lt"/>
              <a:cs typeface="+mn-lt"/>
            </a:endParaRPr>
          </a:p>
          <a:p>
            <a:pPr>
              <a:buClr>
                <a:srgbClr val="FFFFFF"/>
              </a:buClr>
            </a:pPr>
            <a:r>
              <a:rPr lang="en-US" sz="2800" b="1" dirty="0">
                <a:latin typeface="Calibri"/>
                <a:ea typeface="+mn-lt"/>
                <a:cs typeface="+mn-lt"/>
              </a:rPr>
              <a:t>Importance of Forecasting</a:t>
            </a:r>
          </a:p>
        </p:txBody>
      </p:sp>
      <p:grpSp>
        <p:nvGrpSpPr>
          <p:cNvPr id="11" name="Group 10">
            <a:extLst>
              <a:ext uri="{FF2B5EF4-FFF2-40B4-BE49-F238E27FC236}">
                <a16:creationId xmlns:a16="http://schemas.microsoft.com/office/drawing/2014/main" id="{D6C71778-3DDA-4748-AEBB-2A4B750163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2" name="Straight Connector 11">
              <a:extLst>
                <a:ext uri="{FF2B5EF4-FFF2-40B4-BE49-F238E27FC236}">
                  <a16:creationId xmlns:a16="http://schemas.microsoft.com/office/drawing/2014/main" id="{BA1F5C7D-5183-424E-BD72-BBFC59C5A2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848F76E-D8DE-4826-901B-4E4090240E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FAE84420-E672-4A16-8384-42BDDC4A9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44D91EB-FA8D-4FD3-88F8-053F9962B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756B711F-46BD-4789-926C-CF2F01F71D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60745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17D15-ECA6-4B08-C8FE-C7CA741E1B1A}"/>
              </a:ext>
            </a:extLst>
          </p:cNvPr>
          <p:cNvSpPr>
            <a:spLocks noGrp="1"/>
          </p:cNvSpPr>
          <p:nvPr>
            <p:ph type="title"/>
          </p:nvPr>
        </p:nvSpPr>
        <p:spPr>
          <a:xfrm>
            <a:off x="1552313" y="754497"/>
            <a:ext cx="8129287" cy="966916"/>
          </a:xfrm>
        </p:spPr>
        <p:txBody>
          <a:bodyPr/>
          <a:lstStyle/>
          <a:p>
            <a:pPr algn="ctr"/>
            <a:r>
              <a:rPr lang="en-US" b="1" u="sng" dirty="0">
                <a:solidFill>
                  <a:schemeClr val="accent2"/>
                </a:solidFill>
              </a:rPr>
              <a:t>Learning outcomes</a:t>
            </a:r>
            <a:endParaRPr lang="en-US"/>
          </a:p>
        </p:txBody>
      </p:sp>
      <p:sp>
        <p:nvSpPr>
          <p:cNvPr id="3" name="Content Placeholder 2">
            <a:extLst>
              <a:ext uri="{FF2B5EF4-FFF2-40B4-BE49-F238E27FC236}">
                <a16:creationId xmlns:a16="http://schemas.microsoft.com/office/drawing/2014/main" id="{D5F229CE-1A5F-77B6-26A2-0276B3DA92CA}"/>
              </a:ext>
            </a:extLst>
          </p:cNvPr>
          <p:cNvSpPr>
            <a:spLocks noGrp="1"/>
          </p:cNvSpPr>
          <p:nvPr>
            <p:ph idx="1"/>
          </p:nvPr>
        </p:nvSpPr>
        <p:spPr>
          <a:xfrm>
            <a:off x="1156845" y="2036180"/>
            <a:ext cx="9151716" cy="3567040"/>
          </a:xfrm>
        </p:spPr>
        <p:txBody>
          <a:bodyPr>
            <a:normAutofit/>
          </a:bodyPr>
          <a:lstStyle/>
          <a:p>
            <a:pPr marL="0" indent="0" algn="ctr">
              <a:buNone/>
            </a:pPr>
            <a:r>
              <a:rPr lang="en-US" sz="2400" b="1" i="1" u="sng" dirty="0"/>
              <a:t>This internship project taught me:</a:t>
            </a:r>
          </a:p>
          <a:p>
            <a:pPr marL="0" indent="0" algn="ctr">
              <a:buNone/>
            </a:pPr>
            <a:endParaRPr lang="en-US" sz="2400" b="1" i="1" u="sng" dirty="0">
              <a:latin typeface="Century Gothic"/>
              <a:ea typeface="Calibri"/>
              <a:cs typeface="Calibri"/>
            </a:endParaRPr>
          </a:p>
          <a:p>
            <a:pPr marL="342900" indent="-342900"/>
            <a:r>
              <a:rPr lang="en-US" sz="2400" dirty="0">
                <a:latin typeface="Century Gothic"/>
                <a:ea typeface="Calibri"/>
                <a:cs typeface="Calibri"/>
              </a:rPr>
              <a:t>How to structure and manage a small scale software project</a:t>
            </a:r>
          </a:p>
          <a:p>
            <a:pPr marL="342900" indent="-342900">
              <a:buClr>
                <a:srgbClr val="FFFFFF"/>
              </a:buClr>
            </a:pPr>
            <a:r>
              <a:rPr lang="en-US" sz="2400" dirty="0">
                <a:latin typeface="Century Gothic"/>
                <a:ea typeface="Calibri"/>
                <a:cs typeface="Calibri"/>
              </a:rPr>
              <a:t>The importance of clean code and programming</a:t>
            </a:r>
          </a:p>
          <a:p>
            <a:pPr marL="342900" indent="-342900">
              <a:buClr>
                <a:srgbClr val="FFFFFF"/>
              </a:buClr>
            </a:pPr>
            <a:r>
              <a:rPr lang="en-US" sz="2400" dirty="0">
                <a:latin typeface="Century Gothic"/>
                <a:ea typeface="Calibri"/>
                <a:cs typeface="Calibri"/>
              </a:rPr>
              <a:t>Basic of software testing</a:t>
            </a:r>
          </a:p>
          <a:p>
            <a:pPr marL="342900" indent="-342900">
              <a:buClr>
                <a:srgbClr val="FFFFFF"/>
              </a:buClr>
            </a:pPr>
            <a:r>
              <a:rPr lang="en-US" sz="2400" dirty="0">
                <a:latin typeface="Century Gothic"/>
                <a:ea typeface="Calibri"/>
                <a:cs typeface="Calibri"/>
              </a:rPr>
              <a:t>Effective use of version</a:t>
            </a:r>
          </a:p>
          <a:p>
            <a:pPr marL="0" indent="0" algn="ctr">
              <a:buNone/>
            </a:pPr>
            <a:endParaRPr lang="en-US" sz="2400" b="1" i="1" u="sng" dirty="0"/>
          </a:p>
        </p:txBody>
      </p:sp>
    </p:spTree>
    <p:extLst>
      <p:ext uri="{BB962C8B-B14F-4D97-AF65-F5344CB8AC3E}">
        <p14:creationId xmlns:p14="http://schemas.microsoft.com/office/powerpoint/2010/main" val="2451319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403C7F-76AE-4587-92A2-D4E41EBE6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F88428-A780-4613-593B-68930ABBC621}"/>
              </a:ext>
            </a:extLst>
          </p:cNvPr>
          <p:cNvSpPr>
            <a:spLocks noGrp="1"/>
          </p:cNvSpPr>
          <p:nvPr>
            <p:ph type="title"/>
          </p:nvPr>
        </p:nvSpPr>
        <p:spPr>
          <a:xfrm>
            <a:off x="4379080" y="3431"/>
            <a:ext cx="5627158" cy="1507067"/>
          </a:xfrm>
        </p:spPr>
        <p:txBody>
          <a:bodyPr>
            <a:normAutofit/>
          </a:bodyPr>
          <a:lstStyle/>
          <a:p>
            <a:pPr algn="ctr"/>
            <a:r>
              <a:rPr lang="en-US" b="1" u="sng" dirty="0">
                <a:solidFill>
                  <a:srgbClr val="FFFF00"/>
                </a:solidFill>
              </a:rPr>
              <a:t>conclusion</a:t>
            </a:r>
            <a:endParaRPr lang="en-US" dirty="0">
              <a:solidFill>
                <a:srgbClr val="FFFF00"/>
              </a:solidFill>
            </a:endParaRPr>
          </a:p>
        </p:txBody>
      </p:sp>
      <p:pic>
        <p:nvPicPr>
          <p:cNvPr id="4" name="Picture 3" descr="conclusion - the weather and climate change">
            <a:extLst>
              <a:ext uri="{FF2B5EF4-FFF2-40B4-BE49-F238E27FC236}">
                <a16:creationId xmlns:a16="http://schemas.microsoft.com/office/drawing/2014/main" id="{28ACEA52-67FD-455C-92F4-22E42693EB34}"/>
              </a:ext>
            </a:extLst>
          </p:cNvPr>
          <p:cNvPicPr>
            <a:picLocks noChangeAspect="1"/>
          </p:cNvPicPr>
          <p:nvPr/>
        </p:nvPicPr>
        <p:blipFill>
          <a:blip r:embed="rId2"/>
          <a:srcRect l="13578" r="13898" b="-1"/>
          <a:stretch>
            <a:fillRect/>
          </a:stretch>
        </p:blipFill>
        <p:spPr>
          <a:xfrm>
            <a:off x="831" y="10"/>
            <a:ext cx="3502025" cy="6857990"/>
          </a:xfrm>
          <a:prstGeom prst="rect">
            <a:avLst/>
          </a:prstGeom>
          <a:effectLst>
            <a:innerShdw blurRad="57150" dist="38100" dir="14460000">
              <a:prstClr val="black">
                <a:alpha val="70000"/>
              </a:prstClr>
            </a:innerShdw>
          </a:effectLst>
        </p:spPr>
      </p:pic>
      <p:sp>
        <p:nvSpPr>
          <p:cNvPr id="3" name="Content Placeholder 2">
            <a:extLst>
              <a:ext uri="{FF2B5EF4-FFF2-40B4-BE49-F238E27FC236}">
                <a16:creationId xmlns:a16="http://schemas.microsoft.com/office/drawing/2014/main" id="{DA88B69B-65E6-B104-CCAA-F28396D6B357}"/>
              </a:ext>
            </a:extLst>
          </p:cNvPr>
          <p:cNvSpPr>
            <a:spLocks noGrp="1"/>
          </p:cNvSpPr>
          <p:nvPr>
            <p:ph idx="1"/>
          </p:nvPr>
        </p:nvSpPr>
        <p:spPr>
          <a:xfrm>
            <a:off x="3851771" y="1594815"/>
            <a:ext cx="6121505" cy="4325780"/>
          </a:xfrm>
        </p:spPr>
        <p:txBody>
          <a:bodyPr>
            <a:normAutofit/>
          </a:bodyPr>
          <a:lstStyle/>
          <a:p>
            <a:r>
              <a:rPr lang="en-US" sz="2400" dirty="0">
                <a:latin typeface="Calibri"/>
                <a:ea typeface="Calibri"/>
                <a:cs typeface="Calibri"/>
              </a:rPr>
              <a:t>This weather update project helped me develop both technical and problem solving skills</a:t>
            </a:r>
          </a:p>
          <a:p>
            <a:pPr>
              <a:buClr>
                <a:srgbClr val="FFFFFF"/>
              </a:buClr>
            </a:pPr>
            <a:r>
              <a:rPr lang="en-US" sz="2400" dirty="0">
                <a:latin typeface="Calibri"/>
                <a:ea typeface="Calibri"/>
                <a:cs typeface="Calibri"/>
              </a:rPr>
              <a:t>Despite being a relatively simple </a:t>
            </a:r>
            <a:r>
              <a:rPr lang="en-US" sz="2400" err="1">
                <a:latin typeface="Calibri"/>
                <a:ea typeface="Calibri"/>
                <a:cs typeface="Calibri"/>
              </a:rPr>
              <a:t>game,the</a:t>
            </a:r>
            <a:r>
              <a:rPr lang="en-US" sz="2400" dirty="0">
                <a:latin typeface="Calibri"/>
                <a:ea typeface="Calibri"/>
                <a:cs typeface="Calibri"/>
              </a:rPr>
              <a:t> development process was rich in learning and practice </a:t>
            </a:r>
          </a:p>
          <a:p>
            <a:pPr>
              <a:buClr>
                <a:srgbClr val="FFFFFF"/>
              </a:buClr>
            </a:pPr>
            <a:r>
              <a:rPr lang="en-US" sz="2400" dirty="0">
                <a:latin typeface="Calibri"/>
                <a:ea typeface="Calibri"/>
                <a:cs typeface="Calibri"/>
              </a:rPr>
              <a:t>Frome design to backend logic and error handling to version control ,the project gave me a </a:t>
            </a:r>
            <a:r>
              <a:rPr lang="en-US" sz="2400" err="1">
                <a:latin typeface="Calibri"/>
                <a:ea typeface="Calibri"/>
                <a:cs typeface="Calibri"/>
              </a:rPr>
              <a:t>eal</a:t>
            </a:r>
            <a:r>
              <a:rPr lang="en-US" sz="2400" dirty="0">
                <a:latin typeface="Calibri"/>
                <a:ea typeface="Calibri"/>
                <a:cs typeface="Calibri"/>
              </a:rPr>
              <a:t> world feel of software </a:t>
            </a:r>
          </a:p>
        </p:txBody>
      </p:sp>
      <p:grpSp>
        <p:nvGrpSpPr>
          <p:cNvPr id="11" name="Group 10">
            <a:extLst>
              <a:ext uri="{FF2B5EF4-FFF2-40B4-BE49-F238E27FC236}">
                <a16:creationId xmlns:a16="http://schemas.microsoft.com/office/drawing/2014/main" id="{D6C71778-3DDA-4748-AEBB-2A4B750163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2" name="Straight Connector 11">
              <a:extLst>
                <a:ext uri="{FF2B5EF4-FFF2-40B4-BE49-F238E27FC236}">
                  <a16:creationId xmlns:a16="http://schemas.microsoft.com/office/drawing/2014/main" id="{BA1F5C7D-5183-424E-BD72-BBFC59C5A2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848F76E-D8DE-4826-901B-4E4090240E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FAE84420-E672-4A16-8384-42BDDC4A9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44D91EB-FA8D-4FD3-88F8-053F9962B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756B711F-46BD-4789-926C-CF2F01F71D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3114459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Slice</vt:lpstr>
      <vt:lpstr>WEATHER UPDATE WEBSITE</vt:lpstr>
      <vt:lpstr>introduction</vt:lpstr>
      <vt:lpstr>Objectives of the project</vt:lpstr>
      <vt:lpstr>Importance of weather</vt:lpstr>
      <vt:lpstr>Key aspects about weather</vt:lpstr>
      <vt:lpstr>Learning outcomes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344</cp:revision>
  <dcterms:created xsi:type="dcterms:W3CDTF">2013-07-15T20:26:40Z</dcterms:created>
  <dcterms:modified xsi:type="dcterms:W3CDTF">2025-05-20T02:16:22Z</dcterms:modified>
</cp:coreProperties>
</file>