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6" r:id="rId3"/>
    <p:sldId id="279" r:id="rId4"/>
    <p:sldId id="289" r:id="rId5"/>
    <p:sldId id="280" r:id="rId6"/>
    <p:sldId id="288" r:id="rId7"/>
    <p:sldId id="284" r:id="rId8"/>
    <p:sldId id="286" r:id="rId9"/>
    <p:sldId id="287" r:id="rId10"/>
    <p:sldId id="281" r:id="rId11"/>
    <p:sldId id="285" r:id="rId12"/>
    <p:sldId id="277" r:id="rId13"/>
    <p:sldId id="282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3805D1-D311-47E6-A0D6-E3DA78D8E756}">
          <p14:sldIdLst>
            <p14:sldId id="257"/>
            <p14:sldId id="276"/>
            <p14:sldId id="279"/>
            <p14:sldId id="289"/>
            <p14:sldId id="280"/>
            <p14:sldId id="288"/>
            <p14:sldId id="284"/>
            <p14:sldId id="286"/>
            <p14:sldId id="287"/>
            <p14:sldId id="281"/>
            <p14:sldId id="285"/>
            <p14:sldId id="277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6" autoAdjust="0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E549EA-A729-3D45-8B4D-22B7EBF5C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7E04D-ECCF-9144-940C-119F342EF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3F512-30E2-3F46-8010-5659AF98CC34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344F1-5767-0541-B208-C6A9788E85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DBA68-A779-A547-8605-413DDCAEB5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A2CB1-9001-FD49-B675-3F6AB6B0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E9FAA-CE99-9243-980C-708A50330DCB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AF33-FE8D-0F43-AD85-A52C3F99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2AFA-44D0-F744-8BDD-C2802771C1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0064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BA64A-8634-5140-B60F-09086C669D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r>
              <a:rPr lang="en-US" dirty="0"/>
              <a:t>Title, Department</a:t>
            </a:r>
          </a:p>
          <a:p>
            <a:r>
              <a:rPr lang="en-US" dirty="0"/>
              <a:t>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B9D1-8415-1B44-B6D1-308A9D4A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A545-610A-3246-BBF7-82AC132EB6A8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9443-4DC4-404B-8FFB-AAEF9ABD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4938-7FDF-B04D-A213-F8160A6F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he logo for Wichita State University." title="Wichita State University Logo">
            <a:extLst>
              <a:ext uri="{FF2B5EF4-FFF2-40B4-BE49-F238E27FC236}">
                <a16:creationId xmlns:a16="http://schemas.microsoft.com/office/drawing/2014/main" id="{1ADE4355-A3B2-6449-9D1C-9F7D8F1789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1073" y="1192211"/>
            <a:ext cx="4189854" cy="96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AE9C-BCE1-134F-9AA5-36AC0166B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0" y="300039"/>
            <a:ext cx="8503920" cy="9572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1-Column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DADA-DA3F-374B-8A2B-B0B5F1A463F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57CC7-E80B-4E43-9A8C-58FE70FD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A545-610A-3246-BBF7-82AC132EB6A8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C005-7FB8-3D4C-96BE-CD8E4D13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0C98-1C77-A04F-96D7-2FB871DF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01733-A319-1049-88B3-3DD8B2790C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270" y="132080"/>
            <a:ext cx="1113411" cy="9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DA10-D4F1-1246-AC76-4E99217B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0" y="301752"/>
            <a:ext cx="8503920" cy="960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2-Column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A247-7DFC-E446-938A-2CA021AE3E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5206B-3FC0-CE41-90B0-155B2B1C6F2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86D33-CD83-4040-BB1F-306A4D9B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A545-610A-3246-BBF7-82AC132EB6A8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B5D88-544F-964C-84FC-05176212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67E06-089A-6846-8B48-B3A0F23D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65500-5B28-AC4E-BB14-D469D05680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270" y="132080"/>
            <a:ext cx="1113411" cy="9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0318-CC45-A342-AEE3-670F36387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7E59-4F7B-3B4C-B9E7-67DE80EDB6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Or Alternative Title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E7E8-47E7-104E-BF54-359C263C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A545-610A-3246-BBF7-82AC132EB6A8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E16E-EEEB-F04D-B629-FBE01C97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7F99-D730-2641-86EF-84BCC74B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47F3-F4BF-2C46-AC54-645A1178D8F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2C809D-321E-F346-A4DE-20D8E77C95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2270" y="132080"/>
            <a:ext cx="1113411" cy="9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E8205-8020-9E43-BDC9-8F0646FB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0D22-4086-394C-A571-C6BB444D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91FC-EF27-E34B-B5FE-194D933C9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254A545-610A-3246-BBF7-82AC132EB6A8}" type="datetimeFigureOut">
              <a:rPr lang="en-US" smtClean="0"/>
              <a:pPr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1301-3F06-5A49-A699-BBCBCEEE5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BA5A-8069-9D49-A99F-3AD1783C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EF147F3-F4BF-2C46-AC54-645A1178D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8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E08843-76D7-4CB1-9AF1-51B91BD19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495" y="2908575"/>
            <a:ext cx="8882191" cy="931767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Age Classification using Ocular Images acquired from Smart Phones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The logo for Wichita State University." title="Wichita State University Logo">
            <a:extLst>
              <a:ext uri="{FF2B5EF4-FFF2-40B4-BE49-F238E27FC236}">
                <a16:creationId xmlns:a16="http://schemas.microsoft.com/office/drawing/2014/main" id="{3F7CEFDC-3F1C-4A68-9553-7C57CA52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9" y="318033"/>
            <a:ext cx="4047843" cy="9317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250219-B572-4C49-B5C3-16D29960C00A}"/>
              </a:ext>
            </a:extLst>
          </p:cNvPr>
          <p:cNvSpPr/>
          <p:nvPr/>
        </p:nvSpPr>
        <p:spPr>
          <a:xfrm>
            <a:off x="4185872" y="2165769"/>
            <a:ext cx="3136187" cy="65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891 Project</a:t>
            </a:r>
          </a:p>
        </p:txBody>
      </p:sp>
    </p:spTree>
    <p:extLst>
      <p:ext uri="{BB962C8B-B14F-4D97-AF65-F5344CB8AC3E}">
        <p14:creationId xmlns:p14="http://schemas.microsoft.com/office/powerpoint/2010/main" val="427304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51"/>
    </mc:Choice>
    <mc:Fallback xmlns="">
      <p:transition spd="slow" advTm="188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CD27-FF32-6844-AA6B-99C5A0F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0F07-8064-3B43-AEF1-42ABEA9A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3"/>
            <a:ext cx="10515600" cy="47180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Support Vector Machine (SVM)</a:t>
            </a:r>
          </a:p>
          <a:p>
            <a:r>
              <a:rPr lang="en-US" sz="2400" dirty="0"/>
              <a:t>SVM is a popular classification tool used for pattern recognition and other classification problems.</a:t>
            </a:r>
          </a:p>
          <a:p>
            <a:r>
              <a:rPr lang="en-US" sz="2400" dirty="0"/>
              <a:t>It uses a hyperplane to separate a training sample using the decision function of Equation.</a:t>
            </a:r>
          </a:p>
          <a:p>
            <a:r>
              <a:rPr lang="en-US" sz="2400" dirty="0"/>
              <a:t>This approach has some advantages compared to other classifiers. They are robust, accurate and very effective even in cases where the number of training samples is small.</a:t>
            </a:r>
          </a:p>
          <a:p>
            <a:r>
              <a:rPr lang="en-US" sz="2400" dirty="0"/>
              <a:t>This technique also shows greater ability to generalize and greater likelihood of generating good classifiers.</a:t>
            </a:r>
          </a:p>
          <a:p>
            <a:r>
              <a:rPr lang="en-US" sz="2400" dirty="0"/>
              <a:t>The training of an SVM seeks to maximize the margins between the borders of both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2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B556-FC4E-F149-AD48-68CBBDAF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8FDE-36B5-334B-8B68-B607689A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u="sng" dirty="0"/>
              <a:t>Types of SVM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b="1" dirty="0"/>
              <a:t>Linear SVM </a:t>
            </a:r>
            <a:br>
              <a:rPr lang="en-US" sz="2600" dirty="0"/>
            </a:br>
            <a:r>
              <a:rPr lang="en-US" sz="2600" dirty="0"/>
              <a:t>It is used for data that are linearly separable i.e. for a dataset that can be categorized into two categories by utilizing a single straight line.</a:t>
            </a:r>
          </a:p>
          <a:p>
            <a:endParaRPr lang="en-US" sz="2600" dirty="0"/>
          </a:p>
          <a:p>
            <a:r>
              <a:rPr lang="en-US" sz="2600" b="1" dirty="0"/>
              <a:t>Non-Linear SVM</a:t>
            </a:r>
            <a:br>
              <a:rPr lang="en-US" sz="2600" dirty="0"/>
            </a:br>
            <a:r>
              <a:rPr lang="en-US" sz="2600" dirty="0"/>
              <a:t>It is used for data that are non-linearly separable data i.e. a straight line cannot be used to classify the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7918-1BB1-5347-85E6-FD3ECB34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Obtained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D64B-17F5-6D4F-823C-DF450EF0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Accuracy using HOG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577309-00B7-4C47-85B6-55A8002BE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7517"/>
              </p:ext>
            </p:extLst>
          </p:nvPr>
        </p:nvGraphicFramePr>
        <p:xfrm>
          <a:off x="1253446" y="2609636"/>
          <a:ext cx="9842641" cy="3041151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715902">
                  <a:extLst>
                    <a:ext uri="{9D8B030D-6E8A-4147-A177-3AD203B41FA5}">
                      <a16:colId xmlns:a16="http://schemas.microsoft.com/office/drawing/2014/main" val="1938842206"/>
                    </a:ext>
                  </a:extLst>
                </a:gridCol>
                <a:gridCol w="806929">
                  <a:extLst>
                    <a:ext uri="{9D8B030D-6E8A-4147-A177-3AD203B41FA5}">
                      <a16:colId xmlns:a16="http://schemas.microsoft.com/office/drawing/2014/main" val="2899669982"/>
                    </a:ext>
                  </a:extLst>
                </a:gridCol>
                <a:gridCol w="950992">
                  <a:extLst>
                    <a:ext uri="{9D8B030D-6E8A-4147-A177-3AD203B41FA5}">
                      <a16:colId xmlns:a16="http://schemas.microsoft.com/office/drawing/2014/main" val="1280464727"/>
                    </a:ext>
                  </a:extLst>
                </a:gridCol>
                <a:gridCol w="950992">
                  <a:extLst>
                    <a:ext uri="{9D8B030D-6E8A-4147-A177-3AD203B41FA5}">
                      <a16:colId xmlns:a16="http://schemas.microsoft.com/office/drawing/2014/main" val="4014162483"/>
                    </a:ext>
                  </a:extLst>
                </a:gridCol>
                <a:gridCol w="806929">
                  <a:extLst>
                    <a:ext uri="{9D8B030D-6E8A-4147-A177-3AD203B41FA5}">
                      <a16:colId xmlns:a16="http://schemas.microsoft.com/office/drawing/2014/main" val="2113979021"/>
                    </a:ext>
                  </a:extLst>
                </a:gridCol>
                <a:gridCol w="950992">
                  <a:extLst>
                    <a:ext uri="{9D8B030D-6E8A-4147-A177-3AD203B41FA5}">
                      <a16:colId xmlns:a16="http://schemas.microsoft.com/office/drawing/2014/main" val="2746331544"/>
                    </a:ext>
                  </a:extLst>
                </a:gridCol>
                <a:gridCol w="950992">
                  <a:extLst>
                    <a:ext uri="{9D8B030D-6E8A-4147-A177-3AD203B41FA5}">
                      <a16:colId xmlns:a16="http://schemas.microsoft.com/office/drawing/2014/main" val="833953330"/>
                    </a:ext>
                  </a:extLst>
                </a:gridCol>
                <a:gridCol w="806929">
                  <a:extLst>
                    <a:ext uri="{9D8B030D-6E8A-4147-A177-3AD203B41FA5}">
                      <a16:colId xmlns:a16="http://schemas.microsoft.com/office/drawing/2014/main" val="2486858560"/>
                    </a:ext>
                  </a:extLst>
                </a:gridCol>
                <a:gridCol w="950992">
                  <a:extLst>
                    <a:ext uri="{9D8B030D-6E8A-4147-A177-3AD203B41FA5}">
                      <a16:colId xmlns:a16="http://schemas.microsoft.com/office/drawing/2014/main" val="994092262"/>
                    </a:ext>
                  </a:extLst>
                </a:gridCol>
                <a:gridCol w="950992">
                  <a:extLst>
                    <a:ext uri="{9D8B030D-6E8A-4147-A177-3AD203B41FA5}">
                      <a16:colId xmlns:a16="http://schemas.microsoft.com/office/drawing/2014/main" val="116110739"/>
                    </a:ext>
                  </a:extLst>
                </a:gridCol>
              </a:tblGrid>
              <a:tr h="528718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760" marR="68580" marT="2743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Younger (18-35)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Middle Aged (36-55)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Older (&gt;55)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67212"/>
                  </a:ext>
                </a:extLst>
              </a:tr>
              <a:tr h="613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4922"/>
                  </a:ext>
                </a:extLst>
              </a:tr>
              <a:tr h="5656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Linear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93.7%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91.7%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91.7%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91.1%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91.4%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91.4%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834065"/>
                  </a:ext>
                </a:extLst>
              </a:tr>
              <a:tr h="6667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Non-Linear (RBF)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56.5%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52.5%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42864"/>
                  </a:ext>
                </a:extLst>
              </a:tr>
              <a:tr h="6667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Non-Linear (Poly)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95.5%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94.3%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94.6%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94.5%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94.5%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97.2%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486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37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7918-1BB1-5347-85E6-FD3ECB34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Obtained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D64B-17F5-6D4F-823C-DF450EF0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Accuracy using LBP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6AC93-3B23-7D4E-BAF3-502C2130B5AB}"/>
              </a:ext>
            </a:extLst>
          </p:cNvPr>
          <p:cNvSpPr txBox="1"/>
          <p:nvPr/>
        </p:nvSpPr>
        <p:spPr>
          <a:xfrm>
            <a:off x="2476072" y="3390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DD07DB-B627-0B42-896C-E9475B886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55142"/>
              </p:ext>
            </p:extLst>
          </p:nvPr>
        </p:nvGraphicFramePr>
        <p:xfrm>
          <a:off x="1253447" y="2609636"/>
          <a:ext cx="9914561" cy="3071973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728440">
                  <a:extLst>
                    <a:ext uri="{9D8B030D-6E8A-4147-A177-3AD203B41FA5}">
                      <a16:colId xmlns:a16="http://schemas.microsoft.com/office/drawing/2014/main" val="1938842206"/>
                    </a:ext>
                  </a:extLst>
                </a:gridCol>
                <a:gridCol w="812825">
                  <a:extLst>
                    <a:ext uri="{9D8B030D-6E8A-4147-A177-3AD203B41FA5}">
                      <a16:colId xmlns:a16="http://schemas.microsoft.com/office/drawing/2014/main" val="2899669982"/>
                    </a:ext>
                  </a:extLst>
                </a:gridCol>
                <a:gridCol w="957941">
                  <a:extLst>
                    <a:ext uri="{9D8B030D-6E8A-4147-A177-3AD203B41FA5}">
                      <a16:colId xmlns:a16="http://schemas.microsoft.com/office/drawing/2014/main" val="1280464727"/>
                    </a:ext>
                  </a:extLst>
                </a:gridCol>
                <a:gridCol w="957941">
                  <a:extLst>
                    <a:ext uri="{9D8B030D-6E8A-4147-A177-3AD203B41FA5}">
                      <a16:colId xmlns:a16="http://schemas.microsoft.com/office/drawing/2014/main" val="4014162483"/>
                    </a:ext>
                  </a:extLst>
                </a:gridCol>
                <a:gridCol w="812825">
                  <a:extLst>
                    <a:ext uri="{9D8B030D-6E8A-4147-A177-3AD203B41FA5}">
                      <a16:colId xmlns:a16="http://schemas.microsoft.com/office/drawing/2014/main" val="2113979021"/>
                    </a:ext>
                  </a:extLst>
                </a:gridCol>
                <a:gridCol w="957941">
                  <a:extLst>
                    <a:ext uri="{9D8B030D-6E8A-4147-A177-3AD203B41FA5}">
                      <a16:colId xmlns:a16="http://schemas.microsoft.com/office/drawing/2014/main" val="2746331544"/>
                    </a:ext>
                  </a:extLst>
                </a:gridCol>
                <a:gridCol w="957941">
                  <a:extLst>
                    <a:ext uri="{9D8B030D-6E8A-4147-A177-3AD203B41FA5}">
                      <a16:colId xmlns:a16="http://schemas.microsoft.com/office/drawing/2014/main" val="833953330"/>
                    </a:ext>
                  </a:extLst>
                </a:gridCol>
                <a:gridCol w="812825">
                  <a:extLst>
                    <a:ext uri="{9D8B030D-6E8A-4147-A177-3AD203B41FA5}">
                      <a16:colId xmlns:a16="http://schemas.microsoft.com/office/drawing/2014/main" val="2486858560"/>
                    </a:ext>
                  </a:extLst>
                </a:gridCol>
                <a:gridCol w="957941">
                  <a:extLst>
                    <a:ext uri="{9D8B030D-6E8A-4147-A177-3AD203B41FA5}">
                      <a16:colId xmlns:a16="http://schemas.microsoft.com/office/drawing/2014/main" val="994092262"/>
                    </a:ext>
                  </a:extLst>
                </a:gridCol>
                <a:gridCol w="957941">
                  <a:extLst>
                    <a:ext uri="{9D8B030D-6E8A-4147-A177-3AD203B41FA5}">
                      <a16:colId xmlns:a16="http://schemas.microsoft.com/office/drawing/2014/main" val="116110739"/>
                    </a:ext>
                  </a:extLst>
                </a:gridCol>
              </a:tblGrid>
              <a:tr h="534077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5760" marR="68580" marT="2743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Younger (18-35)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Middle Aged (36-55)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Older (&gt;55)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567212"/>
                  </a:ext>
                </a:extLst>
              </a:tr>
              <a:tr h="619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4922"/>
                  </a:ext>
                </a:extLst>
              </a:tr>
              <a:tr h="5713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Linear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87.6%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88%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834065"/>
                  </a:ext>
                </a:extLst>
              </a:tr>
              <a:tr h="6734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Non-Linear (RBF)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59%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42864"/>
                  </a:ext>
                </a:extLst>
              </a:tr>
              <a:tr h="6734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Non-Linear (Poly)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42%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71.5%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89%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486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58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D654-DADB-0744-AFC8-527A97C6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0B4A-0D23-A641-8A3F-76B0701A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experiments conducted on Ocular dataset using LBP and HOG features show that HOG feature extractor has outperformed LBP, using SVM algorithm as a classifier.</a:t>
            </a:r>
          </a:p>
          <a:p>
            <a:pPr algn="just"/>
            <a:r>
              <a:rPr lang="en-US" sz="2400" dirty="0"/>
              <a:t> HOG performed well with Linear and Non-Linear using kernel as poly across all the age groups with better accuracy. Accuracy for both male and female is almost 90% among all the age groups irrespective of gender.</a:t>
            </a:r>
          </a:p>
          <a:p>
            <a:pPr algn="just"/>
            <a:r>
              <a:rPr lang="en-US" sz="2400" dirty="0"/>
              <a:t>With LBP with SVM classifier accuracy among all age groups around 59% irrespective of gender.</a:t>
            </a:r>
          </a:p>
          <a:p>
            <a:pPr algn="just"/>
            <a:r>
              <a:rPr lang="en-US" sz="2400" dirty="0"/>
              <a:t>Accuracy using HOG is high because HOG is great at capturing edges and corners in images. On the other hand, LBP captures the local patterns. </a:t>
            </a:r>
          </a:p>
        </p:txBody>
      </p:sp>
    </p:spTree>
    <p:extLst>
      <p:ext uri="{BB962C8B-B14F-4D97-AF65-F5344CB8AC3E}">
        <p14:creationId xmlns:p14="http://schemas.microsoft.com/office/powerpoint/2010/main" val="361147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F5B1-3D74-4A07-8742-EB1DEE40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19" y="279490"/>
            <a:ext cx="8957781" cy="957262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Age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FCF2-AC97-4538-8CD6-E83F9C7D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39"/>
            <a:ext cx="10515600" cy="4779678"/>
          </a:xfrm>
        </p:spPr>
        <p:txBody>
          <a:bodyPr/>
          <a:lstStyle/>
          <a:p>
            <a:pPr marL="4572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Age is an important demographic attribute. </a:t>
            </a:r>
          </a:p>
          <a:p>
            <a:pPr marL="457200" marR="0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Humans have an innate ability to reliably estimate age of their peers based on holistic facial features such as skin texture, wrinkles, skin quality, facial hair and chin line.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2400" dirty="0"/>
              <a:t>In the context of biometrics, age classification can be employed as a soft-biometric trait in fusion with primary biometric trait to improve the matching accuracy.</a:t>
            </a:r>
          </a:p>
          <a:p>
            <a:pPr marL="457200">
              <a:lnSpc>
                <a:spcPct val="107000"/>
              </a:lnSpc>
              <a:spcBef>
                <a:spcPts val="0"/>
              </a:spcBef>
            </a:pPr>
            <a:r>
              <a:rPr lang="en-US" sz="2400" dirty="0"/>
              <a:t>With integration of biometric technologies in mobile phones, biometrics-based access control has become convenient alternate to PINs and passwords.</a:t>
            </a:r>
            <a:endParaRPr lang="en-US" sz="24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78"/>
    </mc:Choice>
    <mc:Fallback xmlns="">
      <p:transition spd="slow" advTm="626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A3C7-33E5-6946-9937-1491925A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in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4B14-7133-4646-AE4F-3A98AE16D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252"/>
            <a:ext cx="10515600" cy="389390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refers to situations where machine learning-based data analytics systems discriminate against particular groups of people.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dataset used in AI can be biased. With respect to image data set , we can expect biasing as the images obtained from cell phones will contain higher weightage of middle-aged people than younger or older age groups.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Hence, there is a chance of Middle-Aged groups are likely to perform better than Younger and Older adults.</a:t>
            </a:r>
          </a:p>
        </p:txBody>
      </p:sp>
    </p:spTree>
    <p:extLst>
      <p:ext uri="{BB962C8B-B14F-4D97-AF65-F5344CB8AC3E}">
        <p14:creationId xmlns:p14="http://schemas.microsoft.com/office/powerpoint/2010/main" val="97009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BD0BEA38-36B2-432F-B593-D90130DD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300039"/>
            <a:ext cx="8503920" cy="957262"/>
          </a:xfrm>
        </p:spPr>
        <p:txBody>
          <a:bodyPr/>
          <a:lstStyle/>
          <a:p>
            <a:r>
              <a:rPr lang="en-US" dirty="0"/>
              <a:t>BIAS in 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67182-51C3-0049-9B50-FF19C62E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7" y="1496547"/>
            <a:ext cx="8503920" cy="46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0A0B-A637-184B-B06C-5E973AE3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95BF-4FB8-8D45-86CB-B9FED2B9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8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Histogram of Oriented Gradients</a:t>
            </a:r>
          </a:p>
          <a:p>
            <a:pPr algn="just"/>
            <a:r>
              <a:rPr lang="en-US" sz="2400" dirty="0"/>
              <a:t>The histogram of oriented gradients</a:t>
            </a:r>
            <a:r>
              <a:rPr lang="en-US" sz="2400" b="1" dirty="0"/>
              <a:t> (HOG)</a:t>
            </a:r>
            <a:r>
              <a:rPr lang="en-US" sz="2400" dirty="0"/>
              <a:t> is a feature descriptor used in computer vision and image processing for the purpose of object detection. </a:t>
            </a:r>
          </a:p>
          <a:p>
            <a:pPr algn="just"/>
            <a:r>
              <a:rPr lang="en-US" sz="2400" dirty="0"/>
              <a:t>The technique counts occurrences of gradient orientation in localized portions of an image. </a:t>
            </a:r>
          </a:p>
          <a:p>
            <a:pPr algn="just"/>
            <a:r>
              <a:rPr lang="en-US" sz="2400" dirty="0"/>
              <a:t>This method is similar to that of edge orientation histograms, but differs in that it is computed on a dense grid of uniformly spaced cells.</a:t>
            </a:r>
          </a:p>
          <a:p>
            <a:pPr algn="just"/>
            <a:r>
              <a:rPr lang="en-US" sz="2400" dirty="0"/>
              <a:t>In the HOG feature descriptor, the distribution ( histograms ) of directions of gradients ( oriented gradients ) are used as features.</a:t>
            </a:r>
          </a:p>
          <a:p>
            <a:pPr algn="just"/>
            <a:r>
              <a:rPr lang="en-US" sz="2400" dirty="0"/>
              <a:t>Gradients ( x and y derivatives ) of an image are useful because the magnitude of gradients is large around edges and corners.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0A0B-A637-184B-B06C-5E973AE3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301752"/>
            <a:ext cx="8503920" cy="960120"/>
          </a:xfrm>
        </p:spPr>
        <p:txBody>
          <a:bodyPr anchor="ctr">
            <a:normAutofit/>
          </a:bodyPr>
          <a:lstStyle/>
          <a:p>
            <a:r>
              <a:rPr lang="en-US" dirty="0"/>
              <a:t>Methodologies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4E92D-3E59-DC4D-AF8D-D985F756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442" y="1783683"/>
            <a:ext cx="5181600" cy="3674346"/>
          </a:xfrm>
          <a:prstGeom prst="rect">
            <a:avLst/>
          </a:prstGeom>
          <a:noFill/>
        </p:spPr>
      </p:pic>
      <p:pic>
        <p:nvPicPr>
          <p:cNvPr id="1026" name="Picture 2" descr="Introduction to basic object detection algorithms | by Nikita Sharma |  Heartbeat">
            <a:extLst>
              <a:ext uri="{FF2B5EF4-FFF2-40B4-BE49-F238E27FC236}">
                <a16:creationId xmlns:a16="http://schemas.microsoft.com/office/drawing/2014/main" id="{BC5E7F7D-8D98-F940-9A88-1DB1E79474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31" y="1889329"/>
            <a:ext cx="32893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F88EC-FA3E-A242-B4F4-538A45A1A590}"/>
              </a:ext>
            </a:extLst>
          </p:cNvPr>
          <p:cNvSpPr/>
          <p:nvPr/>
        </p:nvSpPr>
        <p:spPr>
          <a:xfrm>
            <a:off x="950431" y="5291191"/>
            <a:ext cx="313290" cy="166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0A0B-A637-184B-B06C-5E973AE3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95BF-4FB8-8D45-86CB-B9FED2B9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80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Local Binary Pattern</a:t>
            </a:r>
          </a:p>
          <a:p>
            <a:pPr algn="just"/>
            <a:r>
              <a:rPr lang="en-US" sz="2400" dirty="0"/>
              <a:t>Local Binary Pattern</a:t>
            </a:r>
            <a:r>
              <a:rPr lang="en-US" sz="2400" b="1" dirty="0"/>
              <a:t> </a:t>
            </a:r>
            <a:r>
              <a:rPr lang="en-US" sz="2400" dirty="0"/>
              <a:t>(LBP) is a simple yet very efficient texture operator.</a:t>
            </a:r>
          </a:p>
          <a:p>
            <a:pPr algn="just"/>
            <a:r>
              <a:rPr lang="en-US" sz="2400" dirty="0"/>
              <a:t>This descriptor labels the pixels of an image by thresholding the neighborhood of each pixel and considers the result as a binary number. </a:t>
            </a:r>
          </a:p>
          <a:p>
            <a:pPr algn="just"/>
            <a:r>
              <a:rPr lang="en-US" sz="2400" dirty="0"/>
              <a:t>Due to its discriminative power and computational simplicity, LBP texture operator is very popular. </a:t>
            </a:r>
          </a:p>
          <a:p>
            <a:pPr algn="just"/>
            <a:r>
              <a:rPr lang="en-US" sz="2400" dirty="0"/>
              <a:t>It can encode statistical and structural models of texture analysis. </a:t>
            </a:r>
          </a:p>
          <a:p>
            <a:pPr algn="just"/>
            <a:r>
              <a:rPr lang="en-US" sz="2400" dirty="0"/>
              <a:t>Important property of the LBP operator in real-world applications is its robustness to monotonic gray-scale changes caused, for example, by illumination variations.</a:t>
            </a:r>
          </a:p>
          <a:p>
            <a:pPr algn="just"/>
            <a:r>
              <a:rPr lang="en-US" sz="2400" dirty="0"/>
              <a:t>Another important property is its computational simplicity, which makes it possible to analyze images in challenging real-time settings.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4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0A0B-A637-184B-B06C-5E973AE3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D0D81-9BB2-8141-92D2-7268F544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54" y="2198121"/>
            <a:ext cx="8835892" cy="375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F75DCE-0B66-9D4F-B17D-554456C02B8E}"/>
              </a:ext>
            </a:extLst>
          </p:cNvPr>
          <p:cNvSpPr txBox="1"/>
          <p:nvPr/>
        </p:nvSpPr>
        <p:spPr>
          <a:xfrm>
            <a:off x="1678054" y="1479479"/>
            <a:ext cx="21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LBP Algorithm:</a:t>
            </a:r>
          </a:p>
        </p:txBody>
      </p:sp>
    </p:spTree>
    <p:extLst>
      <p:ext uri="{BB962C8B-B14F-4D97-AF65-F5344CB8AC3E}">
        <p14:creationId xmlns:p14="http://schemas.microsoft.com/office/powerpoint/2010/main" val="406264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0A0B-A637-184B-B06C-5E973AE3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75DCE-0B66-9D4F-B17D-554456C02B8E}"/>
              </a:ext>
            </a:extLst>
          </p:cNvPr>
          <p:cNvSpPr txBox="1"/>
          <p:nvPr/>
        </p:nvSpPr>
        <p:spPr>
          <a:xfrm>
            <a:off x="1288636" y="1479479"/>
            <a:ext cx="255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LBP Algorithm: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99356C-6332-EF48-8586-07D7BE26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36" y="2194144"/>
            <a:ext cx="9951720" cy="28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SU Template - Accessible" id="{C9EEBB27-A160-0549-93BB-57AA507F1703}" vid="{32148866-FC3F-5F4F-BF9C-13255541B6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2784</TotalTime>
  <Words>911</Words>
  <Application>Microsoft Macintosh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             Age Classification using Ocular Images acquired from Smart Phones </vt:lpstr>
      <vt:lpstr>Introduction to Age Classification Problem</vt:lpstr>
      <vt:lpstr>BIAS in AI</vt:lpstr>
      <vt:lpstr>BIAS in AI</vt:lpstr>
      <vt:lpstr>Methodologies</vt:lpstr>
      <vt:lpstr>Methodologies</vt:lpstr>
      <vt:lpstr>Methodologies</vt:lpstr>
      <vt:lpstr>Methodologies</vt:lpstr>
      <vt:lpstr>Methodologies</vt:lpstr>
      <vt:lpstr>Classifiers</vt:lpstr>
      <vt:lpstr>SVM</vt:lpstr>
      <vt:lpstr>Results Obtained</vt:lpstr>
      <vt:lpstr>Results Obtained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Devathi, Jogesh Venkata Surya Prakash</cp:lastModifiedBy>
  <cp:revision>184</cp:revision>
  <dcterms:created xsi:type="dcterms:W3CDTF">2019-10-07T21:46:27Z</dcterms:created>
  <dcterms:modified xsi:type="dcterms:W3CDTF">2021-05-08T16:32:17Z</dcterms:modified>
</cp:coreProperties>
</file>