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0BA5-2180-4B1A-A15F-2E65345D0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D9C4EA-AA51-4D93-A9F0-4824CCCF6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6FFEC-3C99-40A5-8A18-BA2161FE0671}"/>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5" name="Footer Placeholder 4">
            <a:extLst>
              <a:ext uri="{FF2B5EF4-FFF2-40B4-BE49-F238E27FC236}">
                <a16:creationId xmlns:a16="http://schemas.microsoft.com/office/drawing/2014/main" id="{4C33D29D-E5D4-42AD-ABE4-3E2EC586A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77801-7DDE-41E8-AFBF-8943A3A2BC3A}"/>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305859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852B-54B6-4FBD-AE4F-191D1C4895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8AF1F8-9845-4A52-B039-1B35C7965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5120B-3536-420B-98C7-F935D5BC5F12}"/>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5" name="Footer Placeholder 4">
            <a:extLst>
              <a:ext uri="{FF2B5EF4-FFF2-40B4-BE49-F238E27FC236}">
                <a16:creationId xmlns:a16="http://schemas.microsoft.com/office/drawing/2014/main" id="{E6D56A53-7775-434A-BB56-EC8B5E58B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63E19-D7C3-416D-BF6B-D4974DAB926E}"/>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87150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EC0D0C-2B29-4EB4-B309-BC321F8AD3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CD7404-4040-4583-B87C-AB76C7958E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2F4A6-6A84-4DFB-A9FF-1B16D1685B54}"/>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5" name="Footer Placeholder 4">
            <a:extLst>
              <a:ext uri="{FF2B5EF4-FFF2-40B4-BE49-F238E27FC236}">
                <a16:creationId xmlns:a16="http://schemas.microsoft.com/office/drawing/2014/main" id="{35AB276F-F58A-4E07-8B0F-871BBB077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82B1C-23A8-406A-929D-88053269BB2E}"/>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3384728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C69B-A404-4EDC-A29D-D693CE1D3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F606BF-7387-460B-B457-7B0B00A1CC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081DE-9C95-4288-AAFA-DDB59AA23B06}"/>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5" name="Footer Placeholder 4">
            <a:extLst>
              <a:ext uri="{FF2B5EF4-FFF2-40B4-BE49-F238E27FC236}">
                <a16:creationId xmlns:a16="http://schemas.microsoft.com/office/drawing/2014/main" id="{FFC132C5-E688-4F1F-9E34-5140389D1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A4F86-E792-4DAA-9A3D-57FE4957AAFC}"/>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215183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6F8D-D3D5-450F-81CB-1B3C986E1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B5D8F8-8F08-4AD9-8DC1-349B313906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DF773-9D42-4191-ADA0-0DBC15BC3050}"/>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5" name="Footer Placeholder 4">
            <a:extLst>
              <a:ext uri="{FF2B5EF4-FFF2-40B4-BE49-F238E27FC236}">
                <a16:creationId xmlns:a16="http://schemas.microsoft.com/office/drawing/2014/main" id="{52FD2278-9B2D-473C-A0FB-3CCAACC01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C026F-00B1-4A73-82D1-DE81C0B47554}"/>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295720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BEF5-853B-423C-8A58-0A70134DE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63237-48B1-4B25-A803-2316E196B6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567D9A-F075-414B-BE2B-72B68031B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6C9E49-1191-431A-9A2C-2AFA8CAA153A}"/>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6" name="Footer Placeholder 5">
            <a:extLst>
              <a:ext uri="{FF2B5EF4-FFF2-40B4-BE49-F238E27FC236}">
                <a16:creationId xmlns:a16="http://schemas.microsoft.com/office/drawing/2014/main" id="{B132337B-8725-4AC3-A65D-609C15D1C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10F8D-8E67-422F-BF3D-AABFC220EB61}"/>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236726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FD70-F178-4BE4-BFA1-E097BBCDF2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63B673-67A0-46AB-B4D8-3E06B02E4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6CE69-1533-47CC-8A76-9CAC8F4F4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9E1C9-4BDE-48EB-BC55-85521E5A98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33FD5D-34AB-4056-94BE-AFF139CC38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985B90-0D4D-4709-8849-8FA854D6E6E8}"/>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8" name="Footer Placeholder 7">
            <a:extLst>
              <a:ext uri="{FF2B5EF4-FFF2-40B4-BE49-F238E27FC236}">
                <a16:creationId xmlns:a16="http://schemas.microsoft.com/office/drawing/2014/main" id="{17D802CD-315E-4DC4-B91B-3E37858BB7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618B2-C156-4D6E-B063-5BD0504F6380}"/>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73298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A821-8BB9-4213-BA64-4FE0D5E7D3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182DEE-E21F-4713-9611-549F83274AEE}"/>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4" name="Footer Placeholder 3">
            <a:extLst>
              <a:ext uri="{FF2B5EF4-FFF2-40B4-BE49-F238E27FC236}">
                <a16:creationId xmlns:a16="http://schemas.microsoft.com/office/drawing/2014/main" id="{2B205666-2AC1-4B32-8619-DFE40F18FC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EAEC0F-8060-4A8B-B69D-F51EE7FE89D4}"/>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378226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21808-CD40-49AD-B559-4D3D80125FA3}"/>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3" name="Footer Placeholder 2">
            <a:extLst>
              <a:ext uri="{FF2B5EF4-FFF2-40B4-BE49-F238E27FC236}">
                <a16:creationId xmlns:a16="http://schemas.microsoft.com/office/drawing/2014/main" id="{3ECD4B4B-8A14-4A24-8814-D54D4D3132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A5154-E8AE-47B6-B330-F1CD447CC1FE}"/>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205714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692D-A38B-46F8-B17A-916A227BF5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BF942D-4D86-4B19-AC84-CBF490E57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ED915-8113-4774-9297-35C9EEDF1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54519-CD50-481F-A707-F10FE96131DF}"/>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6" name="Footer Placeholder 5">
            <a:extLst>
              <a:ext uri="{FF2B5EF4-FFF2-40B4-BE49-F238E27FC236}">
                <a16:creationId xmlns:a16="http://schemas.microsoft.com/office/drawing/2014/main" id="{C662CA9A-DAE9-40F6-8BD8-00042B4FC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8A1EC-38D9-47BC-ADF2-DC4A9E221409}"/>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208801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3490-151F-4A64-973B-E4ECCF0634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4D1E70-4616-456E-AC27-70125B3441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F5567-2B83-42E6-8573-07DEF6F9D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22A56-1693-452B-8D33-E6CD54AFD04D}"/>
              </a:ext>
            </a:extLst>
          </p:cNvPr>
          <p:cNvSpPr>
            <a:spLocks noGrp="1"/>
          </p:cNvSpPr>
          <p:nvPr>
            <p:ph type="dt" sz="half" idx="10"/>
          </p:nvPr>
        </p:nvSpPr>
        <p:spPr/>
        <p:txBody>
          <a:bodyPr/>
          <a:lstStyle/>
          <a:p>
            <a:fld id="{699749EB-3035-414F-A571-B663E70796BC}" type="datetimeFigureOut">
              <a:rPr lang="en-US" smtClean="0"/>
              <a:t>8/24/2020</a:t>
            </a:fld>
            <a:endParaRPr lang="en-US"/>
          </a:p>
        </p:txBody>
      </p:sp>
      <p:sp>
        <p:nvSpPr>
          <p:cNvPr id="6" name="Footer Placeholder 5">
            <a:extLst>
              <a:ext uri="{FF2B5EF4-FFF2-40B4-BE49-F238E27FC236}">
                <a16:creationId xmlns:a16="http://schemas.microsoft.com/office/drawing/2014/main" id="{45A2912F-C708-46E4-8BD5-581F4CF06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CC9A9-FEB3-4935-BB95-06BD59D4EAC0}"/>
              </a:ext>
            </a:extLst>
          </p:cNvPr>
          <p:cNvSpPr>
            <a:spLocks noGrp="1"/>
          </p:cNvSpPr>
          <p:nvPr>
            <p:ph type="sldNum" sz="quarter" idx="12"/>
          </p:nvPr>
        </p:nvSpPr>
        <p:spPr/>
        <p:txBody>
          <a:bodyPr/>
          <a:lstStyle/>
          <a:p>
            <a:fld id="{9FBFA139-93EB-4FB3-B39E-908C04BD0F1E}" type="slidenum">
              <a:rPr lang="en-US" smtClean="0"/>
              <a:t>‹#›</a:t>
            </a:fld>
            <a:endParaRPr lang="en-US"/>
          </a:p>
        </p:txBody>
      </p:sp>
    </p:spTree>
    <p:extLst>
      <p:ext uri="{BB962C8B-B14F-4D97-AF65-F5344CB8AC3E}">
        <p14:creationId xmlns:p14="http://schemas.microsoft.com/office/powerpoint/2010/main" val="133453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AE2C9-38D2-47C5-A14E-079C30E6E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2A4D9-C631-440C-9E52-8A65E53570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AC39F-417E-490A-835F-BAC0E34BD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749EB-3035-414F-A571-B663E70796BC}" type="datetimeFigureOut">
              <a:rPr lang="en-US" smtClean="0"/>
              <a:t>8/24/2020</a:t>
            </a:fld>
            <a:endParaRPr lang="en-US"/>
          </a:p>
        </p:txBody>
      </p:sp>
      <p:sp>
        <p:nvSpPr>
          <p:cNvPr id="5" name="Footer Placeholder 4">
            <a:extLst>
              <a:ext uri="{FF2B5EF4-FFF2-40B4-BE49-F238E27FC236}">
                <a16:creationId xmlns:a16="http://schemas.microsoft.com/office/drawing/2014/main" id="{E541B767-D484-4E2A-85E0-CAC5AF6F0E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60B4E4-7B7F-4D60-AF72-DDBB644E0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FA139-93EB-4FB3-B39E-908C04BD0F1E}" type="slidenum">
              <a:rPr lang="en-US" smtClean="0"/>
              <a:t>‹#›</a:t>
            </a:fld>
            <a:endParaRPr lang="en-US"/>
          </a:p>
        </p:txBody>
      </p:sp>
    </p:spTree>
    <p:extLst>
      <p:ext uri="{BB962C8B-B14F-4D97-AF65-F5344CB8AC3E}">
        <p14:creationId xmlns:p14="http://schemas.microsoft.com/office/powerpoint/2010/main" val="2721086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E7E2-E1CB-46D2-9F9A-075002A79ABB}"/>
              </a:ext>
            </a:extLst>
          </p:cNvPr>
          <p:cNvSpPr>
            <a:spLocks noGrp="1"/>
          </p:cNvSpPr>
          <p:nvPr>
            <p:ph type="title"/>
          </p:nvPr>
        </p:nvSpPr>
        <p:spPr>
          <a:xfrm>
            <a:off x="838200" y="365125"/>
            <a:ext cx="10515600" cy="761675"/>
          </a:xfrm>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Supervised learning</a:t>
            </a:r>
          </a:p>
        </p:txBody>
      </p:sp>
      <p:sp>
        <p:nvSpPr>
          <p:cNvPr id="3" name="Content Placeholder 2">
            <a:extLst>
              <a:ext uri="{FF2B5EF4-FFF2-40B4-BE49-F238E27FC236}">
                <a16:creationId xmlns:a16="http://schemas.microsoft.com/office/drawing/2014/main" id="{1B5C6A8A-2665-4840-9EF4-7AF951272733}"/>
              </a:ext>
            </a:extLst>
          </p:cNvPr>
          <p:cNvSpPr>
            <a:spLocks noGrp="1"/>
          </p:cNvSpPr>
          <p:nvPr>
            <p:ph idx="1"/>
          </p:nvPr>
        </p:nvSpPr>
        <p:spPr>
          <a:xfrm>
            <a:off x="799197" y="1421388"/>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In supervised learning, the training data you feed to the algorithm includes the desired solutions, called labels</a:t>
            </a:r>
          </a:p>
          <a:p>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10ED02E-49C1-4C0C-82D9-A80AAFCBF0AA}"/>
              </a:ext>
            </a:extLst>
          </p:cNvPr>
          <p:cNvSpPr txBox="1"/>
          <p:nvPr/>
        </p:nvSpPr>
        <p:spPr>
          <a:xfrm>
            <a:off x="1122415" y="5542942"/>
            <a:ext cx="8922984" cy="707886"/>
          </a:xfrm>
          <a:prstGeom prst="rect">
            <a:avLst/>
          </a:prstGeom>
          <a:noFill/>
        </p:spPr>
        <p:txBody>
          <a:bodyPr wrap="square" rtlCol="0">
            <a:spAutoFit/>
          </a:bodyPr>
          <a:lstStyle/>
          <a:p>
            <a:pPr algn="just"/>
            <a:r>
              <a:rPr lang="en-US" sz="2000" dirty="0">
                <a:effectLst/>
                <a:latin typeface="Times New Roman" panose="02020603050405020304" pitchFamily="18" charset="0"/>
              </a:rPr>
              <a:t>Another typical task is to predict a target numeric value, such as the price of a </a:t>
            </a:r>
            <a:r>
              <a:rPr lang="en-US" sz="2000" dirty="0" err="1">
                <a:effectLst/>
                <a:latin typeface="Times New Roman" panose="02020603050405020304" pitchFamily="18" charset="0"/>
              </a:rPr>
              <a:t>car,given</a:t>
            </a:r>
            <a:r>
              <a:rPr lang="en-US" sz="2000" dirty="0">
                <a:effectLst/>
                <a:latin typeface="Times New Roman" panose="02020603050405020304" pitchFamily="18" charset="0"/>
              </a:rPr>
              <a:t> a set of features (mileage, age, brand, etc.) called predictors.</a:t>
            </a:r>
            <a:endParaRPr lang="en-US" sz="2000" dirty="0"/>
          </a:p>
        </p:txBody>
      </p:sp>
      <p:pic>
        <p:nvPicPr>
          <p:cNvPr id="7" name="Picture 6">
            <a:extLst>
              <a:ext uri="{FF2B5EF4-FFF2-40B4-BE49-F238E27FC236}">
                <a16:creationId xmlns:a16="http://schemas.microsoft.com/office/drawing/2014/main" id="{E51D46CB-660A-4582-BFCA-99291088172F}"/>
              </a:ext>
            </a:extLst>
          </p:cNvPr>
          <p:cNvPicPr>
            <a:picLocks noChangeAspect="1"/>
          </p:cNvPicPr>
          <p:nvPr/>
        </p:nvPicPr>
        <p:blipFill>
          <a:blip r:embed="rId2"/>
          <a:stretch>
            <a:fillRect/>
          </a:stretch>
        </p:blipFill>
        <p:spPr>
          <a:xfrm>
            <a:off x="2014381" y="2715934"/>
            <a:ext cx="6915150" cy="2362200"/>
          </a:xfrm>
          <a:prstGeom prst="rect">
            <a:avLst/>
          </a:prstGeom>
        </p:spPr>
      </p:pic>
    </p:spTree>
    <p:extLst>
      <p:ext uri="{BB962C8B-B14F-4D97-AF65-F5344CB8AC3E}">
        <p14:creationId xmlns:p14="http://schemas.microsoft.com/office/powerpoint/2010/main" val="198127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ABBE-13B6-418E-8CFF-473310C10726}"/>
              </a:ext>
            </a:extLst>
          </p:cNvPr>
          <p:cNvSpPr>
            <a:spLocks noGrp="1"/>
          </p:cNvSpPr>
          <p:nvPr>
            <p:ph type="title"/>
          </p:nvPr>
        </p:nvSpPr>
        <p:spPr>
          <a:xfrm>
            <a:off x="838200" y="139776"/>
            <a:ext cx="10515600" cy="1325563"/>
          </a:xfrm>
        </p:spPr>
        <p:txBody>
          <a:bodyPr/>
          <a:lstStyle/>
          <a:p>
            <a:r>
              <a:rPr lang="en-US" b="1" dirty="0">
                <a:solidFill>
                  <a:srgbClr val="C00000"/>
                </a:solidFill>
                <a:latin typeface="Times New Roman" panose="02020603050405020304" pitchFamily="18" charset="0"/>
                <a:cs typeface="Times New Roman" panose="02020603050405020304" pitchFamily="18" charset="0"/>
              </a:rPr>
              <a:t>Avoiding Overfitting</a:t>
            </a:r>
          </a:p>
        </p:txBody>
      </p:sp>
      <p:sp>
        <p:nvSpPr>
          <p:cNvPr id="3" name="Content Placeholder 2">
            <a:extLst>
              <a:ext uri="{FF2B5EF4-FFF2-40B4-BE49-F238E27FC236}">
                <a16:creationId xmlns:a16="http://schemas.microsoft.com/office/drawing/2014/main" id="{590843A0-A87B-4FA9-AD7C-DF6A8E8E5AFC}"/>
              </a:ext>
            </a:extLst>
          </p:cNvPr>
          <p:cNvSpPr>
            <a:spLocks noGrp="1"/>
          </p:cNvSpPr>
          <p:nvPr>
            <p:ph idx="1"/>
          </p:nvPr>
        </p:nvSpPr>
        <p:spPr>
          <a:xfrm>
            <a:off x="838200" y="1465339"/>
            <a:ext cx="10515600" cy="4351338"/>
          </a:xfrm>
        </p:spPr>
        <p:txBody>
          <a:bodyPr>
            <a:normAutofit/>
          </a:bodyPr>
          <a:lstStyle/>
          <a:p>
            <a:pPr marL="0" indent="0" algn="just">
              <a:buNone/>
            </a:pPr>
            <a:r>
              <a:rPr lang="en-US" sz="2400" b="0" i="1" u="none" strike="noStrike" baseline="0" dirty="0">
                <a:latin typeface="Times New Roman" panose="02020603050405020304" pitchFamily="18" charset="0"/>
                <a:cs typeface="Times New Roman" panose="02020603050405020304" pitchFamily="18" charset="0"/>
              </a:rPr>
              <a:t>Overfitting</a:t>
            </a:r>
            <a:r>
              <a:rPr lang="en-US" sz="2400" b="0" i="0" u="none" strike="noStrike" baseline="0" dirty="0">
                <a:latin typeface="Times New Roman" panose="02020603050405020304" pitchFamily="18" charset="0"/>
                <a:cs typeface="Times New Roman" panose="02020603050405020304" pitchFamily="18" charset="0"/>
              </a:rPr>
              <a:t> happens when the model is too complex relative to the amount and noisiness of the training data. The possible solutions are:</a:t>
            </a:r>
          </a:p>
          <a:p>
            <a:pPr marL="0" indent="0" algn="just">
              <a:buNone/>
            </a:pPr>
            <a:endParaRPr lang="en-US" sz="24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400" b="0" i="0" u="none" strike="noStrike" baseline="0" dirty="0">
                <a:latin typeface="Times New Roman" panose="02020603050405020304" pitchFamily="18" charset="0"/>
                <a:cs typeface="Times New Roman" panose="02020603050405020304" pitchFamily="18" charset="0"/>
              </a:rPr>
              <a:t>• To simplify the model by selecting one with fewer parameters (e.g., a linear model rather than a high-degree polynomial model), by reducing the number of attributes in the training data or by constraining the model</a:t>
            </a:r>
          </a:p>
          <a:p>
            <a:pPr marL="0" indent="0" algn="just">
              <a:buNone/>
            </a:pPr>
            <a:endParaRPr lang="en-US" sz="24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400" b="0" i="0" u="none" strike="noStrike" baseline="0" dirty="0">
                <a:latin typeface="Times New Roman" panose="02020603050405020304" pitchFamily="18" charset="0"/>
                <a:cs typeface="Times New Roman" panose="02020603050405020304" pitchFamily="18" charset="0"/>
              </a:rPr>
              <a:t>• To gather more training data </a:t>
            </a:r>
          </a:p>
          <a:p>
            <a:pPr marL="0" indent="0" algn="just">
              <a:buNone/>
            </a:pPr>
            <a:endParaRPr lang="en-US" sz="24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400" b="0" i="0" u="none" strike="noStrike" baseline="0" dirty="0">
                <a:latin typeface="Times New Roman" panose="02020603050405020304" pitchFamily="18" charset="0"/>
                <a:cs typeface="Times New Roman" panose="02020603050405020304" pitchFamily="18" charset="0"/>
              </a:rPr>
              <a:t>• To reduce the noise in the training data (e.g., fix data errors and remove outliers)</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7EC43F-1BF6-4A40-A164-8F368D630349}"/>
              </a:ext>
            </a:extLst>
          </p:cNvPr>
          <p:cNvSpPr txBox="1"/>
          <p:nvPr/>
        </p:nvSpPr>
        <p:spPr>
          <a:xfrm>
            <a:off x="711801" y="6039522"/>
            <a:ext cx="11106060" cy="369332"/>
          </a:xfrm>
          <a:prstGeom prst="rect">
            <a:avLst/>
          </a:prstGeom>
          <a:noFill/>
        </p:spPr>
        <p:txBody>
          <a:bodyPr wrap="square">
            <a:spAutoFit/>
          </a:bodyPr>
          <a:lstStyle/>
          <a:p>
            <a:r>
              <a:rPr lang="en-US" dirty="0"/>
              <a:t>Constraining a model to make it simpler and reduce the risk of overfitting is called regularization.</a:t>
            </a:r>
          </a:p>
        </p:txBody>
      </p:sp>
    </p:spTree>
    <p:extLst>
      <p:ext uri="{BB962C8B-B14F-4D97-AF65-F5344CB8AC3E}">
        <p14:creationId xmlns:p14="http://schemas.microsoft.com/office/powerpoint/2010/main" val="159818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8D00-3488-4ECD-BCD3-A57E972460FF}"/>
              </a:ext>
            </a:extLst>
          </p:cNvPr>
          <p:cNvSpPr>
            <a:spLocks noGrp="1"/>
          </p:cNvSpPr>
          <p:nvPr>
            <p:ph type="title"/>
          </p:nvPr>
        </p:nvSpPr>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No Free Lunch Theorem (Occam Razor)</a:t>
            </a:r>
          </a:p>
        </p:txBody>
      </p:sp>
      <p:sp>
        <p:nvSpPr>
          <p:cNvPr id="3" name="Content Placeholder 2">
            <a:extLst>
              <a:ext uri="{FF2B5EF4-FFF2-40B4-BE49-F238E27FC236}">
                <a16:creationId xmlns:a16="http://schemas.microsoft.com/office/drawing/2014/main" id="{08640B9D-DB7B-46DB-BB43-81CE1E777741}"/>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No Free Lunch</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theorem</a:t>
            </a:r>
            <a:r>
              <a:rPr lang="en-US" dirty="0">
                <a:latin typeface="Times New Roman" panose="02020603050405020304" pitchFamily="18" charset="0"/>
                <a:cs typeface="Times New Roman" panose="02020603050405020304" pitchFamily="18" charset="0"/>
              </a:rPr>
              <a:t> states that there is </a:t>
            </a:r>
            <a:r>
              <a:rPr lang="en-US" b="1" dirty="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one model that works best for every problem.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assumptions of a great model for one problem may not hold for another problem, so it is common in </a:t>
            </a:r>
            <a:r>
              <a:rPr lang="en-US" b="1" dirty="0">
                <a:latin typeface="Times New Roman" panose="02020603050405020304" pitchFamily="18" charset="0"/>
                <a:cs typeface="Times New Roman" panose="02020603050405020304" pitchFamily="18" charset="0"/>
              </a:rPr>
              <a:t>machine learning</a:t>
            </a:r>
            <a:r>
              <a:rPr lang="en-US" dirty="0">
                <a:latin typeface="Times New Roman" panose="02020603050405020304" pitchFamily="18" charset="0"/>
                <a:cs typeface="Times New Roman" panose="02020603050405020304" pitchFamily="18" charset="0"/>
              </a:rPr>
              <a:t> to try multiple models and find one that works best for a particular problem.</a:t>
            </a:r>
          </a:p>
        </p:txBody>
      </p:sp>
    </p:spTree>
    <p:extLst>
      <p:ext uri="{BB962C8B-B14F-4D97-AF65-F5344CB8AC3E}">
        <p14:creationId xmlns:p14="http://schemas.microsoft.com/office/powerpoint/2010/main" val="224363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15F4-0F9B-41E3-8B27-F58F27F7C787}"/>
              </a:ext>
            </a:extLst>
          </p:cNvPr>
          <p:cNvSpPr>
            <a:spLocks noGrp="1"/>
          </p:cNvSpPr>
          <p:nvPr>
            <p:ph type="title"/>
          </p:nvPr>
        </p:nvSpPr>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Examples</a:t>
            </a:r>
          </a:p>
        </p:txBody>
      </p:sp>
      <p:pic>
        <p:nvPicPr>
          <p:cNvPr id="7" name="Content Placeholder 6">
            <a:extLst>
              <a:ext uri="{FF2B5EF4-FFF2-40B4-BE49-F238E27FC236}">
                <a16:creationId xmlns:a16="http://schemas.microsoft.com/office/drawing/2014/main" id="{A4E4A671-F772-41CE-80EC-C1D014CE5E21}"/>
              </a:ext>
            </a:extLst>
          </p:cNvPr>
          <p:cNvPicPr>
            <a:picLocks noGrp="1" noChangeAspect="1"/>
          </p:cNvPicPr>
          <p:nvPr>
            <p:ph idx="1"/>
          </p:nvPr>
        </p:nvPicPr>
        <p:blipFill>
          <a:blip r:embed="rId2"/>
          <a:stretch>
            <a:fillRect/>
          </a:stretch>
        </p:blipFill>
        <p:spPr>
          <a:xfrm>
            <a:off x="818042" y="1872136"/>
            <a:ext cx="11333506" cy="4572000"/>
          </a:xfrm>
          <a:prstGeom prst="rect">
            <a:avLst/>
          </a:prstGeom>
        </p:spPr>
      </p:pic>
    </p:spTree>
    <p:extLst>
      <p:ext uri="{BB962C8B-B14F-4D97-AF65-F5344CB8AC3E}">
        <p14:creationId xmlns:p14="http://schemas.microsoft.com/office/powerpoint/2010/main" val="81967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C6F7-4101-48E5-BE1A-2B0C880D5FE2}"/>
              </a:ext>
            </a:extLst>
          </p:cNvPr>
          <p:cNvSpPr>
            <a:spLocks noGrp="1"/>
          </p:cNvSpPr>
          <p:nvPr>
            <p:ph type="title"/>
          </p:nvPr>
        </p:nvSpPr>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Unsupervised Learning</a:t>
            </a:r>
          </a:p>
        </p:txBody>
      </p:sp>
      <p:sp>
        <p:nvSpPr>
          <p:cNvPr id="3" name="Content Placeholder 2">
            <a:extLst>
              <a:ext uri="{FF2B5EF4-FFF2-40B4-BE49-F238E27FC236}">
                <a16:creationId xmlns:a16="http://schemas.microsoft.com/office/drawing/2014/main" id="{494AEB59-1A18-43EE-B2A2-F4ED6F204DC8}"/>
              </a:ext>
            </a:extLst>
          </p:cNvPr>
          <p:cNvSpPr>
            <a:spLocks noGrp="1"/>
          </p:cNvSpPr>
          <p:nvPr>
            <p:ph idx="1"/>
          </p:nvPr>
        </p:nvSpPr>
        <p:spPr>
          <a:xfrm>
            <a:off x="734192" y="1595941"/>
            <a:ext cx="10515600" cy="4351338"/>
          </a:xfrm>
        </p:spPr>
        <p:txBody>
          <a:bodyPr>
            <a:normAutofit/>
          </a:bodyPr>
          <a:lstStyle/>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In </a:t>
            </a:r>
            <a:r>
              <a:rPr lang="en-US" sz="1800" b="0" i="1" u="none" strike="noStrike" baseline="0" dirty="0">
                <a:solidFill>
                  <a:srgbClr val="000000"/>
                </a:solidFill>
                <a:latin typeface="Times New Roman" panose="02020603050405020304" pitchFamily="18" charset="0"/>
                <a:cs typeface="Times New Roman" panose="02020603050405020304" pitchFamily="18" charset="0"/>
              </a:rPr>
              <a:t>unsupervised learning</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as you might guess, the training data is unlabeled. The system tries to learn without a teacher.</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08594A-DF7A-4BCC-A61C-07C7B2E1BED1}"/>
              </a:ext>
            </a:extLst>
          </p:cNvPr>
          <p:cNvPicPr>
            <a:picLocks noChangeAspect="1"/>
          </p:cNvPicPr>
          <p:nvPr/>
        </p:nvPicPr>
        <p:blipFill>
          <a:blip r:embed="rId2"/>
          <a:stretch>
            <a:fillRect/>
          </a:stretch>
        </p:blipFill>
        <p:spPr>
          <a:xfrm>
            <a:off x="838200" y="3080319"/>
            <a:ext cx="7779761" cy="2476861"/>
          </a:xfrm>
          <a:prstGeom prst="rect">
            <a:avLst/>
          </a:prstGeom>
        </p:spPr>
      </p:pic>
      <p:sp>
        <p:nvSpPr>
          <p:cNvPr id="5" name="TextBox 4">
            <a:extLst>
              <a:ext uri="{FF2B5EF4-FFF2-40B4-BE49-F238E27FC236}">
                <a16:creationId xmlns:a16="http://schemas.microsoft.com/office/drawing/2014/main" id="{B6F62514-14C9-487E-97B5-871A4DAC3144}"/>
              </a:ext>
            </a:extLst>
          </p:cNvPr>
          <p:cNvSpPr txBox="1"/>
          <p:nvPr/>
        </p:nvSpPr>
        <p:spPr>
          <a:xfrm>
            <a:off x="8125231" y="2341655"/>
            <a:ext cx="3805305" cy="1631216"/>
          </a:xfrm>
          <a:prstGeom prst="rect">
            <a:avLst/>
          </a:prstGeom>
          <a:noFill/>
        </p:spPr>
        <p:txBody>
          <a:bodyPr wrap="square" rtlCol="0">
            <a:spAutoFit/>
          </a:bodyPr>
          <a:lstStyle/>
          <a:p>
            <a:pPr algn="just"/>
            <a:r>
              <a:rPr lang="en-US" sz="2000" b="1" i="0" u="none" strike="noStrike" baseline="0" dirty="0">
                <a:latin typeface="Times New Roman" panose="02020603050405020304" pitchFamily="18" charset="0"/>
                <a:cs typeface="Times New Roman" panose="02020603050405020304" pitchFamily="18" charset="0"/>
              </a:rPr>
              <a:t>Clustering</a:t>
            </a:r>
          </a:p>
          <a:p>
            <a:pPr algn="just"/>
            <a:r>
              <a:rPr lang="en-US" sz="2000" b="0" i="0" u="none" strike="noStrike" baseline="0" dirty="0">
                <a:latin typeface="Times New Roman" panose="02020603050405020304" pitchFamily="18" charset="0"/>
                <a:cs typeface="Times New Roman" panose="02020603050405020304" pitchFamily="18" charset="0"/>
              </a:rPr>
              <a:t>—k-Means</a:t>
            </a:r>
          </a:p>
          <a:p>
            <a:pPr algn="just"/>
            <a:r>
              <a:rPr lang="en-US" sz="2000" b="0" i="0" u="none" strike="noStrike" baseline="0" dirty="0">
                <a:latin typeface="Times New Roman" panose="02020603050405020304" pitchFamily="18" charset="0"/>
                <a:cs typeface="Times New Roman" panose="02020603050405020304" pitchFamily="18" charset="0"/>
              </a:rPr>
              <a:t>—Hierarchical Cluster Analysis (HCA)</a:t>
            </a:r>
          </a:p>
          <a:p>
            <a:pPr algn="just"/>
            <a:r>
              <a:rPr lang="en-US" sz="2000" b="0" i="0" u="none" strike="noStrike" baseline="0" dirty="0">
                <a:latin typeface="Times New Roman" panose="02020603050405020304" pitchFamily="18" charset="0"/>
                <a:cs typeface="Times New Roman" panose="02020603050405020304" pitchFamily="18" charset="0"/>
              </a:rPr>
              <a:t>—Expectation Maximization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6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0D67-B789-4526-A07D-FFE47E292057}"/>
              </a:ext>
            </a:extLst>
          </p:cNvPr>
          <p:cNvSpPr>
            <a:spLocks noGrp="1"/>
          </p:cNvSpPr>
          <p:nvPr>
            <p:ph type="title"/>
          </p:nvPr>
        </p:nvSpPr>
        <p:spPr/>
        <p:txBody>
          <a:bodyPr>
            <a:normAutofit/>
          </a:bodyPr>
          <a:lstStyle/>
          <a:p>
            <a:r>
              <a:rPr lang="en-US" sz="3600" dirty="0">
                <a:solidFill>
                  <a:srgbClr val="C00000"/>
                </a:solidFill>
                <a:latin typeface="Times New Roman" panose="02020603050405020304" pitchFamily="18" charset="0"/>
                <a:cs typeface="Times New Roman" panose="02020603050405020304" pitchFamily="18" charset="0"/>
              </a:rPr>
              <a:t>Dimensionality Reduction/ Anomaly detection</a:t>
            </a:r>
          </a:p>
        </p:txBody>
      </p:sp>
      <p:sp>
        <p:nvSpPr>
          <p:cNvPr id="3" name="Content Placeholder 2">
            <a:extLst>
              <a:ext uri="{FF2B5EF4-FFF2-40B4-BE49-F238E27FC236}">
                <a16:creationId xmlns:a16="http://schemas.microsoft.com/office/drawing/2014/main" id="{D921FE9C-24BF-48B7-8724-91302DF2EA0C}"/>
              </a:ext>
            </a:extLst>
          </p:cNvPr>
          <p:cNvSpPr>
            <a:spLocks noGrp="1"/>
          </p:cNvSpPr>
          <p:nvPr>
            <p:ph idx="1"/>
          </p:nvPr>
        </p:nvSpPr>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A related task is </a:t>
            </a:r>
            <a:r>
              <a:rPr lang="en-US" sz="2000" b="0" i="1" u="none" strike="noStrike" baseline="0" dirty="0">
                <a:latin typeface="Times New Roman" panose="02020603050405020304" pitchFamily="18" charset="0"/>
                <a:cs typeface="Times New Roman" panose="02020603050405020304" pitchFamily="18" charset="0"/>
              </a:rPr>
              <a:t>dimensionality reduction</a:t>
            </a:r>
            <a:r>
              <a:rPr lang="en-US" sz="2000" b="0" i="0" u="none" strike="noStrike" baseline="0" dirty="0">
                <a:latin typeface="Times New Roman" panose="02020603050405020304" pitchFamily="18" charset="0"/>
                <a:cs typeface="Times New Roman" panose="02020603050405020304" pitchFamily="18" charset="0"/>
              </a:rPr>
              <a:t>, in which the goal is to simplify the data without losing too much information.</a:t>
            </a:r>
          </a:p>
          <a:p>
            <a:pPr algn="l"/>
            <a:endParaRPr lang="en-US" sz="2000" dirty="0">
              <a:latin typeface="Times New Roman" panose="02020603050405020304" pitchFamily="18" charset="0"/>
              <a:cs typeface="Times New Roman" panose="02020603050405020304" pitchFamily="18" charset="0"/>
            </a:endParaRPr>
          </a:p>
          <a:p>
            <a:pPr algn="l"/>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FD4E6A-E061-4D3A-A2C4-A36C2B7CD0F9}"/>
              </a:ext>
            </a:extLst>
          </p:cNvPr>
          <p:cNvPicPr>
            <a:picLocks noChangeAspect="1"/>
          </p:cNvPicPr>
          <p:nvPr/>
        </p:nvPicPr>
        <p:blipFill>
          <a:blip r:embed="rId2"/>
          <a:stretch>
            <a:fillRect/>
          </a:stretch>
        </p:blipFill>
        <p:spPr>
          <a:xfrm>
            <a:off x="1635656" y="3386908"/>
            <a:ext cx="5756715" cy="2790055"/>
          </a:xfrm>
          <a:prstGeom prst="rect">
            <a:avLst/>
          </a:prstGeom>
        </p:spPr>
      </p:pic>
    </p:spTree>
    <p:extLst>
      <p:ext uri="{BB962C8B-B14F-4D97-AF65-F5344CB8AC3E}">
        <p14:creationId xmlns:p14="http://schemas.microsoft.com/office/powerpoint/2010/main" val="215700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69A0-1995-4881-BB79-6E6BAC20A30C}"/>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Semi-supervised Learning</a:t>
            </a:r>
          </a:p>
        </p:txBody>
      </p:sp>
      <p:sp>
        <p:nvSpPr>
          <p:cNvPr id="3" name="Content Placeholder 2">
            <a:extLst>
              <a:ext uri="{FF2B5EF4-FFF2-40B4-BE49-F238E27FC236}">
                <a16:creationId xmlns:a16="http://schemas.microsoft.com/office/drawing/2014/main" id="{BF09503B-22BD-4FE4-B513-982706E4F842}"/>
              </a:ext>
            </a:extLst>
          </p:cNvPr>
          <p:cNvSpPr>
            <a:spLocks noGrp="1"/>
          </p:cNvSpPr>
          <p:nvPr>
            <p:ph idx="1"/>
          </p:nvPr>
        </p:nvSpPr>
        <p:spPr/>
        <p:txBody>
          <a:bodyPr/>
          <a:lstStyle/>
          <a:p>
            <a:pPr algn="l"/>
            <a:r>
              <a:rPr lang="en-US" sz="1800" b="0" i="0" u="none" strike="noStrike" baseline="0" dirty="0">
                <a:latin typeface="MinionPro-Regular"/>
              </a:rPr>
              <a:t>Some algorithms can deal with partially labeled training data, usually a lot of unlabeled data and a little bit of labeled data. This is called </a:t>
            </a:r>
            <a:r>
              <a:rPr lang="en-US" sz="1800" b="0" i="1" u="none" strike="noStrike" baseline="0" dirty="0">
                <a:latin typeface="MinionPro-It"/>
              </a:rPr>
              <a:t>semi-supervised learning.</a:t>
            </a:r>
          </a:p>
          <a:p>
            <a:pPr algn="l"/>
            <a:endParaRPr lang="en-US" sz="1800" i="1" dirty="0">
              <a:latin typeface="MinionPro-It"/>
            </a:endParaRPr>
          </a:p>
          <a:p>
            <a:pPr algn="l"/>
            <a:endParaRPr lang="en-US" dirty="0"/>
          </a:p>
        </p:txBody>
      </p:sp>
      <p:pic>
        <p:nvPicPr>
          <p:cNvPr id="4" name="Picture 3">
            <a:extLst>
              <a:ext uri="{FF2B5EF4-FFF2-40B4-BE49-F238E27FC236}">
                <a16:creationId xmlns:a16="http://schemas.microsoft.com/office/drawing/2014/main" id="{B7F3A811-E7F1-4609-B60F-BDC2D52B1788}"/>
              </a:ext>
            </a:extLst>
          </p:cNvPr>
          <p:cNvPicPr>
            <a:picLocks noChangeAspect="1"/>
          </p:cNvPicPr>
          <p:nvPr/>
        </p:nvPicPr>
        <p:blipFill>
          <a:blip r:embed="rId2"/>
          <a:stretch>
            <a:fillRect/>
          </a:stretch>
        </p:blipFill>
        <p:spPr>
          <a:xfrm>
            <a:off x="1466506" y="2984303"/>
            <a:ext cx="8792575" cy="3286488"/>
          </a:xfrm>
          <a:prstGeom prst="rect">
            <a:avLst/>
          </a:prstGeom>
        </p:spPr>
      </p:pic>
    </p:spTree>
    <p:extLst>
      <p:ext uri="{BB962C8B-B14F-4D97-AF65-F5344CB8AC3E}">
        <p14:creationId xmlns:p14="http://schemas.microsoft.com/office/powerpoint/2010/main" val="346424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7B63-FEED-484A-93C7-A7DB8CC0B8C8}"/>
              </a:ext>
            </a:extLst>
          </p:cNvPr>
          <p:cNvSpPr>
            <a:spLocks noGrp="1"/>
          </p:cNvSpPr>
          <p:nvPr>
            <p:ph type="title"/>
          </p:nvPr>
        </p:nvSpPr>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Main Challenges of Machine Learning</a:t>
            </a:r>
          </a:p>
        </p:txBody>
      </p:sp>
      <p:sp>
        <p:nvSpPr>
          <p:cNvPr id="3" name="Content Placeholder 2">
            <a:extLst>
              <a:ext uri="{FF2B5EF4-FFF2-40B4-BE49-F238E27FC236}">
                <a16:creationId xmlns:a16="http://schemas.microsoft.com/office/drawing/2014/main" id="{7469AB7D-B1E6-4DBB-99F6-90D038179562}"/>
              </a:ext>
            </a:extLst>
          </p:cNvPr>
          <p:cNvSpPr>
            <a:spLocks noGrp="1"/>
          </p:cNvSpPr>
          <p:nvPr>
            <p:ph idx="1"/>
          </p:nvPr>
        </p:nvSpPr>
        <p:spPr/>
        <p:txBody>
          <a:bodyPr/>
          <a:lstStyle/>
          <a:p>
            <a:r>
              <a:rPr lang="en-US" dirty="0"/>
              <a:t>Insufficient Quantity of Training Data</a:t>
            </a:r>
          </a:p>
        </p:txBody>
      </p:sp>
      <p:pic>
        <p:nvPicPr>
          <p:cNvPr id="4" name="Picture 3">
            <a:extLst>
              <a:ext uri="{FF2B5EF4-FFF2-40B4-BE49-F238E27FC236}">
                <a16:creationId xmlns:a16="http://schemas.microsoft.com/office/drawing/2014/main" id="{C710B395-F191-4966-AF04-733F9364C52A}"/>
              </a:ext>
            </a:extLst>
          </p:cNvPr>
          <p:cNvPicPr>
            <a:picLocks noChangeAspect="1"/>
          </p:cNvPicPr>
          <p:nvPr/>
        </p:nvPicPr>
        <p:blipFill>
          <a:blip r:embed="rId2"/>
          <a:stretch>
            <a:fillRect/>
          </a:stretch>
        </p:blipFill>
        <p:spPr>
          <a:xfrm>
            <a:off x="3310908" y="2448652"/>
            <a:ext cx="4399285" cy="4200221"/>
          </a:xfrm>
          <a:prstGeom prst="rect">
            <a:avLst/>
          </a:prstGeom>
        </p:spPr>
      </p:pic>
    </p:spTree>
    <p:extLst>
      <p:ext uri="{BB962C8B-B14F-4D97-AF65-F5344CB8AC3E}">
        <p14:creationId xmlns:p14="http://schemas.microsoft.com/office/powerpoint/2010/main" val="104529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B2DA-FAC6-4ED7-8F92-B55C4AE2E754}"/>
              </a:ext>
            </a:extLst>
          </p:cNvPr>
          <p:cNvSpPr>
            <a:spLocks noGrp="1"/>
          </p:cNvSpPr>
          <p:nvPr>
            <p:ph type="title"/>
          </p:nvPr>
        </p:nvSpPr>
        <p:spPr/>
        <p:txBody>
          <a:bodyPr>
            <a:normAutofit/>
          </a:bodyPr>
          <a:lstStyle/>
          <a:p>
            <a:r>
              <a:rPr lang="en-US" sz="3600" dirty="0">
                <a:solidFill>
                  <a:srgbClr val="C00000"/>
                </a:solidFill>
                <a:latin typeface="Times New Roman" panose="02020603050405020304" pitchFamily="18" charset="0"/>
                <a:cs typeface="Times New Roman" panose="02020603050405020304" pitchFamily="18" charset="0"/>
              </a:rPr>
              <a:t>Nonrepresentative Training Data</a:t>
            </a:r>
          </a:p>
        </p:txBody>
      </p:sp>
      <p:pic>
        <p:nvPicPr>
          <p:cNvPr id="4" name="Content Placeholder 3">
            <a:extLst>
              <a:ext uri="{FF2B5EF4-FFF2-40B4-BE49-F238E27FC236}">
                <a16:creationId xmlns:a16="http://schemas.microsoft.com/office/drawing/2014/main" id="{22EABF1D-39D6-45E4-AFD4-047887DD5C1A}"/>
              </a:ext>
            </a:extLst>
          </p:cNvPr>
          <p:cNvPicPr>
            <a:picLocks noGrp="1" noChangeAspect="1"/>
          </p:cNvPicPr>
          <p:nvPr>
            <p:ph idx="1"/>
          </p:nvPr>
        </p:nvPicPr>
        <p:blipFill>
          <a:blip r:embed="rId2"/>
          <a:stretch>
            <a:fillRect/>
          </a:stretch>
        </p:blipFill>
        <p:spPr>
          <a:xfrm>
            <a:off x="748362" y="2959882"/>
            <a:ext cx="8423576" cy="3263238"/>
          </a:xfrm>
          <a:prstGeom prst="rect">
            <a:avLst/>
          </a:prstGeom>
        </p:spPr>
      </p:pic>
      <p:sp>
        <p:nvSpPr>
          <p:cNvPr id="5" name="TextBox 4">
            <a:extLst>
              <a:ext uri="{FF2B5EF4-FFF2-40B4-BE49-F238E27FC236}">
                <a16:creationId xmlns:a16="http://schemas.microsoft.com/office/drawing/2014/main" id="{5CD83CEA-6C0F-4804-901B-CE0C4CF3E449}"/>
              </a:ext>
            </a:extLst>
          </p:cNvPr>
          <p:cNvSpPr txBox="1"/>
          <p:nvPr/>
        </p:nvSpPr>
        <p:spPr>
          <a:xfrm>
            <a:off x="645713" y="1655717"/>
            <a:ext cx="10075735" cy="1015663"/>
          </a:xfrm>
          <a:prstGeom prst="rect">
            <a:avLst/>
          </a:prstGeom>
          <a:noFill/>
        </p:spPr>
        <p:txBody>
          <a:bodyPr wrap="square" rtlCol="0">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In order to generalize well, it is crucial that your training data be representative of the new cases you want to generalize to. This is true whether you use instance-based learning or model-based learning.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97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6F61-DECA-4BB5-B26B-2BF41D83C067}"/>
              </a:ext>
            </a:extLst>
          </p:cNvPr>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Poor-Quality Data</a:t>
            </a:r>
          </a:p>
        </p:txBody>
      </p:sp>
      <p:sp>
        <p:nvSpPr>
          <p:cNvPr id="3" name="Content Placeholder 2">
            <a:extLst>
              <a:ext uri="{FF2B5EF4-FFF2-40B4-BE49-F238E27FC236}">
                <a16:creationId xmlns:a16="http://schemas.microsoft.com/office/drawing/2014/main" id="{F58B3FAD-6AFA-42C4-9E0F-6C2704AACBB0}"/>
              </a:ext>
            </a:extLst>
          </p:cNvPr>
          <p:cNvSpPr>
            <a:spLocks noGrp="1"/>
          </p:cNvSpPr>
          <p:nvPr>
            <p:ph idx="1"/>
          </p:nvPr>
        </p:nvSpPr>
        <p:spPr>
          <a:xfrm>
            <a:off x="489702" y="1825625"/>
            <a:ext cx="10864098" cy="4351338"/>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Obviously, if your training data is full of errors, outliers, and noise (e.g., due to poor quality measurements), it will make it harder for the system to detect the underlying patterns, so your system is less likely to perform well. </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If some instances are clearly outliers, it may help to simply discard them or try to fix the errors manually.</a:t>
            </a:r>
          </a:p>
          <a:p>
            <a:pPr algn="just"/>
            <a:endParaRPr lang="en-US" sz="2000" b="0" i="0" u="none" strike="noStrike" baseline="0" dirty="0">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If some instances are missing a few features (e.g., 5% of your customers did not specify their age), you must decide whether you want to ignore this attribute altogether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67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2BEE-1772-417E-AB08-E75EFB27940E}"/>
              </a:ext>
            </a:extLst>
          </p:cNvPr>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Overfitting the Training Data</a:t>
            </a:r>
          </a:p>
        </p:txBody>
      </p:sp>
      <p:sp>
        <p:nvSpPr>
          <p:cNvPr id="3" name="Content Placeholder 2">
            <a:extLst>
              <a:ext uri="{FF2B5EF4-FFF2-40B4-BE49-F238E27FC236}">
                <a16:creationId xmlns:a16="http://schemas.microsoft.com/office/drawing/2014/main" id="{9FA4E476-6B85-4DBD-BF84-414A9B89BC76}"/>
              </a:ext>
            </a:extLst>
          </p:cNvPr>
          <p:cNvSpPr>
            <a:spLocks noGrp="1"/>
          </p:cNvSpPr>
          <p:nvPr>
            <p:ph idx="1"/>
          </p:nvPr>
        </p:nvSpPr>
        <p:spPr/>
        <p:txBody>
          <a:bodyPr/>
          <a:lstStyle/>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AC9A10C-A047-49BD-8291-27FE90BAEEE3}"/>
              </a:ext>
            </a:extLst>
          </p:cNvPr>
          <p:cNvPicPr>
            <a:picLocks noChangeAspect="1"/>
          </p:cNvPicPr>
          <p:nvPr/>
        </p:nvPicPr>
        <p:blipFill>
          <a:blip r:embed="rId2"/>
          <a:stretch>
            <a:fillRect/>
          </a:stretch>
        </p:blipFill>
        <p:spPr>
          <a:xfrm>
            <a:off x="1158115" y="3177648"/>
            <a:ext cx="7115391" cy="2499187"/>
          </a:xfrm>
          <a:prstGeom prst="rect">
            <a:avLst/>
          </a:prstGeom>
        </p:spPr>
      </p:pic>
      <p:sp>
        <p:nvSpPr>
          <p:cNvPr id="5" name="TextBox 4">
            <a:extLst>
              <a:ext uri="{FF2B5EF4-FFF2-40B4-BE49-F238E27FC236}">
                <a16:creationId xmlns:a16="http://schemas.microsoft.com/office/drawing/2014/main" id="{C0AC334B-EEEA-4512-BE35-50A7650586DA}"/>
              </a:ext>
            </a:extLst>
          </p:cNvPr>
          <p:cNvSpPr txBox="1"/>
          <p:nvPr/>
        </p:nvSpPr>
        <p:spPr>
          <a:xfrm>
            <a:off x="1009741" y="1825625"/>
            <a:ext cx="9733376" cy="646331"/>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cs typeface="Times New Roman" panose="02020603050405020304" pitchFamily="18" charset="0"/>
              </a:rPr>
              <a:t>In Machine Learning this is called </a:t>
            </a:r>
            <a:r>
              <a:rPr lang="en-US" sz="1800" b="0" i="1" u="none" strike="noStrike" baseline="0" dirty="0">
                <a:latin typeface="Times New Roman" panose="02020603050405020304" pitchFamily="18" charset="0"/>
                <a:cs typeface="Times New Roman" panose="02020603050405020304" pitchFamily="18" charset="0"/>
              </a:rPr>
              <a:t>overfitting</a:t>
            </a:r>
            <a:r>
              <a:rPr lang="en-US" sz="1800" b="0" i="0" u="none" strike="noStrike" baseline="0" dirty="0">
                <a:latin typeface="Times New Roman" panose="02020603050405020304" pitchFamily="18" charset="0"/>
                <a:cs typeface="Times New Roman" panose="02020603050405020304" pitchFamily="18" charset="0"/>
              </a:rPr>
              <a:t>: it means that the model performs well on the training data, but it does not generalize well.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689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524</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MinionPro-It</vt:lpstr>
      <vt:lpstr>MinionPro-Regular</vt:lpstr>
      <vt:lpstr>Times New Roman</vt:lpstr>
      <vt:lpstr>Office Theme</vt:lpstr>
      <vt:lpstr>Supervised learning</vt:lpstr>
      <vt:lpstr>Examples</vt:lpstr>
      <vt:lpstr>Unsupervised Learning</vt:lpstr>
      <vt:lpstr>Dimensionality Reduction/ Anomaly detection</vt:lpstr>
      <vt:lpstr>Semi-supervised Learning</vt:lpstr>
      <vt:lpstr>Main Challenges of Machine Learning</vt:lpstr>
      <vt:lpstr>Nonrepresentative Training Data</vt:lpstr>
      <vt:lpstr>Poor-Quality Data</vt:lpstr>
      <vt:lpstr>Overfitting the Training Data</vt:lpstr>
      <vt:lpstr>Avoiding Overfitting</vt:lpstr>
      <vt:lpstr>No Free Lunch Theorem (Occam Razor)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Ajita Rattani</dc:creator>
  <cp:lastModifiedBy>Ajita Rattani</cp:lastModifiedBy>
  <cp:revision>8</cp:revision>
  <dcterms:created xsi:type="dcterms:W3CDTF">2020-08-25T01:23:30Z</dcterms:created>
  <dcterms:modified xsi:type="dcterms:W3CDTF">2020-08-25T02:49:33Z</dcterms:modified>
</cp:coreProperties>
</file>