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4" r:id="rId2"/>
  </p:sldMasterIdLst>
  <p:notesMasterIdLst>
    <p:notesMasterId r:id="rId19"/>
  </p:notesMasterIdLst>
  <p:sldIdLst>
    <p:sldId id="256" r:id="rId3"/>
    <p:sldId id="257" r:id="rId4"/>
    <p:sldId id="270" r:id="rId5"/>
    <p:sldId id="261" r:id="rId6"/>
    <p:sldId id="269" r:id="rId7"/>
    <p:sldId id="279" r:id="rId8"/>
    <p:sldId id="274" r:id="rId9"/>
    <p:sldId id="272" r:id="rId10"/>
    <p:sldId id="275" r:id="rId11"/>
    <p:sldId id="276" r:id="rId12"/>
    <p:sldId id="277" r:id="rId13"/>
    <p:sldId id="278" r:id="rId14"/>
    <p:sldId id="280" r:id="rId15"/>
    <p:sldId id="273" r:id="rId16"/>
    <p:sldId id="258" r:id="rId17"/>
    <p:sldId id="259"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0" roundtripDataSignature="AMtx7miwQeXtXsHux+UfRGAwvek1F2Ys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54"/>
  </p:normalViewPr>
  <p:slideViewPr>
    <p:cSldViewPr snapToGrid="0">
      <p:cViewPr varScale="1">
        <p:scale>
          <a:sx n="68" d="100"/>
          <a:sy n="68" d="100"/>
        </p:scale>
        <p:origin x="732" y="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 name="Google Shape;1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271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 name="Google Shape;1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88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409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17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77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82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1097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681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 name="Google Shape;1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1408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09600" y="3406776"/>
            <a:ext cx="10972800" cy="147002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609600" y="533400"/>
            <a:ext cx="8534400" cy="1752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600"/>
              </a:spcBef>
              <a:spcAft>
                <a:spcPts val="0"/>
              </a:spcAft>
              <a:buSzPts val="2000"/>
              <a:buNone/>
              <a:defRPr sz="2000">
                <a:solidFill>
                  <a:schemeClr val="dk1"/>
                </a:solidFill>
              </a:defRPr>
            </a:lvl1pPr>
            <a:lvl2pPr lvl="1" algn="ctr">
              <a:lnSpc>
                <a:spcPct val="90000"/>
              </a:lnSpc>
              <a:spcBef>
                <a:spcPts val="600"/>
              </a:spcBef>
              <a:spcAft>
                <a:spcPts val="0"/>
              </a:spcAft>
              <a:buSzPts val="2400"/>
              <a:buNone/>
              <a:defRPr>
                <a:solidFill>
                  <a:srgbClr val="888888"/>
                </a:solidFill>
              </a:defRPr>
            </a:lvl2pPr>
            <a:lvl3pPr lvl="2" algn="ctr">
              <a:lnSpc>
                <a:spcPct val="90000"/>
              </a:lnSpc>
              <a:spcBef>
                <a:spcPts val="400"/>
              </a:spcBef>
              <a:spcAft>
                <a:spcPts val="0"/>
              </a:spcAft>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5"/>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452283" y="274639"/>
            <a:ext cx="11333316" cy="84623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body" idx="1"/>
          </p:nvPr>
        </p:nvSpPr>
        <p:spPr>
          <a:xfrm>
            <a:off x="452283" y="1600201"/>
            <a:ext cx="109728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60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22"/>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452968" y="274639"/>
            <a:ext cx="11332633" cy="8461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600"/>
              </a:spcBef>
              <a:spcAft>
                <a:spcPts val="0"/>
              </a:spcAft>
              <a:buSzPts val="2800"/>
              <a:buChar char="•"/>
              <a:defRPr sz="2800"/>
            </a:lvl1pPr>
            <a:lvl2pPr marL="914400" lvl="1" indent="-381000" algn="l">
              <a:lnSpc>
                <a:spcPct val="90000"/>
              </a:lnSpc>
              <a:spcBef>
                <a:spcPts val="600"/>
              </a:spcBef>
              <a:spcAft>
                <a:spcPts val="0"/>
              </a:spcAft>
              <a:buSzPts val="2400"/>
              <a:buChar char="–"/>
              <a:defRPr sz="2400"/>
            </a:lvl2pPr>
            <a:lvl3pPr marL="1371600" lvl="2" indent="-355600" algn="l">
              <a:lnSpc>
                <a:spcPct val="90000"/>
              </a:lnSpc>
              <a:spcBef>
                <a:spcPts val="400"/>
              </a:spcBef>
              <a:spcAft>
                <a:spcPts val="0"/>
              </a:spcAft>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9" name="Google Shape;29;p23"/>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600"/>
              </a:spcBef>
              <a:spcAft>
                <a:spcPts val="0"/>
              </a:spcAft>
              <a:buSzPts val="2800"/>
              <a:buChar char="•"/>
              <a:defRPr sz="2800"/>
            </a:lvl1pPr>
            <a:lvl2pPr marL="914400" lvl="1" indent="-381000" algn="l">
              <a:lnSpc>
                <a:spcPct val="90000"/>
              </a:lnSpc>
              <a:spcBef>
                <a:spcPts val="600"/>
              </a:spcBef>
              <a:spcAft>
                <a:spcPts val="0"/>
              </a:spcAft>
              <a:buSzPts val="2400"/>
              <a:buChar char="–"/>
              <a:defRPr sz="2400"/>
            </a:lvl2pPr>
            <a:lvl3pPr marL="1371600" lvl="2" indent="-355600" algn="l">
              <a:lnSpc>
                <a:spcPct val="90000"/>
              </a:lnSpc>
              <a:spcBef>
                <a:spcPts val="400"/>
              </a:spcBef>
              <a:spcAft>
                <a:spcPts val="0"/>
              </a:spcAft>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23"/>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2968" y="274639"/>
            <a:ext cx="11332633" cy="8461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25"/>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1" name="Google Shape;41;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7"/>
          <p:cNvSpPr txBox="1">
            <a:spLocks noGrp="1"/>
          </p:cNvSpPr>
          <p:nvPr>
            <p:ph type="ctrTitle"/>
          </p:nvPr>
        </p:nvSpPr>
        <p:spPr>
          <a:xfrm>
            <a:off x="1625600" y="2133601"/>
            <a:ext cx="10160000" cy="147002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ubTitle" idx="1"/>
          </p:nvPr>
        </p:nvSpPr>
        <p:spPr>
          <a:xfrm>
            <a:off x="1727200" y="4191000"/>
            <a:ext cx="5689600"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600"/>
              </a:spcBef>
              <a:spcAft>
                <a:spcPts val="0"/>
              </a:spcAft>
              <a:buSzPts val="2000"/>
              <a:buNone/>
              <a:defRPr sz="2000">
                <a:solidFill>
                  <a:schemeClr val="dk1"/>
                </a:solidFill>
              </a:defRPr>
            </a:lvl1pPr>
            <a:lvl2pPr lvl="1" algn="ctr">
              <a:lnSpc>
                <a:spcPct val="90000"/>
              </a:lnSpc>
              <a:spcBef>
                <a:spcPts val="600"/>
              </a:spcBef>
              <a:spcAft>
                <a:spcPts val="0"/>
              </a:spcAft>
              <a:buSzPts val="2400"/>
              <a:buNone/>
              <a:defRPr>
                <a:solidFill>
                  <a:srgbClr val="888888"/>
                </a:solidFill>
              </a:defRPr>
            </a:lvl2pPr>
            <a:lvl3pPr lvl="2" algn="ctr">
              <a:lnSpc>
                <a:spcPct val="90000"/>
              </a:lnSpc>
              <a:spcBef>
                <a:spcPts val="400"/>
              </a:spcBef>
              <a:spcAft>
                <a:spcPts val="0"/>
              </a:spcAft>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1" name="Google Shape;51;p17"/>
          <p:cNvSpPr txBox="1">
            <a:spLocks noGrp="1"/>
          </p:cNvSpPr>
          <p:nvPr>
            <p:ph type="dt" idx="10"/>
          </p:nvPr>
        </p:nvSpPr>
        <p:spPr>
          <a:xfrm>
            <a:off x="9290051" y="6370084"/>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452283" y="274639"/>
            <a:ext cx="11333316" cy="84623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body" idx="1"/>
          </p:nvPr>
        </p:nvSpPr>
        <p:spPr>
          <a:xfrm>
            <a:off x="452283" y="1600201"/>
            <a:ext cx="109728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60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18"/>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19"/>
          <p:cNvSpPr txBox="1">
            <a:spLocks noGrp="1"/>
          </p:cNvSpPr>
          <p:nvPr>
            <p:ph type="title"/>
          </p:nvPr>
        </p:nvSpPr>
        <p:spPr>
          <a:xfrm>
            <a:off x="452968" y="274639"/>
            <a:ext cx="11332633" cy="8461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600"/>
              </a:spcBef>
              <a:spcAft>
                <a:spcPts val="0"/>
              </a:spcAft>
              <a:buSzPts val="2800"/>
              <a:buChar char="•"/>
              <a:defRPr sz="2800"/>
            </a:lvl1pPr>
            <a:lvl2pPr marL="914400" lvl="1" indent="-381000" algn="l">
              <a:lnSpc>
                <a:spcPct val="90000"/>
              </a:lnSpc>
              <a:spcBef>
                <a:spcPts val="600"/>
              </a:spcBef>
              <a:spcAft>
                <a:spcPts val="0"/>
              </a:spcAft>
              <a:buSzPts val="2400"/>
              <a:buChar char="–"/>
              <a:defRPr sz="2400"/>
            </a:lvl2pPr>
            <a:lvl3pPr marL="1371600" lvl="2" indent="-355600" algn="l">
              <a:lnSpc>
                <a:spcPct val="90000"/>
              </a:lnSpc>
              <a:spcBef>
                <a:spcPts val="400"/>
              </a:spcBef>
              <a:spcAft>
                <a:spcPts val="0"/>
              </a:spcAft>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0" name="Google Shape;60;p1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600"/>
              </a:spcBef>
              <a:spcAft>
                <a:spcPts val="0"/>
              </a:spcAft>
              <a:buSzPts val="2800"/>
              <a:buChar char="•"/>
              <a:defRPr sz="2800"/>
            </a:lvl1pPr>
            <a:lvl2pPr marL="914400" lvl="1" indent="-381000" algn="l">
              <a:lnSpc>
                <a:spcPct val="90000"/>
              </a:lnSpc>
              <a:spcBef>
                <a:spcPts val="600"/>
              </a:spcBef>
              <a:spcAft>
                <a:spcPts val="0"/>
              </a:spcAft>
              <a:buSzPts val="2400"/>
              <a:buChar char="–"/>
              <a:defRPr sz="2400"/>
            </a:lvl2pPr>
            <a:lvl3pPr marL="1371600" lvl="2" indent="-355600" algn="l">
              <a:lnSpc>
                <a:spcPct val="90000"/>
              </a:lnSpc>
              <a:spcBef>
                <a:spcPts val="400"/>
              </a:spcBef>
              <a:spcAft>
                <a:spcPts val="0"/>
              </a:spcAft>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1" name="Google Shape;61;p19"/>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21"/>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jp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14"/>
          <p:cNvSpPr txBox="1"/>
          <p:nvPr/>
        </p:nvSpPr>
        <p:spPr>
          <a:xfrm>
            <a:off x="203200" y="6432550"/>
            <a:ext cx="1117600" cy="5016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200" b="0" i="0" u="none" strike="noStrike" cap="none">
                <a:solidFill>
                  <a:srgbClr val="7F7F7F"/>
                </a:solidFill>
                <a:latin typeface="Calibri"/>
                <a:ea typeface="Calibri"/>
                <a:cs typeface="Calibri"/>
                <a:sym typeface="Calibri"/>
              </a:rPr>
              <a:t>‹#›</a:t>
            </a:fld>
            <a:endParaRPr sz="1200" b="0" i="0" u="none" strike="noStrike" cap="none" dirty="0">
              <a:solidFill>
                <a:srgbClr val="7F7F7F"/>
              </a:solidFill>
              <a:latin typeface="Calibri"/>
              <a:ea typeface="Calibri"/>
              <a:cs typeface="Calibri"/>
              <a:sym typeface="Calibri"/>
            </a:endParaRPr>
          </a:p>
        </p:txBody>
      </p:sp>
      <p:sp>
        <p:nvSpPr>
          <p:cNvPr id="11" name="Google Shape;11;p14"/>
          <p:cNvSpPr txBox="1">
            <a:spLocks noGrp="1"/>
          </p:cNvSpPr>
          <p:nvPr>
            <p:ph type="title"/>
          </p:nvPr>
        </p:nvSpPr>
        <p:spPr>
          <a:xfrm>
            <a:off x="452968" y="274639"/>
            <a:ext cx="11332633" cy="8461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9pPr>
          </a:lstStyle>
          <a:p>
            <a:endParaRPr/>
          </a:p>
        </p:txBody>
      </p:sp>
      <p:sp>
        <p:nvSpPr>
          <p:cNvPr id="12" name="Google Shape;12;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600"/>
              </a:spcBef>
              <a:spcAft>
                <a:spcPts val="0"/>
              </a:spcAft>
              <a:buClr>
                <a:srgbClr val="FFC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600"/>
              </a:spcBef>
              <a:spcAft>
                <a:spcPts val="0"/>
              </a:spcAft>
              <a:buClr>
                <a:srgbClr val="FFC000"/>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400"/>
              </a:spcBef>
              <a:spcAft>
                <a:spcPts val="0"/>
              </a:spcAft>
              <a:buClr>
                <a:srgbClr val="FFC000"/>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42"/>
        <p:cNvGrpSpPr/>
        <p:nvPr/>
      </p:nvGrpSpPr>
      <p:grpSpPr>
        <a:xfrm>
          <a:off x="0" y="0"/>
          <a:ext cx="0" cy="0"/>
          <a:chOff x="0" y="0"/>
          <a:chExt cx="0" cy="0"/>
        </a:xfrm>
      </p:grpSpPr>
      <p:sp>
        <p:nvSpPr>
          <p:cNvPr id="43" name="Google Shape;43;p16"/>
          <p:cNvSpPr txBox="1"/>
          <p:nvPr/>
        </p:nvSpPr>
        <p:spPr>
          <a:xfrm>
            <a:off x="203200" y="6432550"/>
            <a:ext cx="1117600" cy="5016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200" b="0" i="0" u="none" strike="noStrike" cap="none">
                <a:solidFill>
                  <a:srgbClr val="7F7F7F"/>
                </a:solidFill>
                <a:latin typeface="Calibri"/>
                <a:ea typeface="Calibri"/>
                <a:cs typeface="Calibri"/>
                <a:sym typeface="Calibri"/>
              </a:rPr>
              <a:t>‹#›</a:t>
            </a:fld>
            <a:endParaRPr sz="1200" b="0" i="0" u="none" strike="noStrike" cap="none" dirty="0">
              <a:solidFill>
                <a:srgbClr val="7F7F7F"/>
              </a:solidFill>
              <a:latin typeface="Calibri"/>
              <a:ea typeface="Calibri"/>
              <a:cs typeface="Calibri"/>
              <a:sym typeface="Calibri"/>
            </a:endParaRPr>
          </a:p>
        </p:txBody>
      </p:sp>
      <p:sp>
        <p:nvSpPr>
          <p:cNvPr id="44" name="Google Shape;44;p16"/>
          <p:cNvSpPr txBox="1">
            <a:spLocks noGrp="1"/>
          </p:cNvSpPr>
          <p:nvPr>
            <p:ph type="title"/>
          </p:nvPr>
        </p:nvSpPr>
        <p:spPr>
          <a:xfrm>
            <a:off x="452968" y="274639"/>
            <a:ext cx="11332633" cy="8461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3200" b="1" i="0" u="none" strike="noStrike" cap="none">
                <a:solidFill>
                  <a:schemeClr val="dk1"/>
                </a:solidFill>
                <a:latin typeface="Georgia"/>
                <a:ea typeface="Georgia"/>
                <a:cs typeface="Georgia"/>
                <a:sym typeface="Georgia"/>
              </a:defRPr>
            </a:lvl9pPr>
          </a:lstStyle>
          <a:p>
            <a:endParaRPr/>
          </a:p>
        </p:txBody>
      </p:sp>
      <p:sp>
        <p:nvSpPr>
          <p:cNvPr id="45" name="Google Shape;45;p1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600"/>
              </a:spcBef>
              <a:spcAft>
                <a:spcPts val="0"/>
              </a:spcAft>
              <a:buClr>
                <a:srgbClr val="FFC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600"/>
              </a:spcBef>
              <a:spcAft>
                <a:spcPts val="0"/>
              </a:spcAft>
              <a:buClr>
                <a:srgbClr val="FFC000"/>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400"/>
              </a:spcBef>
              <a:spcAft>
                <a:spcPts val="0"/>
              </a:spcAft>
              <a:buClr>
                <a:srgbClr val="FFC000"/>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16"/>
          <p:cNvSpPr txBox="1">
            <a:spLocks noGrp="1"/>
          </p:cNvSpPr>
          <p:nvPr>
            <p:ph type="dt" idx="10"/>
          </p:nvPr>
        </p:nvSpPr>
        <p:spPr>
          <a:xfrm>
            <a:off x="12496800" y="632460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7" name="Google Shape;47;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mlg-ulb/creditcardfraud"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hyperlink" Target="https://towardsdatascience.com/detecting-credit-card-fraud-using-machine-learning-a3d83423d3b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ctrTitle"/>
          </p:nvPr>
        </p:nvSpPr>
        <p:spPr>
          <a:xfrm>
            <a:off x="1625600" y="2133601"/>
            <a:ext cx="10160000" cy="1470025"/>
          </a:xfrm>
          <a:prstGeom prst="rect">
            <a:avLst/>
          </a:prstGeom>
          <a:noFill/>
          <a:ln>
            <a:noFill/>
          </a:ln>
        </p:spPr>
        <p:txBody>
          <a:bodyPr spcFirstLastPara="1" wrap="square" lIns="91425" tIns="45700" rIns="91425" bIns="45700" anchor="b" anchorCtr="0">
            <a:normAutofit/>
          </a:bodyPr>
          <a:lstStyle/>
          <a:p>
            <a:pPr fontAlgn="base"/>
            <a:r>
              <a:rPr lang="en-US" sz="3200" dirty="0"/>
              <a:t>Credit Card Fraud Detection using Machine Learning</a:t>
            </a:r>
          </a:p>
        </p:txBody>
      </p:sp>
      <p:sp>
        <p:nvSpPr>
          <p:cNvPr id="75" name="Google Shape;75;p3"/>
          <p:cNvSpPr txBox="1">
            <a:spLocks noGrp="1"/>
          </p:cNvSpPr>
          <p:nvPr>
            <p:ph type="subTitle" idx="1"/>
          </p:nvPr>
        </p:nvSpPr>
        <p:spPr>
          <a:xfrm>
            <a:off x="1727200" y="4191000"/>
            <a:ext cx="5689600" cy="1752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000"/>
              <a:buNone/>
            </a:pPr>
            <a:r>
              <a:rPr lang="en-US" dirty="0">
                <a:latin typeface="Arial"/>
                <a:ea typeface="Arial"/>
                <a:cs typeface="Arial"/>
                <a:sym typeface="Arial"/>
              </a:rPr>
              <a:t>Surya Devathi</a:t>
            </a:r>
            <a:endParaRPr dirty="0"/>
          </a:p>
          <a:p>
            <a:pPr marL="0" lvl="0" indent="0" algn="l" rtl="0">
              <a:lnSpc>
                <a:spcPct val="100000"/>
              </a:lnSpc>
              <a:spcBef>
                <a:spcPts val="1200"/>
              </a:spcBef>
              <a:spcAft>
                <a:spcPts val="0"/>
              </a:spcAft>
              <a:buSzPts val="2000"/>
              <a:buNone/>
            </a:pPr>
            <a:r>
              <a:rPr lang="en-US" dirty="0">
                <a:latin typeface="Arial"/>
                <a:ea typeface="Arial"/>
                <a:cs typeface="Arial"/>
                <a:sym typeface="Arial"/>
              </a:rPr>
              <a:t>N659A624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815926" y="274639"/>
            <a:ext cx="9547275" cy="846137"/>
          </a:xfrm>
          <a:prstGeom prst="rect">
            <a:avLst/>
          </a:prstGeom>
          <a:noFill/>
          <a:ln>
            <a:noFill/>
          </a:ln>
        </p:spPr>
        <p:txBody>
          <a:bodyPr spcFirstLastPara="1" wrap="square" lIns="91425" tIns="45700" rIns="91425" bIns="45700" anchor="b" anchorCtr="0">
            <a:noAutofit/>
          </a:bodyPr>
          <a:lstStyle/>
          <a:p>
            <a:pPr fontAlgn="base"/>
            <a:r>
              <a:rPr lang="en-US" dirty="0"/>
              <a:t>Isolation Forest Algorithm</a:t>
            </a:r>
          </a:p>
        </p:txBody>
      </p:sp>
      <p:sp>
        <p:nvSpPr>
          <p:cNvPr id="111" name="Google Shape;111;p7"/>
          <p:cNvSpPr txBox="1"/>
          <p:nvPr/>
        </p:nvSpPr>
        <p:spPr>
          <a:xfrm>
            <a:off x="4990244" y="1828514"/>
            <a:ext cx="227818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8" name="TextBox 7">
            <a:extLst>
              <a:ext uri="{FF2B5EF4-FFF2-40B4-BE49-F238E27FC236}">
                <a16:creationId xmlns:a16="http://schemas.microsoft.com/office/drawing/2014/main" id="{F188004C-E3E6-EE4A-8873-554DC9912353}"/>
              </a:ext>
            </a:extLst>
          </p:cNvPr>
          <p:cNvSpPr txBox="1"/>
          <p:nvPr/>
        </p:nvSpPr>
        <p:spPr>
          <a:xfrm>
            <a:off x="815926" y="1572293"/>
            <a:ext cx="10557531"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The Isolation Forest ‘isolates’ observations by arbitrarily selecting a feature and then randomly selecting a split value between the maximum and minimum values of the designated feature. </a:t>
            </a:r>
          </a:p>
          <a:p>
            <a:pPr marL="285750" indent="-285750" algn="just">
              <a:buFont typeface="Arial" panose="020B0604020202020204" pitchFamily="34" charset="0"/>
              <a:buChar char="•"/>
            </a:pPr>
            <a:r>
              <a:rPr lang="en-US" sz="2400" dirty="0"/>
              <a:t>Recursive partitioning can be represented by a tree, the number of splits required to isolate a sample is equivalent to the path length root node to terminating node. The average of this path length gives a measure of normality and the decision function which we use.</a:t>
            </a:r>
          </a:p>
          <a:p>
            <a:pPr marL="285750" indent="-285750" algn="just">
              <a:buFont typeface="Arial" panose="020B0604020202020204" pitchFamily="34" charset="0"/>
              <a:buChar char="•"/>
            </a:pPr>
            <a:r>
              <a:rPr lang="en-US" sz="2400" dirty="0"/>
              <a:t>Partitioning them randomly produces shorter paths for anomalies. When a forest of random trees mutually produces shorter path lengths for specific samples, they are extremely likely to be anomalies. </a:t>
            </a:r>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45109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815926" y="274639"/>
            <a:ext cx="9547275" cy="846137"/>
          </a:xfrm>
          <a:prstGeom prst="rect">
            <a:avLst/>
          </a:prstGeom>
          <a:noFill/>
          <a:ln>
            <a:noFill/>
          </a:ln>
        </p:spPr>
        <p:txBody>
          <a:bodyPr spcFirstLastPara="1" wrap="square" lIns="91425" tIns="45700" rIns="91425" bIns="45700" anchor="b" anchorCtr="0">
            <a:noAutofit/>
          </a:bodyPr>
          <a:lstStyle/>
          <a:p>
            <a:pPr fontAlgn="base"/>
            <a:r>
              <a:rPr lang="en-US" dirty="0"/>
              <a:t>Isolation Forest Algorithm</a:t>
            </a:r>
          </a:p>
        </p:txBody>
      </p:sp>
      <p:sp>
        <p:nvSpPr>
          <p:cNvPr id="111" name="Google Shape;111;p7"/>
          <p:cNvSpPr txBox="1"/>
          <p:nvPr/>
        </p:nvSpPr>
        <p:spPr>
          <a:xfrm>
            <a:off x="4990244" y="1828514"/>
            <a:ext cx="227818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pic>
        <p:nvPicPr>
          <p:cNvPr id="2050" name="Picture 2" descr="Outlier Detection: An Introduction To its Techniques">
            <a:extLst>
              <a:ext uri="{FF2B5EF4-FFF2-40B4-BE49-F238E27FC236}">
                <a16:creationId xmlns:a16="http://schemas.microsoft.com/office/drawing/2014/main" id="{51FD64D5-0C40-4541-A938-90F22E397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40" y="1671638"/>
            <a:ext cx="9547274" cy="403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1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02E1-4733-4A1B-973D-F123635B9092}"/>
              </a:ext>
            </a:extLst>
          </p:cNvPr>
          <p:cNvSpPr>
            <a:spLocks noGrp="1"/>
          </p:cNvSpPr>
          <p:nvPr>
            <p:ph type="title"/>
          </p:nvPr>
        </p:nvSpPr>
        <p:spPr/>
        <p:txBody>
          <a:bodyPr/>
          <a:lstStyle/>
          <a:p>
            <a:r>
              <a:rPr lang="en-US" dirty="0"/>
              <a:t>  Results</a:t>
            </a:r>
          </a:p>
        </p:txBody>
      </p:sp>
      <p:sp>
        <p:nvSpPr>
          <p:cNvPr id="3" name="Text Placeholder 2">
            <a:extLst>
              <a:ext uri="{FF2B5EF4-FFF2-40B4-BE49-F238E27FC236}">
                <a16:creationId xmlns:a16="http://schemas.microsoft.com/office/drawing/2014/main" id="{273ACF88-25B0-4428-BE3B-49AECF0D2E3B}"/>
              </a:ext>
            </a:extLst>
          </p:cNvPr>
          <p:cNvSpPr>
            <a:spLocks noGrp="1"/>
          </p:cNvSpPr>
          <p:nvPr>
            <p:ph type="body" idx="1"/>
          </p:nvPr>
        </p:nvSpPr>
        <p:spPr>
          <a:xfrm>
            <a:off x="609600" y="1600201"/>
            <a:ext cx="5087815" cy="4525963"/>
          </a:xfrm>
        </p:spPr>
        <p:txBody>
          <a:bodyPr/>
          <a:lstStyle/>
          <a:p>
            <a:pPr algn="just"/>
            <a:r>
              <a:rPr lang="en-US" sz="2400" dirty="0"/>
              <a:t>The algorithm does reach over 99.6% accuracy, its precision remains only at 28% when a tenth of the data set is taken into consideration. However, when the entire dataset is fed into the algorithm, the precision rises to 33%.</a:t>
            </a:r>
          </a:p>
          <a:p>
            <a:pPr algn="just"/>
            <a:endParaRPr lang="en-US" sz="2400" dirty="0"/>
          </a:p>
        </p:txBody>
      </p:sp>
      <p:pic>
        <p:nvPicPr>
          <p:cNvPr id="7" name="Picture 6">
            <a:extLst>
              <a:ext uri="{FF2B5EF4-FFF2-40B4-BE49-F238E27FC236}">
                <a16:creationId xmlns:a16="http://schemas.microsoft.com/office/drawing/2014/main" id="{B7FB4C5F-D1D4-4662-AB52-7C9F467281D9}"/>
              </a:ext>
            </a:extLst>
          </p:cNvPr>
          <p:cNvPicPr>
            <a:picLocks noChangeAspect="1"/>
          </p:cNvPicPr>
          <p:nvPr/>
        </p:nvPicPr>
        <p:blipFill>
          <a:blip r:embed="rId2"/>
          <a:stretch>
            <a:fillRect/>
          </a:stretch>
        </p:blipFill>
        <p:spPr>
          <a:xfrm>
            <a:off x="6981972" y="2210972"/>
            <a:ext cx="4305300" cy="3505200"/>
          </a:xfrm>
          <a:prstGeom prst="rect">
            <a:avLst/>
          </a:prstGeom>
        </p:spPr>
      </p:pic>
      <p:sp>
        <p:nvSpPr>
          <p:cNvPr id="8" name="TextBox 7">
            <a:extLst>
              <a:ext uri="{FF2B5EF4-FFF2-40B4-BE49-F238E27FC236}">
                <a16:creationId xmlns:a16="http://schemas.microsoft.com/office/drawing/2014/main" id="{A6C55E9E-C49B-49AE-9612-1DC9965934FB}"/>
              </a:ext>
            </a:extLst>
          </p:cNvPr>
          <p:cNvSpPr txBox="1"/>
          <p:nvPr/>
        </p:nvSpPr>
        <p:spPr>
          <a:xfrm>
            <a:off x="6981972" y="1600201"/>
            <a:ext cx="3709474" cy="369332"/>
          </a:xfrm>
          <a:prstGeom prst="rect">
            <a:avLst/>
          </a:prstGeom>
          <a:noFill/>
        </p:spPr>
        <p:txBody>
          <a:bodyPr wrap="square" rtlCol="0">
            <a:spAutoFit/>
          </a:bodyPr>
          <a:lstStyle/>
          <a:p>
            <a:r>
              <a:rPr lang="en-US" sz="1800" dirty="0"/>
              <a:t>When 10% of dataset is used :</a:t>
            </a:r>
          </a:p>
        </p:txBody>
      </p:sp>
    </p:spTree>
    <p:extLst>
      <p:ext uri="{BB962C8B-B14F-4D97-AF65-F5344CB8AC3E}">
        <p14:creationId xmlns:p14="http://schemas.microsoft.com/office/powerpoint/2010/main" val="62183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02E1-4733-4A1B-973D-F123635B9092}"/>
              </a:ext>
            </a:extLst>
          </p:cNvPr>
          <p:cNvSpPr>
            <a:spLocks noGrp="1"/>
          </p:cNvSpPr>
          <p:nvPr>
            <p:ph type="title"/>
          </p:nvPr>
        </p:nvSpPr>
        <p:spPr/>
        <p:txBody>
          <a:bodyPr/>
          <a:lstStyle/>
          <a:p>
            <a:r>
              <a:rPr lang="en-US" dirty="0"/>
              <a:t>  Conclusion</a:t>
            </a:r>
          </a:p>
        </p:txBody>
      </p:sp>
      <p:sp>
        <p:nvSpPr>
          <p:cNvPr id="3" name="Text Placeholder 2">
            <a:extLst>
              <a:ext uri="{FF2B5EF4-FFF2-40B4-BE49-F238E27FC236}">
                <a16:creationId xmlns:a16="http://schemas.microsoft.com/office/drawing/2014/main" id="{273ACF88-25B0-4428-BE3B-49AECF0D2E3B}"/>
              </a:ext>
            </a:extLst>
          </p:cNvPr>
          <p:cNvSpPr>
            <a:spLocks noGrp="1"/>
          </p:cNvSpPr>
          <p:nvPr>
            <p:ph type="body" idx="1"/>
          </p:nvPr>
        </p:nvSpPr>
        <p:spPr>
          <a:xfrm>
            <a:off x="609600" y="1600201"/>
            <a:ext cx="10475742" cy="4525963"/>
          </a:xfrm>
        </p:spPr>
        <p:txBody>
          <a:bodyPr/>
          <a:lstStyle/>
          <a:p>
            <a:r>
              <a:rPr lang="en-US" dirty="0"/>
              <a:t>Since the entire dataset consists of only two days’ transaction records, its only a fraction of data that can be made available if this project were to be used on a commercial scale. Being based on machine learning algorithms, the program will only increase its efficiency over time as more data is put into it.</a:t>
            </a:r>
          </a:p>
          <a:p>
            <a:r>
              <a:rPr lang="en-US" dirty="0"/>
              <a:t>The nature of this project allows for multiple algorithms to be integrated together as modules and their results can be combined to increase the accuracy of the final result.</a:t>
            </a:r>
          </a:p>
          <a:p>
            <a:endParaRPr lang="en-US" dirty="0"/>
          </a:p>
        </p:txBody>
      </p:sp>
    </p:spTree>
    <p:extLst>
      <p:ext uri="{BB962C8B-B14F-4D97-AF65-F5344CB8AC3E}">
        <p14:creationId xmlns:p14="http://schemas.microsoft.com/office/powerpoint/2010/main" val="255638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818708" y="274639"/>
            <a:ext cx="10966893" cy="84613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References</a:t>
            </a:r>
            <a:endParaRPr dirty="0"/>
          </a:p>
        </p:txBody>
      </p:sp>
      <p:sp>
        <p:nvSpPr>
          <p:cNvPr id="2" name="TextBox 1">
            <a:extLst>
              <a:ext uri="{FF2B5EF4-FFF2-40B4-BE49-F238E27FC236}">
                <a16:creationId xmlns:a16="http://schemas.microsoft.com/office/drawing/2014/main" id="{761A5795-6531-8441-B47E-61289C87985E}"/>
              </a:ext>
            </a:extLst>
          </p:cNvPr>
          <p:cNvSpPr txBox="1"/>
          <p:nvPr/>
        </p:nvSpPr>
        <p:spPr>
          <a:xfrm>
            <a:off x="818708" y="1473346"/>
            <a:ext cx="10069686" cy="5009833"/>
          </a:xfrm>
          <a:prstGeom prst="rect">
            <a:avLst/>
          </a:prstGeom>
          <a:noFill/>
        </p:spPr>
        <p:txBody>
          <a:bodyPr wrap="square" rtlCol="0">
            <a:spAutoFit/>
          </a:bodyPr>
          <a:lstStyle/>
          <a:p>
            <a:pPr marL="285750" indent="-285750" algn="just">
              <a:lnSpc>
                <a:spcPct val="150000"/>
              </a:lnSpc>
              <a:buClr>
                <a:schemeClr val="accent1"/>
              </a:buClr>
              <a:buFont typeface="Arial" panose="020B0604020202020204" pitchFamily="34" charset="0"/>
              <a:buChar char="•"/>
            </a:pPr>
            <a:r>
              <a:rPr lang="en-US" sz="2400" dirty="0">
                <a:hlinkClick r:id="rId3"/>
              </a:rPr>
              <a:t>https://www.kaggle.com/mlg-ulb/creditcardfraud</a:t>
            </a:r>
            <a:endParaRPr lang="en-US" sz="2400" dirty="0"/>
          </a:p>
          <a:p>
            <a:pPr marL="285750" indent="-285750" algn="just">
              <a:lnSpc>
                <a:spcPct val="150000"/>
              </a:lnSpc>
              <a:buClr>
                <a:schemeClr val="accent1"/>
              </a:buClr>
              <a:buFont typeface="Arial" panose="020B0604020202020204" pitchFamily="34" charset="0"/>
              <a:buChar char="•"/>
            </a:pPr>
            <a:r>
              <a:rPr lang="en-US" sz="2400" dirty="0">
                <a:hlinkClick r:id="rId4"/>
              </a:rPr>
              <a:t>https://towardsdatascience.com/detecting-credit-card-fraud-using-machine-learning-a3d83423d3b8</a:t>
            </a:r>
            <a:endParaRPr lang="en-US" sz="2400" dirty="0"/>
          </a:p>
          <a:p>
            <a:pPr marL="285750" indent="-285750" algn="just">
              <a:lnSpc>
                <a:spcPct val="150000"/>
              </a:lnSpc>
              <a:buClr>
                <a:schemeClr val="accent1"/>
              </a:buClr>
              <a:buFont typeface="Arial" panose="020B0604020202020204" pitchFamily="34" charset="0"/>
              <a:buChar char="•"/>
            </a:pPr>
            <a:r>
              <a:rPr lang="en-US" sz="2400" dirty="0"/>
              <a:t>Credit Card Fraud Detection Based on Transaction </a:t>
            </a:r>
            <a:r>
              <a:rPr lang="en-US" sz="2400" dirty="0" err="1"/>
              <a:t>Behaviour</a:t>
            </a:r>
            <a:r>
              <a:rPr lang="en-US" sz="2400" dirty="0"/>
              <a:t> -by John Richard D. Kho, Larry A. </a:t>
            </a:r>
            <a:r>
              <a:rPr lang="en-US" sz="2400" dirty="0" err="1"/>
              <a:t>Vea</a:t>
            </a:r>
            <a:r>
              <a:rPr lang="en-US" sz="2400" dirty="0"/>
              <a:t> published by Proc. of the 2017 IEEE Region 10 Conference (TENCON), Malaysia, November 5-8, 2017</a:t>
            </a:r>
          </a:p>
          <a:p>
            <a:pPr marL="285750" indent="-285750" algn="just">
              <a:lnSpc>
                <a:spcPct val="150000"/>
              </a:lnSpc>
              <a:buClr>
                <a:schemeClr val="accent1"/>
              </a:buClr>
              <a:buFont typeface="Arial" panose="020B0604020202020204" pitchFamily="34" charset="0"/>
              <a:buChar char="•"/>
            </a:pPr>
            <a:r>
              <a:rPr lang="en-US" sz="2400" dirty="0"/>
              <a:t>Research on Credit Card Fraud Detection Model Based on Distance Sum by Wen-Fang YU and Na Wang published by 2009 International Joint Conference on Artificial Intelligence</a:t>
            </a:r>
          </a:p>
        </p:txBody>
      </p:sp>
    </p:spTree>
    <p:extLst>
      <p:ext uri="{BB962C8B-B14F-4D97-AF65-F5344CB8AC3E}">
        <p14:creationId xmlns:p14="http://schemas.microsoft.com/office/powerpoint/2010/main" val="2094582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85"/>
        <p:cNvGrpSpPr/>
        <p:nvPr/>
      </p:nvGrpSpPr>
      <p:grpSpPr>
        <a:xfrm>
          <a:off x="0" y="0"/>
          <a:ext cx="0" cy="0"/>
          <a:chOff x="0" y="0"/>
          <a:chExt cx="0" cy="0"/>
        </a:xfrm>
      </p:grpSpPr>
      <p:sp>
        <p:nvSpPr>
          <p:cNvPr id="4" name="TextBox 3">
            <a:extLst>
              <a:ext uri="{FF2B5EF4-FFF2-40B4-BE49-F238E27FC236}">
                <a16:creationId xmlns:a16="http://schemas.microsoft.com/office/drawing/2014/main" id="{025E1954-7DD5-4943-A508-5F5FA8043638}"/>
              </a:ext>
            </a:extLst>
          </p:cNvPr>
          <p:cNvSpPr txBox="1"/>
          <p:nvPr/>
        </p:nvSpPr>
        <p:spPr>
          <a:xfrm>
            <a:off x="3104706" y="2911096"/>
            <a:ext cx="5465135" cy="584775"/>
          </a:xfrm>
          <a:prstGeom prst="rect">
            <a:avLst/>
          </a:prstGeom>
          <a:noFill/>
        </p:spPr>
        <p:txBody>
          <a:bodyPr wrap="square" rtlCol="0">
            <a:spAutoFit/>
          </a:bodyPr>
          <a:lstStyle/>
          <a:p>
            <a:pPr algn="ctr"/>
            <a:r>
              <a:rPr lang="en-US" sz="3200" b="1" dirty="0">
                <a:latin typeface="+mj-lt"/>
              </a:rPr>
              <a:t>Any questions?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1863726" y="274639"/>
            <a:ext cx="8499475" cy="84613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dirty="0"/>
          </a:p>
        </p:txBody>
      </p:sp>
      <p:sp>
        <p:nvSpPr>
          <p:cNvPr id="98" name="Google Shape;98;p6"/>
          <p:cNvSpPr txBox="1">
            <a:spLocks noGrp="1"/>
          </p:cNvSpPr>
          <p:nvPr>
            <p:ph type="body" idx="1"/>
          </p:nvPr>
        </p:nvSpPr>
        <p:spPr>
          <a:xfrm>
            <a:off x="1863725" y="1600201"/>
            <a:ext cx="8229600" cy="4525963"/>
          </a:xfrm>
          <a:prstGeom prst="rect">
            <a:avLst/>
          </a:prstGeom>
          <a:noFill/>
          <a:ln>
            <a:noFill/>
          </a:ln>
        </p:spPr>
        <p:txBody>
          <a:bodyPr spcFirstLastPara="1" wrap="square" lIns="91425" tIns="45700" rIns="91425" bIns="45700" anchor="t" anchorCtr="0">
            <a:noAutofit/>
          </a:bodyPr>
          <a:lstStyle/>
          <a:p>
            <a:pPr marL="342900" lvl="0" indent="-165100" algn="l" rtl="0">
              <a:lnSpc>
                <a:spcPct val="90000"/>
              </a:lnSpc>
              <a:spcBef>
                <a:spcPts val="0"/>
              </a:spcBef>
              <a:spcAft>
                <a:spcPts val="0"/>
              </a:spcAft>
              <a:buSzPts val="2800"/>
              <a:buNone/>
            </a:pPr>
            <a:endParaRPr dirty="0">
              <a:latin typeface="Arial"/>
              <a:ea typeface="Arial"/>
              <a:cs typeface="Arial"/>
              <a:sym typeface="Arial"/>
            </a:endParaRPr>
          </a:p>
        </p:txBody>
      </p:sp>
      <p:sp>
        <p:nvSpPr>
          <p:cNvPr id="99" name="Google Shape;99;p6"/>
          <p:cNvSpPr/>
          <p:nvPr/>
        </p:nvSpPr>
        <p:spPr>
          <a:xfrm>
            <a:off x="0" y="0"/>
            <a:ext cx="12192000" cy="6858000"/>
          </a:xfrm>
          <a:prstGeom prst="rect">
            <a:avLst/>
          </a:prstGeom>
          <a:solidFill>
            <a:schemeClr val="lt1"/>
          </a:solidFill>
          <a:ln w="57150"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Arial"/>
                <a:ea typeface="Arial"/>
                <a:cs typeface="Arial"/>
                <a:sym typeface="Arial"/>
              </a:rPr>
              <a:t>   </a:t>
            </a:r>
            <a:endParaRPr dirty="0"/>
          </a:p>
        </p:txBody>
      </p:sp>
      <p:pic>
        <p:nvPicPr>
          <p:cNvPr id="100" name="Google Shape;100;p6" descr="Template-Design-2.Title.png"/>
          <p:cNvPicPr preferRelativeResize="0"/>
          <p:nvPr/>
        </p:nvPicPr>
        <p:blipFill rotWithShape="1">
          <a:blip r:embed="rId3">
            <a:alphaModFix/>
          </a:blip>
          <a:srcRect l="1575" t="27368" r="1574" b="24910"/>
          <a:stretch/>
        </p:blipFill>
        <p:spPr>
          <a:xfrm>
            <a:off x="38100" y="1891240"/>
            <a:ext cx="12115800" cy="3252965"/>
          </a:xfrm>
          <a:prstGeom prst="rect">
            <a:avLst/>
          </a:prstGeom>
          <a:noFill/>
          <a:ln>
            <a:noFill/>
          </a:ln>
        </p:spPr>
      </p:pic>
      <p:pic>
        <p:nvPicPr>
          <p:cNvPr id="101" name="Google Shape;101;p6" descr="wsu_horizontal_color.png"/>
          <p:cNvPicPr preferRelativeResize="0"/>
          <p:nvPr/>
        </p:nvPicPr>
        <p:blipFill rotWithShape="1">
          <a:blip r:embed="rId4">
            <a:alphaModFix/>
          </a:blip>
          <a:srcRect/>
          <a:stretch/>
        </p:blipFill>
        <p:spPr>
          <a:xfrm>
            <a:off x="9533082" y="6147391"/>
            <a:ext cx="2385130" cy="535984"/>
          </a:xfrm>
          <a:prstGeom prst="rect">
            <a:avLst/>
          </a:prstGeom>
          <a:noFill/>
          <a:ln>
            <a:noFill/>
          </a:ln>
        </p:spPr>
      </p:pic>
      <p:sp>
        <p:nvSpPr>
          <p:cNvPr id="102" name="Google Shape;102;p6"/>
          <p:cNvSpPr txBox="1"/>
          <p:nvPr/>
        </p:nvSpPr>
        <p:spPr>
          <a:xfrm>
            <a:off x="1676400" y="6432550"/>
            <a:ext cx="838200" cy="5016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200" b="0" i="0" u="none" strike="noStrike" cap="none">
                <a:solidFill>
                  <a:srgbClr val="7F7F7F"/>
                </a:solidFill>
                <a:latin typeface="Calibri"/>
                <a:ea typeface="Calibri"/>
                <a:cs typeface="Calibri"/>
                <a:sym typeface="Calibri"/>
              </a:rPr>
              <a:t>16</a:t>
            </a:fld>
            <a:endParaRPr sz="1200" b="0" i="0" u="none" strike="noStrike" cap="none" dirty="0">
              <a:solidFill>
                <a:srgbClr val="7F7F7F"/>
              </a:solidFill>
              <a:latin typeface="Calibri"/>
              <a:ea typeface="Calibri"/>
              <a:cs typeface="Calibri"/>
              <a:sym typeface="Calibri"/>
            </a:endParaRPr>
          </a:p>
        </p:txBody>
      </p:sp>
      <p:sp>
        <p:nvSpPr>
          <p:cNvPr id="103" name="Google Shape;103;p6"/>
          <p:cNvSpPr txBox="1"/>
          <p:nvPr/>
        </p:nvSpPr>
        <p:spPr>
          <a:xfrm>
            <a:off x="1901825" y="2409121"/>
            <a:ext cx="8229600" cy="1470025"/>
          </a:xfrm>
          <a:prstGeom prst="rect">
            <a:avLst/>
          </a:prstGeom>
          <a:noFill/>
          <a:ln>
            <a:noFill/>
          </a:ln>
        </p:spPr>
        <p:txBody>
          <a:bodyPr spcFirstLastPara="1" wrap="square" lIns="91425" tIns="45700" rIns="91425" bIns="45700" anchor="ctr" anchorCtr="1">
            <a:normAutofit/>
          </a:bodyPr>
          <a:lstStyle/>
          <a:p>
            <a:pPr marL="0" marR="0" lvl="0" indent="0" algn="ctr" rtl="0">
              <a:spcBef>
                <a:spcPts val="0"/>
              </a:spcBef>
              <a:spcAft>
                <a:spcPts val="0"/>
              </a:spcAft>
              <a:buNone/>
            </a:pPr>
            <a:r>
              <a:rPr lang="en-US" sz="4400" b="1" i="0" u="none" strike="noStrike" cap="none" dirty="0">
                <a:solidFill>
                  <a:schemeClr val="dk1"/>
                </a:solidFill>
                <a:latin typeface="Georgia"/>
                <a:ea typeface="Georgia"/>
                <a:cs typeface="Georgia"/>
                <a:sym typeface="Georgia"/>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906464" y="274639"/>
            <a:ext cx="9456738" cy="84613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Motivation</a:t>
            </a:r>
            <a:endParaRPr dirty="0"/>
          </a:p>
        </p:txBody>
      </p:sp>
      <p:sp>
        <p:nvSpPr>
          <p:cNvPr id="81" name="Google Shape;81;p4"/>
          <p:cNvSpPr txBox="1">
            <a:spLocks noGrp="1"/>
          </p:cNvSpPr>
          <p:nvPr>
            <p:ph type="body" idx="1"/>
          </p:nvPr>
        </p:nvSpPr>
        <p:spPr>
          <a:xfrm>
            <a:off x="906463" y="1571626"/>
            <a:ext cx="8229600" cy="4525963"/>
          </a:xfrm>
          <a:prstGeom prst="rect">
            <a:avLst/>
          </a:prstGeom>
          <a:noFill/>
          <a:ln>
            <a:noFill/>
          </a:ln>
        </p:spPr>
        <p:txBody>
          <a:bodyPr spcFirstLastPara="1" wrap="square" lIns="91425" tIns="45700" rIns="91425" bIns="45700" anchor="t" anchorCtr="0">
            <a:noAutofit/>
          </a:bodyPr>
          <a:lstStyle/>
          <a:p>
            <a:pPr marL="0" indent="0">
              <a:lnSpc>
                <a:spcPct val="150000"/>
              </a:lnSpc>
              <a:buClr>
                <a:schemeClr val="dk1"/>
              </a:buClr>
              <a:buSzPts val="1100"/>
              <a:buNone/>
            </a:pPr>
            <a:r>
              <a:rPr lang="en-US" dirty="0">
                <a:solidFill>
                  <a:srgbClr val="FFC000"/>
                </a:solidFill>
              </a:rPr>
              <a:t>•</a:t>
            </a:r>
            <a:r>
              <a:rPr lang="en-US" dirty="0">
                <a:solidFill>
                  <a:schemeClr val="tx1"/>
                </a:solidFill>
              </a:rPr>
              <a:t> </a:t>
            </a:r>
            <a:r>
              <a:rPr lang="en-US" dirty="0"/>
              <a:t>Cyber Crimes happening today.</a:t>
            </a:r>
          </a:p>
          <a:p>
            <a:pPr marL="0" lvl="0" indent="0">
              <a:lnSpc>
                <a:spcPct val="150000"/>
              </a:lnSpc>
              <a:buClr>
                <a:schemeClr val="dk1"/>
              </a:buClr>
              <a:buSzPts val="1100"/>
              <a:buNone/>
            </a:pPr>
            <a:r>
              <a:rPr lang="en-US" dirty="0">
                <a:solidFill>
                  <a:srgbClr val="FFC000"/>
                </a:solidFill>
              </a:rPr>
              <a:t>•</a:t>
            </a:r>
            <a:r>
              <a:rPr lang="en-US" dirty="0">
                <a:solidFill>
                  <a:schemeClr val="tx1"/>
                </a:solidFill>
              </a:rPr>
              <a:t> It happened to me.</a:t>
            </a:r>
          </a:p>
          <a:p>
            <a:pPr marL="0" lvl="0" indent="0">
              <a:lnSpc>
                <a:spcPct val="150000"/>
              </a:lnSpc>
              <a:buClr>
                <a:schemeClr val="dk1"/>
              </a:buClr>
              <a:buSzPts val="1100"/>
              <a:buNone/>
            </a:pPr>
            <a:endParaRPr lang="en-US" dirty="0"/>
          </a:p>
          <a:p>
            <a:pPr marL="342900" lvl="0" indent="-165100" algn="l" rtl="0">
              <a:lnSpc>
                <a:spcPct val="150000"/>
              </a:lnSpc>
              <a:spcBef>
                <a:spcPts val="1200"/>
              </a:spcBef>
              <a:spcAft>
                <a:spcPts val="0"/>
              </a:spcAft>
              <a:buSzPts val="2800"/>
              <a:buNone/>
            </a:pPr>
            <a:endParaRPr lang="en-US"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787791" y="274639"/>
            <a:ext cx="10997810" cy="846137"/>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None/>
            </a:pPr>
            <a:r>
              <a:rPr lang="en-US" dirty="0"/>
              <a:t>Introduction</a:t>
            </a:r>
            <a:endParaRPr dirty="0"/>
          </a:p>
        </p:txBody>
      </p:sp>
      <p:sp>
        <p:nvSpPr>
          <p:cNvPr id="127" name="Google Shape;127;p8"/>
          <p:cNvSpPr txBox="1">
            <a:spLocks noGrp="1"/>
          </p:cNvSpPr>
          <p:nvPr>
            <p:ph type="body" idx="1"/>
          </p:nvPr>
        </p:nvSpPr>
        <p:spPr>
          <a:xfrm>
            <a:off x="787791" y="1473596"/>
            <a:ext cx="10480430" cy="3787722"/>
          </a:xfrm>
          <a:prstGeom prst="rect">
            <a:avLst/>
          </a:prstGeom>
          <a:noFill/>
          <a:ln>
            <a:noFill/>
          </a:ln>
        </p:spPr>
        <p:txBody>
          <a:bodyPr spcFirstLastPara="1" wrap="square" lIns="91425" tIns="45700" rIns="91425" bIns="45700" anchor="t" anchorCtr="0">
            <a:noAutofit/>
          </a:bodyPr>
          <a:lstStyle/>
          <a:p>
            <a:pPr algn="just"/>
            <a:r>
              <a:rPr lang="en-US" sz="2400" dirty="0"/>
              <a:t>Unauthorized account activity by someone who the account does not belong to. </a:t>
            </a:r>
          </a:p>
          <a:p>
            <a:pPr algn="just"/>
            <a:r>
              <a:rPr lang="en-US" sz="2400" dirty="0"/>
              <a:t>Increase in non-cash transaction = More opportunity for credit card fraud. </a:t>
            </a:r>
          </a:p>
          <a:p>
            <a:pPr algn="just"/>
            <a:r>
              <a:rPr lang="en-US" sz="2400" dirty="0"/>
              <a:t>2009 – Total cost of fraudulent activity in banks the US alone was $86 Billion! </a:t>
            </a:r>
          </a:p>
          <a:p>
            <a:pPr algn="just"/>
            <a:r>
              <a:rPr lang="en-US" sz="2400" dirty="0"/>
              <a:t>In order for retailers and banks to not lose money, procedures must be put in place to detect fraud prior to it occurring.</a:t>
            </a:r>
          </a:p>
          <a:p>
            <a:pPr algn="just"/>
            <a:endParaRPr lang="en-US" sz="2400" dirty="0"/>
          </a:p>
        </p:txBody>
      </p:sp>
    </p:spTree>
    <p:extLst>
      <p:ext uri="{BB962C8B-B14F-4D97-AF65-F5344CB8AC3E}">
        <p14:creationId xmlns:p14="http://schemas.microsoft.com/office/powerpoint/2010/main" val="178894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01858" y="274639"/>
            <a:ext cx="10983743" cy="846137"/>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None/>
            </a:pPr>
            <a:r>
              <a:rPr lang="en-US" dirty="0"/>
              <a:t>Types of Credit Card Frauds</a:t>
            </a:r>
            <a:endParaRPr dirty="0"/>
          </a:p>
        </p:txBody>
      </p:sp>
      <p:sp>
        <p:nvSpPr>
          <p:cNvPr id="127" name="Google Shape;127;p8"/>
          <p:cNvSpPr txBox="1">
            <a:spLocks noGrp="1"/>
          </p:cNvSpPr>
          <p:nvPr>
            <p:ph type="body" idx="1"/>
          </p:nvPr>
        </p:nvSpPr>
        <p:spPr>
          <a:xfrm>
            <a:off x="933156" y="1308295"/>
            <a:ext cx="9576391" cy="5036234"/>
          </a:xfrm>
          <a:prstGeom prst="rect">
            <a:avLst/>
          </a:prstGeom>
          <a:noFill/>
          <a:ln>
            <a:noFill/>
          </a:ln>
        </p:spPr>
        <p:txBody>
          <a:bodyPr spcFirstLastPara="1" wrap="square" lIns="91425" tIns="45700" rIns="91425" bIns="45700" anchor="t" anchorCtr="0">
            <a:noAutofit/>
          </a:bodyPr>
          <a:lstStyle/>
          <a:p>
            <a:pPr marL="565150" indent="-514350" fontAlgn="base">
              <a:lnSpc>
                <a:spcPct val="150000"/>
              </a:lnSpc>
              <a:buFont typeface="+mj-lt"/>
              <a:buAutoNum type="arabicPeriod"/>
            </a:pPr>
            <a:r>
              <a:rPr lang="en-US" sz="2400" dirty="0">
                <a:latin typeface="+mj-lt"/>
              </a:rPr>
              <a:t>Physically using card to purchase goods.</a:t>
            </a:r>
          </a:p>
          <a:p>
            <a:pPr marL="565150" indent="-514350" fontAlgn="base">
              <a:lnSpc>
                <a:spcPct val="150000"/>
              </a:lnSpc>
              <a:buFont typeface="+mj-lt"/>
              <a:buAutoNum type="arabicPeriod"/>
            </a:pPr>
            <a:r>
              <a:rPr lang="en-US" sz="2400" dirty="0">
                <a:latin typeface="+mj-lt"/>
              </a:rPr>
              <a:t>“Card Not Present”</a:t>
            </a:r>
          </a:p>
          <a:p>
            <a:pPr marL="1022350" lvl="1" indent="-514350" fontAlgn="base">
              <a:lnSpc>
                <a:spcPct val="150000"/>
              </a:lnSpc>
            </a:pPr>
            <a:r>
              <a:rPr lang="en-US" dirty="0">
                <a:latin typeface="+mj-lt"/>
              </a:rPr>
              <a:t>E-Commerce</a:t>
            </a:r>
          </a:p>
          <a:p>
            <a:pPr marL="565150" indent="-514350" fontAlgn="base">
              <a:lnSpc>
                <a:spcPct val="150000"/>
              </a:lnSpc>
              <a:buFont typeface="+mj-lt"/>
              <a:buAutoNum type="arabicPeriod"/>
            </a:pPr>
            <a:r>
              <a:rPr lang="en-US" sz="2400" dirty="0">
                <a:latin typeface="+mj-lt"/>
              </a:rPr>
              <a:t>Copying of Magnetic Strip</a:t>
            </a:r>
          </a:p>
          <a:p>
            <a:pPr marL="1022350" lvl="1" indent="-514350" fontAlgn="base">
              <a:lnSpc>
                <a:spcPct val="150000"/>
              </a:lnSpc>
            </a:pPr>
            <a:r>
              <a:rPr lang="en-US" dirty="0">
                <a:latin typeface="+mj-lt"/>
              </a:rPr>
              <a:t>Popular at Gas Stations</a:t>
            </a:r>
          </a:p>
          <a:p>
            <a:pPr marL="565150" indent="-514350" fontAlgn="base">
              <a:lnSpc>
                <a:spcPct val="150000"/>
              </a:lnSpc>
              <a:buFont typeface="+mj-lt"/>
              <a:buAutoNum type="arabicPeriod"/>
            </a:pPr>
            <a:r>
              <a:rPr lang="en-US" sz="2400" dirty="0">
                <a:latin typeface="+mj-lt"/>
              </a:rPr>
              <a:t>Lost or Stolen Card</a:t>
            </a:r>
          </a:p>
          <a:p>
            <a:pPr marL="565150" indent="-514350" fontAlgn="base">
              <a:lnSpc>
                <a:spcPct val="150000"/>
              </a:lnSpc>
              <a:buFont typeface="+mj-lt"/>
              <a:buAutoNum type="arabicPeriod"/>
            </a:pPr>
            <a:r>
              <a:rPr lang="en-US" sz="2400" dirty="0">
                <a:latin typeface="+mj-lt"/>
              </a:rPr>
              <a:t>Applying for new credit cards with an individual’s stolen information</a:t>
            </a:r>
            <a:endParaRPr sz="24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956603" y="274639"/>
            <a:ext cx="10828998" cy="846137"/>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None/>
            </a:pPr>
            <a:r>
              <a:rPr lang="en-US" dirty="0"/>
              <a:t>How Fraud is Detected</a:t>
            </a:r>
            <a:endParaRPr dirty="0"/>
          </a:p>
        </p:txBody>
      </p:sp>
      <p:sp>
        <p:nvSpPr>
          <p:cNvPr id="127" name="Google Shape;127;p8"/>
          <p:cNvSpPr txBox="1">
            <a:spLocks noGrp="1"/>
          </p:cNvSpPr>
          <p:nvPr>
            <p:ph type="body" idx="1"/>
          </p:nvPr>
        </p:nvSpPr>
        <p:spPr>
          <a:xfrm>
            <a:off x="956603" y="1389185"/>
            <a:ext cx="9969300" cy="4525963"/>
          </a:xfrm>
          <a:prstGeom prst="rect">
            <a:avLst/>
          </a:prstGeom>
          <a:noFill/>
          <a:ln>
            <a:noFill/>
          </a:ln>
        </p:spPr>
        <p:txBody>
          <a:bodyPr spcFirstLastPara="1" wrap="square" lIns="91425" tIns="45700" rIns="91425" bIns="45700" anchor="t" anchorCtr="0">
            <a:noAutofit/>
          </a:bodyPr>
          <a:lstStyle/>
          <a:p>
            <a:pPr algn="just" fontAlgn="base">
              <a:lnSpc>
                <a:spcPct val="150000"/>
              </a:lnSpc>
            </a:pPr>
            <a:r>
              <a:rPr lang="en-US" sz="2400" dirty="0"/>
              <a:t>Companies have a wealth of transactional and historic fraud data.</a:t>
            </a:r>
          </a:p>
          <a:p>
            <a:pPr algn="just" fontAlgn="base">
              <a:lnSpc>
                <a:spcPct val="150000"/>
              </a:lnSpc>
            </a:pPr>
            <a:r>
              <a:rPr lang="en-US" sz="2400" dirty="0"/>
              <a:t>What variables lead to or predict fraud?</a:t>
            </a:r>
          </a:p>
          <a:p>
            <a:pPr algn="just" fontAlgn="base">
              <a:lnSpc>
                <a:spcPct val="150000"/>
              </a:lnSpc>
            </a:pPr>
            <a:r>
              <a:rPr lang="en-US" sz="2400" b="1" dirty="0"/>
              <a:t>Good News: </a:t>
            </a:r>
            <a:r>
              <a:rPr lang="en-US" sz="2400" dirty="0"/>
              <a:t>Fraud tends to occur in patterns</a:t>
            </a:r>
          </a:p>
          <a:p>
            <a:pPr algn="just" fontAlgn="base">
              <a:lnSpc>
                <a:spcPct val="150000"/>
              </a:lnSpc>
            </a:pPr>
            <a:r>
              <a:rPr lang="en-US" sz="2400" b="1" dirty="0"/>
              <a:t>Billons </a:t>
            </a:r>
            <a:r>
              <a:rPr lang="en-US" sz="2400" dirty="0"/>
              <a:t>of credit card transactions are made annually…. Companies cannot analyze each one in isolation. Having predictive algorithms in place based on historical data allows company to “flag” possible fraudulent transactions.</a:t>
            </a:r>
          </a:p>
          <a:p>
            <a:pPr lvl="1" algn="just" fontAlgn="base">
              <a:lnSpc>
                <a:spcPct val="150000"/>
              </a:lnSpc>
            </a:pPr>
            <a:r>
              <a:rPr lang="en-US" dirty="0"/>
              <a:t>This is where “Machine Learning” comes into play!!</a:t>
            </a:r>
          </a:p>
          <a:p>
            <a:pPr marL="0" lvl="0" indent="0" algn="just" rtl="0">
              <a:lnSpc>
                <a:spcPct val="150000"/>
              </a:lnSpc>
              <a:spcBef>
                <a:spcPts val="0"/>
              </a:spcBef>
              <a:spcAft>
                <a:spcPts val="0"/>
              </a:spcAft>
              <a:buSzPts val="2800"/>
              <a:buNone/>
            </a:pPr>
            <a:endParaRPr sz="2400" dirty="0"/>
          </a:p>
        </p:txBody>
      </p:sp>
    </p:spTree>
    <p:extLst>
      <p:ext uri="{BB962C8B-B14F-4D97-AF65-F5344CB8AC3E}">
        <p14:creationId xmlns:p14="http://schemas.microsoft.com/office/powerpoint/2010/main" val="74744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787791" y="274639"/>
            <a:ext cx="10997810" cy="846137"/>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None/>
            </a:pPr>
            <a:r>
              <a:rPr lang="en-US" dirty="0"/>
              <a:t>Literature Review</a:t>
            </a:r>
            <a:endParaRPr dirty="0"/>
          </a:p>
        </p:txBody>
      </p:sp>
      <p:sp>
        <p:nvSpPr>
          <p:cNvPr id="127" name="Google Shape;127;p8"/>
          <p:cNvSpPr txBox="1">
            <a:spLocks noGrp="1"/>
          </p:cNvSpPr>
          <p:nvPr>
            <p:ph type="body" idx="1"/>
          </p:nvPr>
        </p:nvSpPr>
        <p:spPr>
          <a:xfrm>
            <a:off x="553328" y="1473595"/>
            <a:ext cx="10630487" cy="4525963"/>
          </a:xfrm>
          <a:prstGeom prst="rect">
            <a:avLst/>
          </a:prstGeom>
          <a:noFill/>
          <a:ln>
            <a:noFill/>
          </a:ln>
        </p:spPr>
        <p:txBody>
          <a:bodyPr spcFirstLastPara="1" wrap="square" lIns="91425" tIns="45700" rIns="91425" bIns="45700" anchor="t" anchorCtr="0">
            <a:noAutofit/>
          </a:bodyPr>
          <a:lstStyle/>
          <a:p>
            <a:pPr algn="just"/>
            <a:r>
              <a:rPr lang="en-US" sz="2400" dirty="0"/>
              <a:t>A comprehensive survey conducted by Clifton </a:t>
            </a:r>
            <a:r>
              <a:rPr lang="en-US" sz="2400" dirty="0" err="1"/>
              <a:t>Phua</a:t>
            </a:r>
            <a:r>
              <a:rPr lang="en-US" sz="2400" dirty="0"/>
              <a:t> and his associates have revealed that techniques employed in this domain include data mining applications, automated fraud detection, adversarial detection.</a:t>
            </a:r>
          </a:p>
          <a:p>
            <a:pPr algn="just"/>
            <a:r>
              <a:rPr lang="en-US" sz="2400" dirty="0"/>
              <a:t>A similar research domain was presented by Wen-Fang YU and Na Wang where they used Outlier mining, Outlier detection mining and Distance sum algorithms to accurately predict fraudulent transaction in an emulation experiment of credit card transaction data set of one certain commercial bank.</a:t>
            </a:r>
          </a:p>
          <a:p>
            <a:pPr algn="just"/>
            <a:r>
              <a:rPr lang="en-US" sz="2400" dirty="0"/>
              <a:t>Artificial Genetic Algorithm, one of the approaches that shed new light in this domain, countered fraud from a different direction. It proved accurate in finding out the fraudulent transactions and minimizing the number of false alerts. Even though, it was accompanied by classification problem with variable misclassification costs.</a:t>
            </a:r>
          </a:p>
          <a:p>
            <a:pPr algn="just"/>
            <a:endParaRPr lang="en-US" sz="2400" dirty="0"/>
          </a:p>
        </p:txBody>
      </p:sp>
    </p:spTree>
    <p:extLst>
      <p:ext uri="{BB962C8B-B14F-4D97-AF65-F5344CB8AC3E}">
        <p14:creationId xmlns:p14="http://schemas.microsoft.com/office/powerpoint/2010/main" val="153662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787791" y="274639"/>
            <a:ext cx="10997810" cy="846137"/>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None/>
            </a:pPr>
            <a:r>
              <a:rPr lang="en-US" dirty="0"/>
              <a:t>The Fraud Detection Process</a:t>
            </a:r>
            <a:endParaRPr dirty="0"/>
          </a:p>
        </p:txBody>
      </p:sp>
      <p:pic>
        <p:nvPicPr>
          <p:cNvPr id="4" name="Picture 3">
            <a:extLst>
              <a:ext uri="{FF2B5EF4-FFF2-40B4-BE49-F238E27FC236}">
                <a16:creationId xmlns:a16="http://schemas.microsoft.com/office/drawing/2014/main" id="{445533FB-EC94-4339-8A1C-04E8A64D39EB}"/>
              </a:ext>
            </a:extLst>
          </p:cNvPr>
          <p:cNvPicPr>
            <a:picLocks noChangeAspect="1"/>
          </p:cNvPicPr>
          <p:nvPr/>
        </p:nvPicPr>
        <p:blipFill>
          <a:blip r:embed="rId3"/>
          <a:stretch>
            <a:fillRect/>
          </a:stretch>
        </p:blipFill>
        <p:spPr>
          <a:xfrm>
            <a:off x="1899138" y="1278933"/>
            <a:ext cx="8051439" cy="4742039"/>
          </a:xfrm>
          <a:prstGeom prst="rect">
            <a:avLst/>
          </a:prstGeom>
        </p:spPr>
      </p:pic>
    </p:spTree>
    <p:extLst>
      <p:ext uri="{BB962C8B-B14F-4D97-AF65-F5344CB8AC3E}">
        <p14:creationId xmlns:p14="http://schemas.microsoft.com/office/powerpoint/2010/main" val="306870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452968" y="274639"/>
            <a:ext cx="11332633" cy="846137"/>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None/>
            </a:pPr>
            <a:r>
              <a:rPr lang="en-US" dirty="0"/>
              <a:t>   Methodology</a:t>
            </a:r>
            <a:endParaRPr dirty="0"/>
          </a:p>
        </p:txBody>
      </p:sp>
      <p:sp>
        <p:nvSpPr>
          <p:cNvPr id="127" name="Google Shape;127;p8"/>
          <p:cNvSpPr txBox="1">
            <a:spLocks noGrp="1"/>
          </p:cNvSpPr>
          <p:nvPr>
            <p:ph type="body" idx="1"/>
          </p:nvPr>
        </p:nvSpPr>
        <p:spPr>
          <a:xfrm>
            <a:off x="609599" y="1600201"/>
            <a:ext cx="9576391" cy="4525963"/>
          </a:xfrm>
          <a:prstGeom prst="rect">
            <a:avLst/>
          </a:prstGeom>
          <a:noFill/>
          <a:ln>
            <a:noFill/>
          </a:ln>
        </p:spPr>
        <p:txBody>
          <a:bodyPr spcFirstLastPara="1" wrap="square" lIns="91425" tIns="45700" rIns="91425" bIns="45700" anchor="t" anchorCtr="0">
            <a:noAutofit/>
          </a:bodyPr>
          <a:lstStyle/>
          <a:p>
            <a:pPr fontAlgn="base">
              <a:lnSpc>
                <a:spcPct val="150000"/>
              </a:lnSpc>
            </a:pPr>
            <a:r>
              <a:rPr lang="en-US" dirty="0"/>
              <a:t>Explore the dataset</a:t>
            </a:r>
          </a:p>
          <a:p>
            <a:pPr fontAlgn="base">
              <a:lnSpc>
                <a:spcPct val="150000"/>
              </a:lnSpc>
            </a:pPr>
            <a:r>
              <a:rPr lang="en-US" dirty="0"/>
              <a:t>Machine learning approaches for anomaly detection</a:t>
            </a:r>
          </a:p>
          <a:p>
            <a:pPr lvl="1" fontAlgn="base">
              <a:lnSpc>
                <a:spcPct val="150000"/>
              </a:lnSpc>
            </a:pPr>
            <a:r>
              <a:rPr lang="en-US" dirty="0"/>
              <a:t>Local Outlier Factor</a:t>
            </a:r>
          </a:p>
          <a:p>
            <a:pPr lvl="1" fontAlgn="base">
              <a:lnSpc>
                <a:spcPct val="150000"/>
              </a:lnSpc>
            </a:pPr>
            <a:r>
              <a:rPr lang="en-US" dirty="0"/>
              <a:t>Isolation Forest Algorithm</a:t>
            </a:r>
          </a:p>
          <a:p>
            <a:pPr fontAlgn="base">
              <a:lnSpc>
                <a:spcPct val="150000"/>
              </a:lnSpc>
            </a:pPr>
            <a:r>
              <a:rPr lang="en-US" dirty="0"/>
              <a:t>NumPy, SciPy and Matplotlib libraries are used.</a:t>
            </a:r>
          </a:p>
          <a:p>
            <a:pPr fontAlgn="base">
              <a:lnSpc>
                <a:spcPct val="150000"/>
              </a:lnSpc>
            </a:pPr>
            <a:endParaRPr lang="en-US" dirty="0"/>
          </a:p>
          <a:p>
            <a:pPr marL="0" lvl="0" indent="0" algn="l" rtl="0">
              <a:lnSpc>
                <a:spcPct val="150000"/>
              </a:lnSpc>
              <a:spcBef>
                <a:spcPts val="0"/>
              </a:spcBef>
              <a:spcAft>
                <a:spcPts val="0"/>
              </a:spcAft>
              <a:buSzPts val="2800"/>
              <a:buNone/>
            </a:pPr>
            <a:endParaRPr dirty="0"/>
          </a:p>
        </p:txBody>
      </p:sp>
    </p:spTree>
    <p:extLst>
      <p:ext uri="{BB962C8B-B14F-4D97-AF65-F5344CB8AC3E}">
        <p14:creationId xmlns:p14="http://schemas.microsoft.com/office/powerpoint/2010/main" val="6131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815926" y="274639"/>
            <a:ext cx="9547275" cy="846137"/>
          </a:xfrm>
          <a:prstGeom prst="rect">
            <a:avLst/>
          </a:prstGeom>
          <a:noFill/>
          <a:ln>
            <a:noFill/>
          </a:ln>
        </p:spPr>
        <p:txBody>
          <a:bodyPr spcFirstLastPara="1" wrap="square" lIns="91425" tIns="45700" rIns="91425" bIns="45700" anchor="b" anchorCtr="0">
            <a:noAutofit/>
          </a:bodyPr>
          <a:lstStyle/>
          <a:p>
            <a:pPr fontAlgn="base"/>
            <a:r>
              <a:rPr lang="en-US" dirty="0"/>
              <a:t>Local Outlier Factor</a:t>
            </a:r>
          </a:p>
        </p:txBody>
      </p:sp>
      <p:sp>
        <p:nvSpPr>
          <p:cNvPr id="111" name="Google Shape;111;p7"/>
          <p:cNvSpPr txBox="1"/>
          <p:nvPr/>
        </p:nvSpPr>
        <p:spPr>
          <a:xfrm>
            <a:off x="4990244" y="1828514"/>
            <a:ext cx="227818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8" name="TextBox 7">
            <a:extLst>
              <a:ext uri="{FF2B5EF4-FFF2-40B4-BE49-F238E27FC236}">
                <a16:creationId xmlns:a16="http://schemas.microsoft.com/office/drawing/2014/main" id="{F188004C-E3E6-EE4A-8873-554DC9912353}"/>
              </a:ext>
            </a:extLst>
          </p:cNvPr>
          <p:cNvSpPr txBox="1"/>
          <p:nvPr/>
        </p:nvSpPr>
        <p:spPr>
          <a:xfrm>
            <a:off x="680484" y="1658679"/>
            <a:ext cx="5415516"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It is an Unsupervised Outlier Detection algorithm. </a:t>
            </a:r>
          </a:p>
          <a:p>
            <a:pPr marL="285750" indent="-285750" algn="just">
              <a:buFont typeface="Arial" panose="020B0604020202020204" pitchFamily="34" charset="0"/>
              <a:buChar char="•"/>
            </a:pPr>
            <a:r>
              <a:rPr lang="en-US" sz="2400" dirty="0"/>
              <a:t>'Local Outlier Factor' refers to the anomaly score of each sample. It measures the local deviation of the sample data with respect to its neighbor’s. </a:t>
            </a:r>
          </a:p>
          <a:p>
            <a:pPr marL="285750" indent="-285750" algn="just">
              <a:buFont typeface="Arial" panose="020B0604020202020204" pitchFamily="34" charset="0"/>
              <a:buChar char="•"/>
            </a:pPr>
            <a:r>
              <a:rPr lang="en-US" sz="2400" dirty="0"/>
              <a:t>More precisely, locality is given by k-nearest neighbor’s, whose distance is used to estimate the local data.</a:t>
            </a:r>
          </a:p>
        </p:txBody>
      </p:sp>
      <p:pic>
        <p:nvPicPr>
          <p:cNvPr id="1026" name="Picture 2" descr="Local Outlier Factor - Assignment Point">
            <a:extLst>
              <a:ext uri="{FF2B5EF4-FFF2-40B4-BE49-F238E27FC236}">
                <a16:creationId xmlns:a16="http://schemas.microsoft.com/office/drawing/2014/main" id="{4775943C-56C7-4AE2-822E-169CB2F32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564" y="1658679"/>
            <a:ext cx="4608325" cy="415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709295"/>
      </p:ext>
    </p:extLst>
  </p:cSld>
  <p:clrMapOvr>
    <a:masterClrMapping/>
  </p:clrMapOvr>
</p:sld>
</file>

<file path=ppt/theme/theme1.xml><?xml version="1.0" encoding="utf-8"?>
<a:theme xmlns:a="http://schemas.openxmlformats.org/drawingml/2006/main" name="1_Office Theme">
  <a:themeElements>
    <a:clrScheme name="Custom 8">
      <a:dk1>
        <a:srgbClr val="000000"/>
      </a:dk1>
      <a:lt1>
        <a:srgbClr val="FFFFFF"/>
      </a:lt1>
      <a:dk2>
        <a:srgbClr val="0070C0"/>
      </a:dk2>
      <a:lt2>
        <a:srgbClr val="EEECE1"/>
      </a:lt2>
      <a:accent1>
        <a:srgbClr val="FEB71A"/>
      </a:accent1>
      <a:accent2>
        <a:srgbClr val="6E81D6"/>
      </a:accent2>
      <a:accent3>
        <a:srgbClr val="705E5F"/>
      </a:accent3>
      <a:accent4>
        <a:srgbClr val="CC823D"/>
      </a:accent4>
      <a:accent5>
        <a:srgbClr val="72A7C0"/>
      </a:accent5>
      <a:accent6>
        <a:srgbClr val="BECC8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8">
      <a:dk1>
        <a:srgbClr val="000000"/>
      </a:dk1>
      <a:lt1>
        <a:srgbClr val="FFFFFF"/>
      </a:lt1>
      <a:dk2>
        <a:srgbClr val="0070C0"/>
      </a:dk2>
      <a:lt2>
        <a:srgbClr val="EEECE1"/>
      </a:lt2>
      <a:accent1>
        <a:srgbClr val="FEB71A"/>
      </a:accent1>
      <a:accent2>
        <a:srgbClr val="6E81D6"/>
      </a:accent2>
      <a:accent3>
        <a:srgbClr val="705E5F"/>
      </a:accent3>
      <a:accent4>
        <a:srgbClr val="CC823D"/>
      </a:accent4>
      <a:accent5>
        <a:srgbClr val="72A7C0"/>
      </a:accent5>
      <a:accent6>
        <a:srgbClr val="BECC8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789</Words>
  <Application>Microsoft Office PowerPoint</Application>
  <PresentationFormat>Widescreen</PresentationFormat>
  <Paragraphs>60</Paragraphs>
  <Slides>16</Slides>
  <Notes>14</Notes>
  <HiddenSlides>2</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Georgia</vt:lpstr>
      <vt:lpstr>1_Office Theme</vt:lpstr>
      <vt:lpstr>Office Theme</vt:lpstr>
      <vt:lpstr>Credit Card Fraud Detection using Machine Learning</vt:lpstr>
      <vt:lpstr>Motivation</vt:lpstr>
      <vt:lpstr>Introduction</vt:lpstr>
      <vt:lpstr>Types of Credit Card Frauds</vt:lpstr>
      <vt:lpstr>How Fraud is Detected</vt:lpstr>
      <vt:lpstr>Literature Review</vt:lpstr>
      <vt:lpstr>The Fraud Detection Process</vt:lpstr>
      <vt:lpstr>   Methodology</vt:lpstr>
      <vt:lpstr>Local Outlier Factor</vt:lpstr>
      <vt:lpstr>Isolation Forest Algorithm</vt:lpstr>
      <vt:lpstr>Isolation Forest Algorithm</vt:lpstr>
      <vt:lpstr>  Results</vt:lpstr>
      <vt:lpstr>  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on Traffic Signs Recognition using CNN &amp; Keras</dc:title>
  <dc:creator>Presentation Tree</dc:creator>
  <cp:lastModifiedBy>Devathi, Jogesh Venkata Surya Prakash</cp:lastModifiedBy>
  <cp:revision>40</cp:revision>
  <dcterms:created xsi:type="dcterms:W3CDTF">2009-12-04T23:34:43Z</dcterms:created>
  <dcterms:modified xsi:type="dcterms:W3CDTF">2020-04-30T02:26:46Z</dcterms:modified>
</cp:coreProperties>
</file>