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2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35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337" r:id="rId4"/>
    <p:sldId id="338" r:id="rId5"/>
    <p:sldId id="340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280" r:id="rId26"/>
    <p:sldId id="297" r:id="rId27"/>
    <p:sldId id="299" r:id="rId28"/>
    <p:sldId id="300" r:id="rId29"/>
    <p:sldId id="360" r:id="rId30"/>
    <p:sldId id="407" r:id="rId31"/>
    <p:sldId id="342" r:id="rId32"/>
    <p:sldId id="343" r:id="rId33"/>
    <p:sldId id="344" r:id="rId34"/>
    <p:sldId id="361" r:id="rId35"/>
    <p:sldId id="362" r:id="rId36"/>
    <p:sldId id="363" r:id="rId37"/>
    <p:sldId id="341" r:id="rId38"/>
    <p:sldId id="364" r:id="rId39"/>
    <p:sldId id="365" r:id="rId40"/>
    <p:sldId id="366" r:id="rId41"/>
    <p:sldId id="367" r:id="rId42"/>
    <p:sldId id="408" r:id="rId43"/>
    <p:sldId id="368" r:id="rId44"/>
    <p:sldId id="396" r:id="rId45"/>
    <p:sldId id="350" r:id="rId46"/>
    <p:sldId id="369" r:id="rId47"/>
    <p:sldId id="370" r:id="rId48"/>
    <p:sldId id="371" r:id="rId49"/>
    <p:sldId id="372" r:id="rId50"/>
    <p:sldId id="373" r:id="rId51"/>
    <p:sldId id="395" r:id="rId52"/>
    <p:sldId id="397" r:id="rId53"/>
    <p:sldId id="398" r:id="rId54"/>
    <p:sldId id="399" r:id="rId55"/>
    <p:sldId id="375" r:id="rId56"/>
    <p:sldId id="376" r:id="rId57"/>
    <p:sldId id="377" r:id="rId58"/>
    <p:sldId id="378" r:id="rId59"/>
    <p:sldId id="379" r:id="rId60"/>
    <p:sldId id="409" r:id="rId61"/>
    <p:sldId id="400" r:id="rId62"/>
    <p:sldId id="401" r:id="rId63"/>
    <p:sldId id="402" r:id="rId64"/>
    <p:sldId id="404" r:id="rId65"/>
    <p:sldId id="403" r:id="rId66"/>
    <p:sldId id="405" r:id="rId67"/>
    <p:sldId id="406" r:id="rId6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2210"/>
  </p:normalViewPr>
  <p:slideViewPr>
    <p:cSldViewPr>
      <p:cViewPr varScale="1">
        <p:scale>
          <a:sx n="118" d="100"/>
          <a:sy n="118" d="100"/>
        </p:scale>
        <p:origin x="237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C3CD-3A6B-BA4D-BCFF-C181B2082FE8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123B-71D7-5742-8CE1-8D4D38FB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2772" y="461594"/>
            <a:ext cx="4918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16786"/>
            <a:ext cx="855535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ble.mcgill.ca/soot/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Basic_block" TargetMode="External"/><Relationship Id="rId3" Type="http://schemas.openxmlformats.org/officeDocument/2006/relationships/hyperlink" Target="https://en.wikipedia.org/wiki/Jump_target_(computing)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70" y="2481529"/>
            <a:ext cx="6824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85" dirty="0" smtClean="0">
                <a:latin typeface="Arial"/>
                <a:cs typeface="Arial"/>
              </a:rPr>
              <a:t>Software Analysis Methods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797339"/>
            <a:ext cx="2439162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45" dirty="0">
                <a:solidFill>
                  <a:srgbClr val="888888"/>
                </a:solidFill>
                <a:latin typeface="Arial"/>
                <a:cs typeface="Arial"/>
              </a:rPr>
              <a:t>Lecture </a:t>
            </a:r>
            <a:r>
              <a:rPr sz="3200" spc="-155" dirty="0">
                <a:solidFill>
                  <a:srgbClr val="888888"/>
                </a:solidFill>
                <a:latin typeface="Arial"/>
                <a:cs typeface="Arial"/>
              </a:rPr>
              <a:t>1  </a:t>
            </a:r>
            <a:r>
              <a:rPr lang="en-US" sz="3200" spc="-130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r>
              <a:rPr sz="3200" spc="-315" dirty="0" smtClean="0">
                <a:solidFill>
                  <a:srgbClr val="888888"/>
                </a:solidFill>
                <a:latin typeface="Arial"/>
                <a:cs typeface="Arial"/>
              </a:rPr>
              <a:t>  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170" y="461594"/>
            <a:ext cx="18503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P</a:t>
            </a:r>
            <a:r>
              <a:rPr spc="-270" dirty="0"/>
              <a:t>r</a:t>
            </a:r>
            <a:r>
              <a:rPr spc="-150" dirty="0"/>
              <a:t>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40"/>
            <a:ext cx="7433945" cy="42227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5" dirty="0" smtClean="0">
                <a:latin typeface="Arial"/>
                <a:cs typeface="Arial"/>
              </a:rPr>
              <a:t>T</a:t>
            </a:r>
            <a:r>
              <a:rPr lang="en-US" sz="3200" spc="-225" dirty="0" smtClean="0">
                <a:latin typeface="Arial"/>
                <a:cs typeface="Arial"/>
              </a:rPr>
              <a:t>hree</a:t>
            </a:r>
            <a:r>
              <a:rPr sz="3200" spc="-225" dirty="0" smtClean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students </a:t>
            </a:r>
            <a:r>
              <a:rPr sz="3200" spc="-40" dirty="0">
                <a:latin typeface="Arial"/>
                <a:cs typeface="Arial"/>
              </a:rPr>
              <a:t>form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group</a:t>
            </a:r>
            <a:endParaRPr sz="3200" dirty="0">
              <a:latin typeface="Arial"/>
              <a:cs typeface="Arial"/>
            </a:endParaRPr>
          </a:p>
          <a:p>
            <a:pPr marL="355600" marR="1217295" indent="-342900">
              <a:lnSpc>
                <a:spcPct val="9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54" dirty="0">
                <a:latin typeface="Arial"/>
                <a:cs typeface="Arial"/>
              </a:rPr>
              <a:t>Based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90" dirty="0">
                <a:latin typeface="Arial"/>
                <a:cs typeface="Arial"/>
              </a:rPr>
              <a:t>soot </a:t>
            </a:r>
            <a:r>
              <a:rPr sz="3200" spc="-125" dirty="0">
                <a:latin typeface="Arial"/>
                <a:cs typeface="Arial"/>
              </a:rPr>
              <a:t>program</a:t>
            </a:r>
            <a:r>
              <a:rPr sz="3200" spc="-39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analysis  </a:t>
            </a:r>
            <a:r>
              <a:rPr sz="3200" spc="-85" dirty="0">
                <a:latin typeface="Arial"/>
                <a:cs typeface="Arial"/>
              </a:rPr>
              <a:t>framework  </a:t>
            </a:r>
            <a:r>
              <a:rPr sz="3200" spc="-50" dirty="0">
                <a:latin typeface="Arial"/>
                <a:cs typeface="Arial"/>
                <a:hlinkClick r:id="rId2"/>
              </a:rPr>
              <a:t>(h</a:t>
            </a:r>
            <a:r>
              <a:rPr sz="3200" spc="-50" dirty="0">
                <a:latin typeface="Arial"/>
                <a:cs typeface="Arial"/>
              </a:rPr>
              <a:t>t</a:t>
            </a:r>
            <a:r>
              <a:rPr sz="3200" spc="-50" dirty="0">
                <a:latin typeface="Arial"/>
                <a:cs typeface="Arial"/>
                <a:hlinkClick r:id="rId2"/>
              </a:rPr>
              <a:t>tp://www.sable.mcgill.ca/soot/)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25" dirty="0">
                <a:latin typeface="Arial"/>
                <a:cs typeface="Arial"/>
              </a:rPr>
              <a:t>first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project</a:t>
            </a:r>
            <a:endParaRPr sz="32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3020"/>
              </a:lnSpc>
              <a:spcBef>
                <a:spcPts val="740"/>
              </a:spcBef>
              <a:buChar char="–"/>
              <a:tabLst>
                <a:tab pos="756920" algn="l"/>
              </a:tabLst>
            </a:pPr>
            <a:r>
              <a:rPr sz="2800" spc="-75" dirty="0">
                <a:latin typeface="Arial"/>
                <a:cs typeface="Arial"/>
              </a:rPr>
              <a:t>Implement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“hello-world” </a:t>
            </a:r>
            <a:r>
              <a:rPr sz="2800" spc="-120" dirty="0">
                <a:latin typeface="Arial"/>
                <a:cs typeface="Arial"/>
              </a:rPr>
              <a:t>version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5" dirty="0">
                <a:latin typeface="Arial"/>
                <a:cs typeface="Arial"/>
              </a:rPr>
              <a:t>an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intra-  </a:t>
            </a:r>
            <a:r>
              <a:rPr sz="2800" spc="-105" dirty="0">
                <a:latin typeface="Arial"/>
                <a:cs typeface="Arial"/>
              </a:rPr>
              <a:t>procedural </a:t>
            </a:r>
            <a:r>
              <a:rPr sz="2800" spc="-160" dirty="0">
                <a:latin typeface="Arial"/>
                <a:cs typeface="Arial"/>
              </a:rPr>
              <a:t>analysis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55" dirty="0">
                <a:latin typeface="Arial"/>
                <a:cs typeface="Arial"/>
              </a:rPr>
              <a:t>prints </a:t>
            </a:r>
            <a:r>
              <a:rPr sz="2800" spc="-10" dirty="0">
                <a:latin typeface="Arial"/>
                <a:cs typeface="Arial"/>
              </a:rPr>
              <a:t>out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150" dirty="0">
                <a:latin typeface="Arial"/>
                <a:cs typeface="Arial"/>
              </a:rPr>
              <a:t>heap  </a:t>
            </a:r>
            <a:r>
              <a:rPr sz="2800" spc="-60" dirty="0">
                <a:latin typeface="Arial"/>
                <a:cs typeface="Arial"/>
              </a:rPr>
              <a:t>load/store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operations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755775"/>
            <a:ext cx="594423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94454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 smtClean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960245" algn="l"/>
                <a:tab pos="2660650" algn="l"/>
              </a:tabLst>
            </a:pPr>
            <a:r>
              <a:rPr sz="3200" spc="-175" dirty="0" smtClean="0">
                <a:latin typeface="Arial"/>
                <a:cs typeface="Arial"/>
              </a:rPr>
              <a:t>else </a:t>
            </a:r>
            <a:r>
              <a:rPr sz="3200" spc="-110" dirty="0" smtClean="0">
                <a:latin typeface="Arial"/>
                <a:cs typeface="Arial"/>
              </a:rPr>
              <a:t>{y</a:t>
            </a:r>
            <a:r>
              <a:rPr sz="3200" spc="-165" dirty="0" smtClean="0">
                <a:latin typeface="Arial"/>
                <a:cs typeface="Arial"/>
              </a:rPr>
              <a:t> </a:t>
            </a:r>
            <a:r>
              <a:rPr sz="3200" spc="-275" dirty="0" smtClean="0">
                <a:latin typeface="Arial"/>
                <a:cs typeface="Arial"/>
              </a:rPr>
              <a:t>=</a:t>
            </a:r>
            <a:r>
              <a:rPr sz="3200" spc="-170" dirty="0" smtClean="0">
                <a:latin typeface="Arial"/>
                <a:cs typeface="Arial"/>
              </a:rPr>
              <a:t> </a:t>
            </a:r>
            <a:r>
              <a:rPr sz="3200" spc="-95" dirty="0" smtClean="0">
                <a:latin typeface="Arial"/>
                <a:cs typeface="Arial"/>
              </a:rPr>
              <a:t>2;	</a:t>
            </a:r>
            <a:r>
              <a:rPr sz="3200" spc="-260" dirty="0" smtClean="0">
                <a:latin typeface="Arial"/>
                <a:cs typeface="Arial"/>
              </a:rPr>
              <a:t>S};	</a:t>
            </a:r>
            <a:r>
              <a:rPr sz="3200" spc="5" dirty="0" smtClean="0">
                <a:latin typeface="Arial"/>
                <a:cs typeface="Arial"/>
              </a:rPr>
              <a:t>//S </a:t>
            </a:r>
            <a:r>
              <a:rPr sz="3200" spc="-185" dirty="0" smtClean="0">
                <a:latin typeface="Arial"/>
                <a:cs typeface="Arial"/>
              </a:rPr>
              <a:t>does </a:t>
            </a:r>
            <a:r>
              <a:rPr sz="3200" spc="-5" dirty="0" smtClean="0">
                <a:latin typeface="Arial"/>
                <a:cs typeface="Arial"/>
              </a:rPr>
              <a:t>not </a:t>
            </a:r>
            <a:r>
              <a:rPr sz="3200" dirty="0" smtClean="0">
                <a:latin typeface="Arial"/>
                <a:cs typeface="Arial"/>
              </a:rPr>
              <a:t>write</a:t>
            </a:r>
            <a:r>
              <a:rPr sz="3200" spc="-520" dirty="0" smtClean="0">
                <a:latin typeface="Arial"/>
                <a:cs typeface="Arial"/>
              </a:rPr>
              <a:t> </a:t>
            </a:r>
            <a:r>
              <a:rPr sz="3200" spc="-150" dirty="0" smtClean="0">
                <a:latin typeface="Arial"/>
                <a:cs typeface="Arial"/>
              </a:rPr>
              <a:t>y  </a:t>
            </a:r>
            <a:r>
              <a:rPr sz="3200" spc="-335" dirty="0" smtClean="0">
                <a:latin typeface="Arial"/>
                <a:cs typeface="Arial"/>
              </a:rPr>
              <a:t>z </a:t>
            </a:r>
            <a:r>
              <a:rPr sz="3200" spc="-275" dirty="0" smtClean="0">
                <a:latin typeface="Arial"/>
                <a:cs typeface="Arial"/>
              </a:rPr>
              <a:t>=</a:t>
            </a:r>
            <a:r>
              <a:rPr sz="3200" spc="-555" dirty="0" smtClean="0">
                <a:latin typeface="Arial"/>
                <a:cs typeface="Arial"/>
              </a:rPr>
              <a:t> </a:t>
            </a:r>
            <a:r>
              <a:rPr sz="3200" spc="-90" dirty="0" smtClean="0">
                <a:latin typeface="Arial"/>
                <a:cs typeface="Arial"/>
              </a:rPr>
              <a:t>y;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7994015" cy="315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 smtClean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 dirty="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 smtClean="0">
                <a:latin typeface="Arial"/>
                <a:cs typeface="Arial"/>
              </a:rPr>
              <a:t>{y</a:t>
            </a:r>
            <a:r>
              <a:rPr sz="3200" spc="-165" dirty="0" smtClean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</a:t>
            </a:r>
            <a:r>
              <a:rPr sz="3200" spc="-95" dirty="0" smtClean="0">
                <a:latin typeface="Arial"/>
                <a:cs typeface="Arial"/>
              </a:rPr>
              <a:t>;	</a:t>
            </a:r>
            <a:r>
              <a:rPr sz="3200" spc="-260" dirty="0" smtClean="0">
                <a:latin typeface="Arial"/>
                <a:cs typeface="Arial"/>
              </a:rPr>
              <a:t>S};</a:t>
            </a:r>
            <a:r>
              <a:rPr sz="3200" spc="-260" dirty="0">
                <a:latin typeface="Arial"/>
                <a:cs typeface="Arial"/>
              </a:rPr>
              <a:t>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</a:t>
            </a:r>
            <a:r>
              <a:rPr sz="3200" spc="-335" dirty="0" smtClean="0">
                <a:latin typeface="Arial"/>
                <a:cs typeface="Arial"/>
              </a:rPr>
              <a:t>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7994015" cy="366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7994015" cy="366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5397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7"/>
                </a:lnTo>
                <a:lnTo>
                  <a:pt x="63626" y="129285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63" y="189864"/>
                </a:lnTo>
                <a:lnTo>
                  <a:pt x="152526" y="129285"/>
                </a:lnTo>
                <a:lnTo>
                  <a:pt x="196991" y="68579"/>
                </a:lnTo>
                <a:lnTo>
                  <a:pt x="108076" y="68579"/>
                </a:lnTo>
                <a:lnTo>
                  <a:pt x="57784" y="0"/>
                </a:lnTo>
                <a:close/>
              </a:path>
              <a:path w="216534" h="258445">
                <a:moveTo>
                  <a:pt x="196963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63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79"/>
                </a:lnTo>
                <a:lnTo>
                  <a:pt x="196991" y="68579"/>
                </a:lnTo>
                <a:lnTo>
                  <a:pt x="216153" y="42417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5397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7"/>
                </a:moveTo>
                <a:lnTo>
                  <a:pt x="57784" y="0"/>
                </a:lnTo>
                <a:lnTo>
                  <a:pt x="108076" y="68579"/>
                </a:lnTo>
                <a:lnTo>
                  <a:pt x="158369" y="0"/>
                </a:lnTo>
                <a:lnTo>
                  <a:pt x="216153" y="42417"/>
                </a:lnTo>
                <a:lnTo>
                  <a:pt x="152526" y="129285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285"/>
                </a:lnTo>
                <a:lnTo>
                  <a:pt x="0" y="42417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7994015" cy="4180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 dirty="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0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2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5397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7"/>
                </a:lnTo>
                <a:lnTo>
                  <a:pt x="63626" y="129285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63" y="189864"/>
                </a:lnTo>
                <a:lnTo>
                  <a:pt x="152526" y="129285"/>
                </a:lnTo>
                <a:lnTo>
                  <a:pt x="196991" y="68579"/>
                </a:lnTo>
                <a:lnTo>
                  <a:pt x="108076" y="68579"/>
                </a:lnTo>
                <a:lnTo>
                  <a:pt x="57784" y="0"/>
                </a:lnTo>
                <a:close/>
              </a:path>
              <a:path w="216534" h="258445">
                <a:moveTo>
                  <a:pt x="196963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63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79"/>
                </a:lnTo>
                <a:lnTo>
                  <a:pt x="196991" y="68579"/>
                </a:lnTo>
                <a:lnTo>
                  <a:pt x="216153" y="42417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5397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7"/>
                </a:moveTo>
                <a:lnTo>
                  <a:pt x="57784" y="0"/>
                </a:lnTo>
                <a:lnTo>
                  <a:pt x="108076" y="68579"/>
                </a:lnTo>
                <a:lnTo>
                  <a:pt x="158369" y="0"/>
                </a:lnTo>
                <a:lnTo>
                  <a:pt x="216153" y="42417"/>
                </a:lnTo>
                <a:lnTo>
                  <a:pt x="152526" y="129285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285"/>
                </a:lnTo>
                <a:lnTo>
                  <a:pt x="0" y="42417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306196"/>
            <a:ext cx="7994015" cy="4180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0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5397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7"/>
                </a:lnTo>
                <a:lnTo>
                  <a:pt x="63626" y="129285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63" y="189864"/>
                </a:lnTo>
                <a:lnTo>
                  <a:pt x="152526" y="129285"/>
                </a:lnTo>
                <a:lnTo>
                  <a:pt x="196991" y="68579"/>
                </a:lnTo>
                <a:lnTo>
                  <a:pt x="108076" y="68579"/>
                </a:lnTo>
                <a:lnTo>
                  <a:pt x="57784" y="0"/>
                </a:lnTo>
                <a:close/>
              </a:path>
              <a:path w="216534" h="258445">
                <a:moveTo>
                  <a:pt x="196963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63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79"/>
                </a:lnTo>
                <a:lnTo>
                  <a:pt x="196991" y="68579"/>
                </a:lnTo>
                <a:lnTo>
                  <a:pt x="216153" y="42417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5397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7"/>
                </a:moveTo>
                <a:lnTo>
                  <a:pt x="57784" y="0"/>
                </a:lnTo>
                <a:lnTo>
                  <a:pt x="108076" y="68579"/>
                </a:lnTo>
                <a:lnTo>
                  <a:pt x="158369" y="0"/>
                </a:lnTo>
                <a:lnTo>
                  <a:pt x="216153" y="42417"/>
                </a:lnTo>
                <a:lnTo>
                  <a:pt x="152526" y="129285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285"/>
                </a:lnTo>
                <a:lnTo>
                  <a:pt x="0" y="42417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9840" y="49969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7"/>
                </a:lnTo>
                <a:lnTo>
                  <a:pt x="63626" y="129285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7052" y="189864"/>
                </a:lnTo>
                <a:lnTo>
                  <a:pt x="152526" y="129285"/>
                </a:lnTo>
                <a:lnTo>
                  <a:pt x="197080" y="68579"/>
                </a:lnTo>
                <a:lnTo>
                  <a:pt x="108076" y="68579"/>
                </a:lnTo>
                <a:lnTo>
                  <a:pt x="57784" y="0"/>
                </a:lnTo>
                <a:close/>
              </a:path>
              <a:path w="216534" h="258445">
                <a:moveTo>
                  <a:pt x="197052" y="189864"/>
                </a:moveTo>
                <a:lnTo>
                  <a:pt x="108076" y="189864"/>
                </a:lnTo>
                <a:lnTo>
                  <a:pt x="158368" y="258444"/>
                </a:lnTo>
                <a:lnTo>
                  <a:pt x="216280" y="216026"/>
                </a:lnTo>
                <a:lnTo>
                  <a:pt x="197052" y="189864"/>
                </a:lnTo>
                <a:close/>
              </a:path>
              <a:path w="216534" h="258445">
                <a:moveTo>
                  <a:pt x="158368" y="0"/>
                </a:moveTo>
                <a:lnTo>
                  <a:pt x="108076" y="68579"/>
                </a:lnTo>
                <a:lnTo>
                  <a:pt x="197080" y="68579"/>
                </a:lnTo>
                <a:lnTo>
                  <a:pt x="216280" y="42417"/>
                </a:lnTo>
                <a:lnTo>
                  <a:pt x="15836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9840" y="49969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7"/>
                </a:moveTo>
                <a:lnTo>
                  <a:pt x="57784" y="0"/>
                </a:lnTo>
                <a:lnTo>
                  <a:pt x="108076" y="68579"/>
                </a:lnTo>
                <a:lnTo>
                  <a:pt x="158368" y="0"/>
                </a:lnTo>
                <a:lnTo>
                  <a:pt x="216280" y="42417"/>
                </a:lnTo>
                <a:lnTo>
                  <a:pt x="152526" y="129285"/>
                </a:lnTo>
                <a:lnTo>
                  <a:pt x="216280" y="216026"/>
                </a:lnTo>
                <a:lnTo>
                  <a:pt x="158368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285"/>
                </a:lnTo>
                <a:lnTo>
                  <a:pt x="0" y="42417"/>
                </a:lnTo>
                <a:close/>
              </a:path>
            </a:pathLst>
          </a:custGeom>
          <a:ln w="25400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7994015" cy="469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0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95" dirty="0">
                <a:latin typeface="Arial"/>
                <a:cs typeface="Arial"/>
              </a:rPr>
              <a:t>{1,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2}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5744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8"/>
                </a:lnTo>
                <a:lnTo>
                  <a:pt x="63626" y="129159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91" y="189864"/>
                </a:lnTo>
                <a:lnTo>
                  <a:pt x="152526" y="129159"/>
                </a:lnTo>
                <a:lnTo>
                  <a:pt x="196963" y="68580"/>
                </a:lnTo>
                <a:lnTo>
                  <a:pt x="108076" y="68580"/>
                </a:lnTo>
                <a:lnTo>
                  <a:pt x="57784" y="0"/>
                </a:lnTo>
                <a:close/>
              </a:path>
              <a:path w="216534" h="258445">
                <a:moveTo>
                  <a:pt x="196991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91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80"/>
                </a:lnTo>
                <a:lnTo>
                  <a:pt x="196963" y="68580"/>
                </a:lnTo>
                <a:lnTo>
                  <a:pt x="216153" y="42418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5744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8"/>
                </a:moveTo>
                <a:lnTo>
                  <a:pt x="57784" y="0"/>
                </a:lnTo>
                <a:lnTo>
                  <a:pt x="108076" y="68580"/>
                </a:lnTo>
                <a:lnTo>
                  <a:pt x="158369" y="0"/>
                </a:lnTo>
                <a:lnTo>
                  <a:pt x="216153" y="42418"/>
                </a:lnTo>
                <a:lnTo>
                  <a:pt x="152526" y="129159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159"/>
                </a:lnTo>
                <a:lnTo>
                  <a:pt x="0" y="42418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8122" y="50316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8"/>
                </a:lnTo>
                <a:lnTo>
                  <a:pt x="63626" y="129159"/>
                </a:lnTo>
                <a:lnTo>
                  <a:pt x="0" y="216027"/>
                </a:lnTo>
                <a:lnTo>
                  <a:pt x="57784" y="258445"/>
                </a:lnTo>
                <a:lnTo>
                  <a:pt x="108076" y="189864"/>
                </a:lnTo>
                <a:lnTo>
                  <a:pt x="196991" y="189864"/>
                </a:lnTo>
                <a:lnTo>
                  <a:pt x="152526" y="129159"/>
                </a:lnTo>
                <a:lnTo>
                  <a:pt x="196963" y="68580"/>
                </a:lnTo>
                <a:lnTo>
                  <a:pt x="108076" y="68580"/>
                </a:lnTo>
                <a:lnTo>
                  <a:pt x="57784" y="0"/>
                </a:lnTo>
                <a:close/>
              </a:path>
              <a:path w="216534" h="258445">
                <a:moveTo>
                  <a:pt x="196991" y="189864"/>
                </a:moveTo>
                <a:lnTo>
                  <a:pt x="108076" y="189864"/>
                </a:lnTo>
                <a:lnTo>
                  <a:pt x="158369" y="258445"/>
                </a:lnTo>
                <a:lnTo>
                  <a:pt x="216153" y="216027"/>
                </a:lnTo>
                <a:lnTo>
                  <a:pt x="196991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80"/>
                </a:lnTo>
                <a:lnTo>
                  <a:pt x="196963" y="68580"/>
                </a:lnTo>
                <a:lnTo>
                  <a:pt x="216153" y="42418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122" y="50316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8"/>
                </a:moveTo>
                <a:lnTo>
                  <a:pt x="57784" y="0"/>
                </a:lnTo>
                <a:lnTo>
                  <a:pt x="108076" y="68580"/>
                </a:lnTo>
                <a:lnTo>
                  <a:pt x="158369" y="0"/>
                </a:lnTo>
                <a:lnTo>
                  <a:pt x="216153" y="42418"/>
                </a:lnTo>
                <a:lnTo>
                  <a:pt x="152526" y="129159"/>
                </a:lnTo>
                <a:lnTo>
                  <a:pt x="216153" y="216027"/>
                </a:lnTo>
                <a:lnTo>
                  <a:pt x="158369" y="258445"/>
                </a:lnTo>
                <a:lnTo>
                  <a:pt x="108076" y="189864"/>
                </a:lnTo>
                <a:lnTo>
                  <a:pt x="57784" y="258445"/>
                </a:lnTo>
                <a:lnTo>
                  <a:pt x="0" y="216027"/>
                </a:lnTo>
                <a:lnTo>
                  <a:pt x="63626" y="129159"/>
                </a:lnTo>
                <a:lnTo>
                  <a:pt x="0" y="42418"/>
                </a:lnTo>
                <a:close/>
              </a:path>
            </a:pathLst>
          </a:custGeom>
          <a:ln w="25400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7994015" cy="469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0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95" dirty="0">
                <a:latin typeface="Arial"/>
                <a:cs typeface="Arial"/>
              </a:rPr>
              <a:t>{1,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2}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5744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8"/>
                </a:lnTo>
                <a:lnTo>
                  <a:pt x="63626" y="129159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91" y="189864"/>
                </a:lnTo>
                <a:lnTo>
                  <a:pt x="152526" y="129159"/>
                </a:lnTo>
                <a:lnTo>
                  <a:pt x="196963" y="68580"/>
                </a:lnTo>
                <a:lnTo>
                  <a:pt x="108076" y="68580"/>
                </a:lnTo>
                <a:lnTo>
                  <a:pt x="57784" y="0"/>
                </a:lnTo>
                <a:close/>
              </a:path>
              <a:path w="216534" h="258445">
                <a:moveTo>
                  <a:pt x="196991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91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80"/>
                </a:lnTo>
                <a:lnTo>
                  <a:pt x="196963" y="68580"/>
                </a:lnTo>
                <a:lnTo>
                  <a:pt x="216153" y="42418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5744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8"/>
                </a:moveTo>
                <a:lnTo>
                  <a:pt x="57784" y="0"/>
                </a:lnTo>
                <a:lnTo>
                  <a:pt x="108076" y="68580"/>
                </a:lnTo>
                <a:lnTo>
                  <a:pt x="158369" y="0"/>
                </a:lnTo>
                <a:lnTo>
                  <a:pt x="216153" y="42418"/>
                </a:lnTo>
                <a:lnTo>
                  <a:pt x="152526" y="129159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159"/>
                </a:lnTo>
                <a:lnTo>
                  <a:pt x="0" y="42418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8122" y="50316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8"/>
                </a:lnTo>
                <a:lnTo>
                  <a:pt x="63626" y="129159"/>
                </a:lnTo>
                <a:lnTo>
                  <a:pt x="0" y="216027"/>
                </a:lnTo>
                <a:lnTo>
                  <a:pt x="57784" y="258445"/>
                </a:lnTo>
                <a:lnTo>
                  <a:pt x="108076" y="189864"/>
                </a:lnTo>
                <a:lnTo>
                  <a:pt x="196991" y="189864"/>
                </a:lnTo>
                <a:lnTo>
                  <a:pt x="152526" y="129159"/>
                </a:lnTo>
                <a:lnTo>
                  <a:pt x="196963" y="68580"/>
                </a:lnTo>
                <a:lnTo>
                  <a:pt x="108076" y="68580"/>
                </a:lnTo>
                <a:lnTo>
                  <a:pt x="57784" y="0"/>
                </a:lnTo>
                <a:close/>
              </a:path>
              <a:path w="216534" h="258445">
                <a:moveTo>
                  <a:pt x="196991" y="189864"/>
                </a:moveTo>
                <a:lnTo>
                  <a:pt x="108076" y="189864"/>
                </a:lnTo>
                <a:lnTo>
                  <a:pt x="158369" y="258445"/>
                </a:lnTo>
                <a:lnTo>
                  <a:pt x="216153" y="216027"/>
                </a:lnTo>
                <a:lnTo>
                  <a:pt x="196991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80"/>
                </a:lnTo>
                <a:lnTo>
                  <a:pt x="196963" y="68580"/>
                </a:lnTo>
                <a:lnTo>
                  <a:pt x="216153" y="42418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122" y="50316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8"/>
                </a:moveTo>
                <a:lnTo>
                  <a:pt x="57784" y="0"/>
                </a:lnTo>
                <a:lnTo>
                  <a:pt x="108076" y="68580"/>
                </a:lnTo>
                <a:lnTo>
                  <a:pt x="158369" y="0"/>
                </a:lnTo>
                <a:lnTo>
                  <a:pt x="216153" y="42418"/>
                </a:lnTo>
                <a:lnTo>
                  <a:pt x="152526" y="129159"/>
                </a:lnTo>
                <a:lnTo>
                  <a:pt x="216153" y="216027"/>
                </a:lnTo>
                <a:lnTo>
                  <a:pt x="158369" y="258445"/>
                </a:lnTo>
                <a:lnTo>
                  <a:pt x="108076" y="189864"/>
                </a:lnTo>
                <a:lnTo>
                  <a:pt x="57784" y="258445"/>
                </a:lnTo>
                <a:lnTo>
                  <a:pt x="0" y="216027"/>
                </a:lnTo>
                <a:lnTo>
                  <a:pt x="63626" y="129159"/>
                </a:lnTo>
                <a:lnTo>
                  <a:pt x="0" y="42418"/>
                </a:lnTo>
                <a:close/>
              </a:path>
            </a:pathLst>
          </a:custGeom>
          <a:ln w="25400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983" y="5449823"/>
            <a:ext cx="43281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6952" y="5471159"/>
            <a:ext cx="35966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493" y="5563870"/>
            <a:ext cx="136778" cy="235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5443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7994015" cy="520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0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95" dirty="0">
                <a:latin typeface="Arial"/>
                <a:cs typeface="Arial"/>
              </a:rPr>
              <a:t>{1,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2}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0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114" dirty="0">
                <a:latin typeface="Arial"/>
                <a:cs typeface="Arial"/>
              </a:rPr>
              <a:t>set </a:t>
            </a:r>
            <a:r>
              <a:rPr sz="2800" spc="-100" dirty="0">
                <a:latin typeface="Arial"/>
                <a:cs typeface="Arial"/>
              </a:rPr>
              <a:t>{1, </a:t>
            </a:r>
            <a:r>
              <a:rPr sz="2800" spc="-114" dirty="0">
                <a:latin typeface="Arial"/>
                <a:cs typeface="Arial"/>
              </a:rPr>
              <a:t>2, </a:t>
            </a:r>
            <a:r>
              <a:rPr sz="2800" spc="-125" dirty="0">
                <a:latin typeface="Arial"/>
                <a:cs typeface="Arial"/>
              </a:rPr>
              <a:t>34,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128}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5744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8"/>
                </a:lnTo>
                <a:lnTo>
                  <a:pt x="63626" y="129159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91" y="189864"/>
                </a:lnTo>
                <a:lnTo>
                  <a:pt x="152526" y="129159"/>
                </a:lnTo>
                <a:lnTo>
                  <a:pt x="196963" y="68580"/>
                </a:lnTo>
                <a:lnTo>
                  <a:pt x="108076" y="68580"/>
                </a:lnTo>
                <a:lnTo>
                  <a:pt x="57784" y="0"/>
                </a:lnTo>
                <a:close/>
              </a:path>
              <a:path w="216534" h="258445">
                <a:moveTo>
                  <a:pt x="196991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91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80"/>
                </a:lnTo>
                <a:lnTo>
                  <a:pt x="196963" y="68580"/>
                </a:lnTo>
                <a:lnTo>
                  <a:pt x="216153" y="42418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5744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8"/>
                </a:moveTo>
                <a:lnTo>
                  <a:pt x="57784" y="0"/>
                </a:lnTo>
                <a:lnTo>
                  <a:pt x="108076" y="68580"/>
                </a:lnTo>
                <a:lnTo>
                  <a:pt x="158369" y="0"/>
                </a:lnTo>
                <a:lnTo>
                  <a:pt x="216153" y="42418"/>
                </a:lnTo>
                <a:lnTo>
                  <a:pt x="152526" y="129159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159"/>
                </a:lnTo>
                <a:lnTo>
                  <a:pt x="0" y="42418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8122" y="50731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7"/>
                </a:lnTo>
                <a:lnTo>
                  <a:pt x="63626" y="129285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63" y="189864"/>
                </a:lnTo>
                <a:lnTo>
                  <a:pt x="152526" y="129285"/>
                </a:lnTo>
                <a:lnTo>
                  <a:pt x="196991" y="68579"/>
                </a:lnTo>
                <a:lnTo>
                  <a:pt x="108076" y="68579"/>
                </a:lnTo>
                <a:lnTo>
                  <a:pt x="57784" y="0"/>
                </a:lnTo>
                <a:close/>
              </a:path>
              <a:path w="216534" h="258445">
                <a:moveTo>
                  <a:pt x="196963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63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79"/>
                </a:lnTo>
                <a:lnTo>
                  <a:pt x="196991" y="68579"/>
                </a:lnTo>
                <a:lnTo>
                  <a:pt x="216153" y="42417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122" y="50731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7"/>
                </a:moveTo>
                <a:lnTo>
                  <a:pt x="57784" y="0"/>
                </a:lnTo>
                <a:lnTo>
                  <a:pt x="108076" y="68579"/>
                </a:lnTo>
                <a:lnTo>
                  <a:pt x="158369" y="0"/>
                </a:lnTo>
                <a:lnTo>
                  <a:pt x="216153" y="42417"/>
                </a:lnTo>
                <a:lnTo>
                  <a:pt x="152526" y="129285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285"/>
                </a:lnTo>
                <a:lnTo>
                  <a:pt x="0" y="42417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983" y="5449823"/>
            <a:ext cx="43281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6952" y="5471159"/>
            <a:ext cx="35966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493" y="5563870"/>
            <a:ext cx="136778" cy="235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444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461594"/>
            <a:ext cx="4500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An </a:t>
            </a:r>
            <a:r>
              <a:rPr spc="-100" dirty="0"/>
              <a:t>Imperfect</a:t>
            </a:r>
            <a:r>
              <a:rPr spc="-275" dirty="0"/>
              <a:t> </a:t>
            </a:r>
            <a:r>
              <a:rPr spc="-120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4315"/>
            <a:ext cx="7940675" cy="169456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9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20" dirty="0">
                <a:latin typeface="Arial"/>
                <a:cs typeface="Arial"/>
              </a:rPr>
              <a:t>Software </a:t>
            </a:r>
            <a:r>
              <a:rPr sz="3000" spc="-220" dirty="0">
                <a:latin typeface="Arial"/>
                <a:cs typeface="Arial"/>
              </a:rPr>
              <a:t>has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bugs</a:t>
            </a:r>
            <a:endParaRPr sz="3000" dirty="0">
              <a:latin typeface="Arial"/>
              <a:cs typeface="Arial"/>
            </a:endParaRPr>
          </a:p>
          <a:p>
            <a:pPr marL="756285" marR="313055" lvl="1" indent="-286385" algn="just">
              <a:lnSpc>
                <a:spcPct val="9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65" dirty="0">
                <a:latin typeface="Arial"/>
                <a:cs typeface="Arial"/>
              </a:rPr>
              <a:t>northeast </a:t>
            </a:r>
            <a:r>
              <a:rPr sz="2600" spc="-90" dirty="0">
                <a:latin typeface="Arial"/>
                <a:cs typeface="Arial"/>
              </a:rPr>
              <a:t>blackout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20" dirty="0">
                <a:latin typeface="Arial"/>
                <a:cs typeface="Arial"/>
              </a:rPr>
              <a:t>2003, </a:t>
            </a:r>
            <a:r>
              <a:rPr sz="2600" spc="-80" dirty="0">
                <a:latin typeface="Arial"/>
                <a:cs typeface="Arial"/>
              </a:rPr>
              <a:t>affected </a:t>
            </a:r>
            <a:r>
              <a:rPr sz="2600" spc="-130" dirty="0">
                <a:latin typeface="Arial"/>
                <a:cs typeface="Arial"/>
              </a:rPr>
              <a:t>10</a:t>
            </a:r>
            <a:r>
              <a:rPr sz="2600" spc="-53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million  </a:t>
            </a:r>
            <a:r>
              <a:rPr sz="2600" spc="-90" dirty="0">
                <a:latin typeface="Arial"/>
                <a:cs typeface="Arial"/>
              </a:rPr>
              <a:t>people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75" dirty="0">
                <a:latin typeface="Arial"/>
                <a:cs typeface="Arial"/>
              </a:rPr>
              <a:t>Ontario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130" dirty="0">
                <a:latin typeface="Arial"/>
                <a:cs typeface="Arial"/>
              </a:rPr>
              <a:t>45 </a:t>
            </a:r>
            <a:r>
              <a:rPr sz="2600" spc="-25" dirty="0">
                <a:latin typeface="Arial"/>
                <a:cs typeface="Arial"/>
              </a:rPr>
              <a:t>million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53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eight </a:t>
            </a:r>
            <a:r>
              <a:rPr sz="2600" spc="-235" dirty="0">
                <a:latin typeface="Arial"/>
                <a:cs typeface="Arial"/>
              </a:rPr>
              <a:t>U.S. </a:t>
            </a:r>
            <a:r>
              <a:rPr sz="2600" spc="-120" dirty="0">
                <a:latin typeface="Arial"/>
                <a:cs typeface="Arial"/>
              </a:rPr>
              <a:t>states  </a:t>
            </a:r>
            <a:r>
              <a:rPr sz="2600" spc="-155" dirty="0">
                <a:latin typeface="Arial"/>
                <a:cs typeface="Arial"/>
              </a:rPr>
              <a:t>(caused </a:t>
            </a:r>
            <a:r>
              <a:rPr sz="2600" spc="-110" dirty="0">
                <a:latin typeface="Arial"/>
                <a:cs typeface="Arial"/>
              </a:rPr>
              <a:t>by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race </a:t>
            </a:r>
            <a:r>
              <a:rPr sz="2600" spc="-55" dirty="0">
                <a:latin typeface="Arial"/>
                <a:cs typeface="Arial"/>
              </a:rPr>
              <a:t>condition</a:t>
            </a:r>
            <a:r>
              <a:rPr sz="2600" spc="-55" dirty="0" smtClean="0">
                <a:latin typeface="Arial"/>
                <a:cs typeface="Arial"/>
              </a:rPr>
              <a:t>)</a:t>
            </a:r>
            <a:endParaRPr lang="en-US" sz="2600" spc="-55" dirty="0" smtClean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41325" y="3235576"/>
            <a:ext cx="4587875" cy="3165224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13485" marR="313055" lvl="2" indent="-286385" algn="just">
              <a:lnSpc>
                <a:spcPct val="9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lang="en-US" sz="1600" dirty="0" smtClean="0">
                <a:latin typeface="Arial"/>
                <a:cs typeface="Arial"/>
              </a:rPr>
              <a:t>The blackout's primary cause was a programming error or "bug" in the alarm system at the control room of FirstEnergy Corporation, an Akron, Ohio-based company. The lack of an alarm left operators unaware of the need to re-distribute power after overloaded transmission lines hit unpruned foliage, triggering a "race condition" in the energy management system software, a bug affecting the order of operations in the system.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3657600" cy="35729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7994015" cy="520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5363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09093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i="1" spc="-254" dirty="0">
                <a:latin typeface="Trebuchet MS"/>
                <a:cs typeface="Trebuchet MS"/>
              </a:rPr>
              <a:t>z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perspective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static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analysis?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0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95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95" dirty="0">
                <a:latin typeface="Arial"/>
                <a:cs typeface="Arial"/>
              </a:rPr>
              <a:t>{1,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2}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0" dirty="0">
                <a:latin typeface="Arial"/>
                <a:cs typeface="Arial"/>
              </a:rPr>
              <a:t>z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114" dirty="0">
                <a:latin typeface="Arial"/>
                <a:cs typeface="Arial"/>
              </a:rPr>
              <a:t>set </a:t>
            </a:r>
            <a:r>
              <a:rPr sz="2800" spc="-100" dirty="0">
                <a:latin typeface="Arial"/>
                <a:cs typeface="Arial"/>
              </a:rPr>
              <a:t>{1, </a:t>
            </a:r>
            <a:r>
              <a:rPr sz="2800" spc="-114" dirty="0">
                <a:latin typeface="Arial"/>
                <a:cs typeface="Arial"/>
              </a:rPr>
              <a:t>2, </a:t>
            </a:r>
            <a:r>
              <a:rPr sz="2800" spc="-125" dirty="0">
                <a:latin typeface="Arial"/>
                <a:cs typeface="Arial"/>
              </a:rPr>
              <a:t>34,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128}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5744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8"/>
                </a:lnTo>
                <a:lnTo>
                  <a:pt x="63626" y="129159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91" y="189864"/>
                </a:lnTo>
                <a:lnTo>
                  <a:pt x="152526" y="129159"/>
                </a:lnTo>
                <a:lnTo>
                  <a:pt x="196963" y="68580"/>
                </a:lnTo>
                <a:lnTo>
                  <a:pt x="108076" y="68580"/>
                </a:lnTo>
                <a:lnTo>
                  <a:pt x="57784" y="0"/>
                </a:lnTo>
                <a:close/>
              </a:path>
              <a:path w="216534" h="258445">
                <a:moveTo>
                  <a:pt x="196991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91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80"/>
                </a:lnTo>
                <a:lnTo>
                  <a:pt x="196963" y="68580"/>
                </a:lnTo>
                <a:lnTo>
                  <a:pt x="216153" y="42418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5744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8"/>
                </a:moveTo>
                <a:lnTo>
                  <a:pt x="57784" y="0"/>
                </a:lnTo>
                <a:lnTo>
                  <a:pt x="108076" y="68580"/>
                </a:lnTo>
                <a:lnTo>
                  <a:pt x="158369" y="0"/>
                </a:lnTo>
                <a:lnTo>
                  <a:pt x="216153" y="42418"/>
                </a:lnTo>
                <a:lnTo>
                  <a:pt x="152526" y="129159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159"/>
                </a:lnTo>
                <a:lnTo>
                  <a:pt x="0" y="42418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8122" y="50731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7"/>
                </a:lnTo>
                <a:lnTo>
                  <a:pt x="63626" y="129285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63" y="189864"/>
                </a:lnTo>
                <a:lnTo>
                  <a:pt x="152526" y="129285"/>
                </a:lnTo>
                <a:lnTo>
                  <a:pt x="196991" y="68579"/>
                </a:lnTo>
                <a:lnTo>
                  <a:pt x="108076" y="68579"/>
                </a:lnTo>
                <a:lnTo>
                  <a:pt x="57784" y="0"/>
                </a:lnTo>
                <a:close/>
              </a:path>
              <a:path w="216534" h="258445">
                <a:moveTo>
                  <a:pt x="196963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63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79"/>
                </a:lnTo>
                <a:lnTo>
                  <a:pt x="196991" y="68579"/>
                </a:lnTo>
                <a:lnTo>
                  <a:pt x="216153" y="42417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122" y="50731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7"/>
                </a:moveTo>
                <a:lnTo>
                  <a:pt x="57784" y="0"/>
                </a:lnTo>
                <a:lnTo>
                  <a:pt x="108076" y="68579"/>
                </a:lnTo>
                <a:lnTo>
                  <a:pt x="158369" y="0"/>
                </a:lnTo>
                <a:lnTo>
                  <a:pt x="216153" y="42417"/>
                </a:lnTo>
                <a:lnTo>
                  <a:pt x="152526" y="129285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285"/>
                </a:lnTo>
                <a:lnTo>
                  <a:pt x="0" y="42417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983" y="5449823"/>
            <a:ext cx="43281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6952" y="5471159"/>
            <a:ext cx="35966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493" y="5563870"/>
            <a:ext cx="136778" cy="235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1983" y="5907023"/>
            <a:ext cx="43281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6952" y="5928359"/>
            <a:ext cx="359664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5493" y="6021006"/>
            <a:ext cx="136778" cy="23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177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8028940" cy="522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88560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12649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32765" indent="-342900">
              <a:lnSpc>
                <a:spcPts val="2880"/>
              </a:lnSpc>
              <a:spcBef>
                <a:spcPts val="1639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14" dirty="0">
                <a:latin typeface="Arial"/>
                <a:cs typeface="Arial"/>
              </a:rPr>
              <a:t>Which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62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55" dirty="0">
                <a:latin typeface="Arial"/>
                <a:cs typeface="Arial"/>
              </a:rPr>
              <a:t>following </a:t>
            </a:r>
            <a:r>
              <a:rPr sz="3000" spc="-110" dirty="0">
                <a:latin typeface="Arial"/>
                <a:cs typeface="Arial"/>
              </a:rPr>
              <a:t>statements </a:t>
            </a:r>
            <a:r>
              <a:rPr sz="3000" spc="-70" dirty="0">
                <a:latin typeface="Arial"/>
                <a:cs typeface="Arial"/>
              </a:rPr>
              <a:t>about </a:t>
            </a:r>
            <a:r>
              <a:rPr sz="3000" i="1" spc="-240" dirty="0">
                <a:latin typeface="Trebuchet MS"/>
                <a:cs typeface="Trebuchet MS"/>
              </a:rPr>
              <a:t>z </a:t>
            </a:r>
            <a:r>
              <a:rPr sz="3000" spc="-135" dirty="0">
                <a:latin typeface="Arial"/>
                <a:cs typeface="Arial"/>
              </a:rPr>
              <a:t>are  </a:t>
            </a:r>
            <a:r>
              <a:rPr sz="3000" spc="-100" dirty="0">
                <a:latin typeface="Arial"/>
                <a:cs typeface="Arial"/>
              </a:rPr>
              <a:t>valid </a:t>
            </a:r>
            <a:r>
              <a:rPr sz="3000" spc="-35" dirty="0">
                <a:latin typeface="Arial"/>
                <a:cs typeface="Arial"/>
              </a:rPr>
              <a:t>from the </a:t>
            </a:r>
            <a:r>
              <a:rPr sz="3000" spc="-120" dirty="0">
                <a:latin typeface="Arial"/>
                <a:cs typeface="Arial"/>
              </a:rPr>
              <a:t>perspective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560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90" dirty="0">
                <a:latin typeface="Arial"/>
                <a:cs typeface="Arial"/>
              </a:rPr>
              <a:t>static </a:t>
            </a:r>
            <a:r>
              <a:rPr sz="3000" spc="-185" dirty="0">
                <a:latin typeface="Arial"/>
                <a:cs typeface="Arial"/>
              </a:rPr>
              <a:t>analysis?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"/>
              </a:spcBef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30" dirty="0">
                <a:latin typeface="Arial"/>
                <a:cs typeface="Arial"/>
              </a:rPr>
              <a:t>in the </a:t>
            </a:r>
            <a:r>
              <a:rPr sz="2600" spc="-105" dirty="0">
                <a:latin typeface="Arial"/>
                <a:cs typeface="Arial"/>
              </a:rPr>
              <a:t>set </a:t>
            </a:r>
            <a:r>
              <a:rPr sz="2600" spc="-90" dirty="0">
                <a:latin typeface="Arial"/>
                <a:cs typeface="Arial"/>
              </a:rPr>
              <a:t>{1,</a:t>
            </a:r>
            <a:r>
              <a:rPr sz="2600" spc="-4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2}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30" dirty="0">
                <a:latin typeface="Arial"/>
                <a:cs typeface="Arial"/>
              </a:rPr>
              <a:t>in the </a:t>
            </a:r>
            <a:r>
              <a:rPr sz="2600" spc="-105" dirty="0">
                <a:latin typeface="Arial"/>
                <a:cs typeface="Arial"/>
              </a:rPr>
              <a:t>set </a:t>
            </a:r>
            <a:r>
              <a:rPr sz="2600" spc="-90" dirty="0">
                <a:latin typeface="Arial"/>
                <a:cs typeface="Arial"/>
              </a:rPr>
              <a:t>{1, </a:t>
            </a:r>
            <a:r>
              <a:rPr sz="2600" spc="-100" dirty="0">
                <a:latin typeface="Arial"/>
                <a:cs typeface="Arial"/>
              </a:rPr>
              <a:t>2, </a:t>
            </a:r>
            <a:r>
              <a:rPr sz="2600" spc="-110" dirty="0">
                <a:latin typeface="Arial"/>
                <a:cs typeface="Arial"/>
              </a:rPr>
              <a:t>34,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128}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ts val="25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depends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5" dirty="0">
                <a:latin typeface="Arial"/>
                <a:cs typeface="Arial"/>
              </a:rPr>
              <a:t>x; </a:t>
            </a:r>
            <a:r>
              <a:rPr sz="2600" spc="-85" dirty="0">
                <a:latin typeface="Arial"/>
                <a:cs typeface="Arial"/>
              </a:rPr>
              <a:t>when </a:t>
            </a:r>
            <a:r>
              <a:rPr sz="2600" spc="-175" dirty="0">
                <a:latin typeface="Arial"/>
                <a:cs typeface="Arial"/>
              </a:rPr>
              <a:t>x </a:t>
            </a:r>
            <a:r>
              <a:rPr sz="2600" spc="-225" dirty="0">
                <a:latin typeface="Arial"/>
                <a:cs typeface="Arial"/>
              </a:rPr>
              <a:t>&gt; </a:t>
            </a:r>
            <a:r>
              <a:rPr sz="2600" spc="-100" dirty="0">
                <a:latin typeface="Arial"/>
                <a:cs typeface="Arial"/>
              </a:rPr>
              <a:t>0,</a:t>
            </a:r>
            <a:r>
              <a:rPr sz="2600" spc="-530" dirty="0">
                <a:latin typeface="Arial"/>
                <a:cs typeface="Arial"/>
              </a:rPr>
              <a:t> </a:t>
            </a:r>
            <a:r>
              <a:rPr sz="2600" spc="-275" dirty="0">
                <a:latin typeface="Arial"/>
                <a:cs typeface="Arial"/>
              </a:rPr>
              <a:t>z 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80" dirty="0">
                <a:latin typeface="Arial"/>
                <a:cs typeface="Arial"/>
              </a:rPr>
              <a:t>1; </a:t>
            </a:r>
            <a:r>
              <a:rPr sz="2600" spc="-65" dirty="0">
                <a:latin typeface="Arial"/>
                <a:cs typeface="Arial"/>
              </a:rPr>
              <a:t>otherwise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2696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8"/>
                </a:lnTo>
                <a:lnTo>
                  <a:pt x="63626" y="129159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91" y="189864"/>
                </a:lnTo>
                <a:lnTo>
                  <a:pt x="152526" y="129159"/>
                </a:lnTo>
                <a:lnTo>
                  <a:pt x="196963" y="68580"/>
                </a:lnTo>
                <a:lnTo>
                  <a:pt x="108076" y="68580"/>
                </a:lnTo>
                <a:lnTo>
                  <a:pt x="57784" y="0"/>
                </a:lnTo>
                <a:close/>
              </a:path>
              <a:path w="216534" h="258445">
                <a:moveTo>
                  <a:pt x="196991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91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80"/>
                </a:lnTo>
                <a:lnTo>
                  <a:pt x="196963" y="68580"/>
                </a:lnTo>
                <a:lnTo>
                  <a:pt x="216153" y="42418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2696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8"/>
                </a:moveTo>
                <a:lnTo>
                  <a:pt x="57784" y="0"/>
                </a:lnTo>
                <a:lnTo>
                  <a:pt x="108076" y="68580"/>
                </a:lnTo>
                <a:lnTo>
                  <a:pt x="158369" y="0"/>
                </a:lnTo>
                <a:lnTo>
                  <a:pt x="216153" y="42418"/>
                </a:lnTo>
                <a:lnTo>
                  <a:pt x="152526" y="129159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159"/>
                </a:lnTo>
                <a:lnTo>
                  <a:pt x="0" y="42418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8122" y="46159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7"/>
                </a:lnTo>
                <a:lnTo>
                  <a:pt x="63626" y="129285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63" y="189864"/>
                </a:lnTo>
                <a:lnTo>
                  <a:pt x="152526" y="129285"/>
                </a:lnTo>
                <a:lnTo>
                  <a:pt x="196991" y="68579"/>
                </a:lnTo>
                <a:lnTo>
                  <a:pt x="108076" y="68579"/>
                </a:lnTo>
                <a:lnTo>
                  <a:pt x="57784" y="0"/>
                </a:lnTo>
                <a:close/>
              </a:path>
              <a:path w="216534" h="258445">
                <a:moveTo>
                  <a:pt x="196963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63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79"/>
                </a:lnTo>
                <a:lnTo>
                  <a:pt x="196991" y="68579"/>
                </a:lnTo>
                <a:lnTo>
                  <a:pt x="216153" y="42417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122" y="46159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7"/>
                </a:moveTo>
                <a:lnTo>
                  <a:pt x="57784" y="0"/>
                </a:lnTo>
                <a:lnTo>
                  <a:pt x="108076" y="68579"/>
                </a:lnTo>
                <a:lnTo>
                  <a:pt x="158369" y="0"/>
                </a:lnTo>
                <a:lnTo>
                  <a:pt x="216153" y="42417"/>
                </a:lnTo>
                <a:lnTo>
                  <a:pt x="152526" y="129285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285"/>
                </a:lnTo>
                <a:lnTo>
                  <a:pt x="0" y="42417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983" y="4920996"/>
            <a:ext cx="432816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6952" y="4942332"/>
            <a:ext cx="35966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493" y="5034279"/>
            <a:ext cx="136778" cy="235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1983" y="5254752"/>
            <a:ext cx="43281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6952" y="5276088"/>
            <a:ext cx="35966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5493" y="5368797"/>
            <a:ext cx="136778" cy="235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4790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26565"/>
            <a:ext cx="8028940" cy="522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4988560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read(x);  </a:t>
            </a:r>
            <a:r>
              <a:rPr sz="3200" spc="-110" dirty="0">
                <a:latin typeface="Arial"/>
                <a:cs typeface="Arial"/>
              </a:rPr>
              <a:t>if(x&gt;0) </a:t>
            </a:r>
            <a:r>
              <a:rPr sz="3200" spc="-150" dirty="0">
                <a:latin typeface="Arial"/>
                <a:cs typeface="Arial"/>
              </a:rPr>
              <a:t>y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  <a:p>
            <a:pPr marL="1003300" marR="1126490">
              <a:lnSpc>
                <a:spcPct val="100000"/>
              </a:lnSpc>
              <a:tabLst>
                <a:tab pos="2951480" algn="l"/>
                <a:tab pos="3651885" algn="l"/>
              </a:tabLst>
            </a:pPr>
            <a:r>
              <a:rPr sz="3200" spc="-175" dirty="0">
                <a:latin typeface="Arial"/>
                <a:cs typeface="Arial"/>
              </a:rPr>
              <a:t>else </a:t>
            </a:r>
            <a:r>
              <a:rPr sz="3200" spc="-110" dirty="0">
                <a:latin typeface="Arial"/>
                <a:cs typeface="Arial"/>
              </a:rPr>
              <a:t>{y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2;	</a:t>
            </a:r>
            <a:r>
              <a:rPr sz="3200" spc="-260" dirty="0">
                <a:latin typeface="Arial"/>
                <a:cs typeface="Arial"/>
              </a:rPr>
              <a:t>S};	</a:t>
            </a:r>
            <a:r>
              <a:rPr sz="3200" spc="5" dirty="0">
                <a:latin typeface="Arial"/>
                <a:cs typeface="Arial"/>
              </a:rPr>
              <a:t>//S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write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  z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y;</a:t>
            </a:r>
            <a:endParaRPr sz="3200">
              <a:latin typeface="Arial"/>
              <a:cs typeface="Arial"/>
            </a:endParaRPr>
          </a:p>
          <a:p>
            <a:pPr marL="355600" marR="532765" indent="-342900">
              <a:lnSpc>
                <a:spcPts val="2880"/>
              </a:lnSpc>
              <a:spcBef>
                <a:spcPts val="1639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14" dirty="0">
                <a:latin typeface="Arial"/>
                <a:cs typeface="Arial"/>
              </a:rPr>
              <a:t>Which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62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55" dirty="0">
                <a:latin typeface="Arial"/>
                <a:cs typeface="Arial"/>
              </a:rPr>
              <a:t>following </a:t>
            </a:r>
            <a:r>
              <a:rPr sz="3000" spc="-110" dirty="0">
                <a:latin typeface="Arial"/>
                <a:cs typeface="Arial"/>
              </a:rPr>
              <a:t>statements </a:t>
            </a:r>
            <a:r>
              <a:rPr sz="3000" spc="-70" dirty="0">
                <a:latin typeface="Arial"/>
                <a:cs typeface="Arial"/>
              </a:rPr>
              <a:t>about </a:t>
            </a:r>
            <a:r>
              <a:rPr sz="3000" i="1" spc="-240" dirty="0">
                <a:latin typeface="Trebuchet MS"/>
                <a:cs typeface="Trebuchet MS"/>
              </a:rPr>
              <a:t>z </a:t>
            </a:r>
            <a:r>
              <a:rPr sz="3000" spc="-135" dirty="0">
                <a:latin typeface="Arial"/>
                <a:cs typeface="Arial"/>
              </a:rPr>
              <a:t>are  </a:t>
            </a:r>
            <a:r>
              <a:rPr sz="3000" spc="-100" dirty="0">
                <a:latin typeface="Arial"/>
                <a:cs typeface="Arial"/>
              </a:rPr>
              <a:t>valid </a:t>
            </a:r>
            <a:r>
              <a:rPr sz="3000" spc="-35" dirty="0">
                <a:latin typeface="Arial"/>
                <a:cs typeface="Arial"/>
              </a:rPr>
              <a:t>from the </a:t>
            </a:r>
            <a:r>
              <a:rPr sz="3000" spc="-120" dirty="0">
                <a:latin typeface="Arial"/>
                <a:cs typeface="Arial"/>
              </a:rPr>
              <a:t>perspective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560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90" dirty="0">
                <a:latin typeface="Arial"/>
                <a:cs typeface="Arial"/>
              </a:rPr>
              <a:t>static </a:t>
            </a:r>
            <a:r>
              <a:rPr sz="3000" spc="-185" dirty="0">
                <a:latin typeface="Arial"/>
                <a:cs typeface="Arial"/>
              </a:rPr>
              <a:t>analysis?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"/>
              </a:spcBef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30" dirty="0">
                <a:latin typeface="Arial"/>
                <a:cs typeface="Arial"/>
              </a:rPr>
              <a:t>in the </a:t>
            </a:r>
            <a:r>
              <a:rPr sz="2600" spc="-105" dirty="0">
                <a:latin typeface="Arial"/>
                <a:cs typeface="Arial"/>
              </a:rPr>
              <a:t>set </a:t>
            </a:r>
            <a:r>
              <a:rPr sz="2600" spc="-90" dirty="0">
                <a:latin typeface="Arial"/>
                <a:cs typeface="Arial"/>
              </a:rPr>
              <a:t>{1,</a:t>
            </a:r>
            <a:r>
              <a:rPr sz="2600" spc="-4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2}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30" dirty="0">
                <a:latin typeface="Arial"/>
                <a:cs typeface="Arial"/>
              </a:rPr>
              <a:t>in the </a:t>
            </a:r>
            <a:r>
              <a:rPr sz="2600" spc="-105" dirty="0">
                <a:latin typeface="Arial"/>
                <a:cs typeface="Arial"/>
              </a:rPr>
              <a:t>set </a:t>
            </a:r>
            <a:r>
              <a:rPr sz="2600" spc="-90" dirty="0">
                <a:latin typeface="Arial"/>
                <a:cs typeface="Arial"/>
              </a:rPr>
              <a:t>{1, </a:t>
            </a:r>
            <a:r>
              <a:rPr sz="2600" spc="-100" dirty="0">
                <a:latin typeface="Arial"/>
                <a:cs typeface="Arial"/>
              </a:rPr>
              <a:t>2, </a:t>
            </a:r>
            <a:r>
              <a:rPr sz="2600" spc="-110" dirty="0">
                <a:latin typeface="Arial"/>
                <a:cs typeface="Arial"/>
              </a:rPr>
              <a:t>34,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128}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ts val="25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depends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5" dirty="0">
                <a:latin typeface="Arial"/>
                <a:cs typeface="Arial"/>
              </a:rPr>
              <a:t>x; </a:t>
            </a:r>
            <a:r>
              <a:rPr sz="2600" spc="-85" dirty="0">
                <a:latin typeface="Arial"/>
                <a:cs typeface="Arial"/>
              </a:rPr>
              <a:t>when </a:t>
            </a:r>
            <a:r>
              <a:rPr sz="2600" spc="-175" dirty="0">
                <a:latin typeface="Arial"/>
                <a:cs typeface="Arial"/>
              </a:rPr>
              <a:t>x </a:t>
            </a:r>
            <a:r>
              <a:rPr sz="2600" spc="-225" dirty="0">
                <a:latin typeface="Arial"/>
                <a:cs typeface="Arial"/>
              </a:rPr>
              <a:t>&gt; </a:t>
            </a:r>
            <a:r>
              <a:rPr sz="2600" spc="-100" dirty="0">
                <a:latin typeface="Arial"/>
                <a:cs typeface="Arial"/>
              </a:rPr>
              <a:t>0,</a:t>
            </a:r>
            <a:r>
              <a:rPr sz="2600" spc="-530" dirty="0">
                <a:latin typeface="Arial"/>
                <a:cs typeface="Arial"/>
              </a:rPr>
              <a:t> </a:t>
            </a:r>
            <a:r>
              <a:rPr sz="2600" spc="-275" dirty="0">
                <a:latin typeface="Arial"/>
                <a:cs typeface="Arial"/>
              </a:rPr>
              <a:t>z 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80" dirty="0">
                <a:latin typeface="Arial"/>
                <a:cs typeface="Arial"/>
              </a:rPr>
              <a:t>1; </a:t>
            </a:r>
            <a:r>
              <a:rPr sz="2600" spc="-65" dirty="0">
                <a:latin typeface="Arial"/>
                <a:cs typeface="Arial"/>
              </a:rPr>
              <a:t>otherwise </a:t>
            </a:r>
            <a:r>
              <a:rPr sz="2600" spc="-275" dirty="0">
                <a:latin typeface="Arial"/>
                <a:cs typeface="Arial"/>
              </a:rPr>
              <a:t>z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8122" y="42696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8"/>
                </a:lnTo>
                <a:lnTo>
                  <a:pt x="63626" y="129159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91" y="189864"/>
                </a:lnTo>
                <a:lnTo>
                  <a:pt x="152526" y="129159"/>
                </a:lnTo>
                <a:lnTo>
                  <a:pt x="196963" y="68580"/>
                </a:lnTo>
                <a:lnTo>
                  <a:pt x="108076" y="68580"/>
                </a:lnTo>
                <a:lnTo>
                  <a:pt x="57784" y="0"/>
                </a:lnTo>
                <a:close/>
              </a:path>
              <a:path w="216534" h="258445">
                <a:moveTo>
                  <a:pt x="196991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91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80"/>
                </a:lnTo>
                <a:lnTo>
                  <a:pt x="196963" y="68580"/>
                </a:lnTo>
                <a:lnTo>
                  <a:pt x="216153" y="42418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122" y="4269613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8"/>
                </a:moveTo>
                <a:lnTo>
                  <a:pt x="57784" y="0"/>
                </a:lnTo>
                <a:lnTo>
                  <a:pt x="108076" y="68580"/>
                </a:lnTo>
                <a:lnTo>
                  <a:pt x="158369" y="0"/>
                </a:lnTo>
                <a:lnTo>
                  <a:pt x="216153" y="42418"/>
                </a:lnTo>
                <a:lnTo>
                  <a:pt x="152526" y="129159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159"/>
                </a:lnTo>
                <a:lnTo>
                  <a:pt x="0" y="42418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8122" y="46159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57784" y="0"/>
                </a:moveTo>
                <a:lnTo>
                  <a:pt x="0" y="42417"/>
                </a:lnTo>
                <a:lnTo>
                  <a:pt x="63626" y="129285"/>
                </a:lnTo>
                <a:lnTo>
                  <a:pt x="0" y="216026"/>
                </a:lnTo>
                <a:lnTo>
                  <a:pt x="57784" y="258444"/>
                </a:lnTo>
                <a:lnTo>
                  <a:pt x="108076" y="189864"/>
                </a:lnTo>
                <a:lnTo>
                  <a:pt x="196963" y="189864"/>
                </a:lnTo>
                <a:lnTo>
                  <a:pt x="152526" y="129285"/>
                </a:lnTo>
                <a:lnTo>
                  <a:pt x="196991" y="68579"/>
                </a:lnTo>
                <a:lnTo>
                  <a:pt x="108076" y="68579"/>
                </a:lnTo>
                <a:lnTo>
                  <a:pt x="57784" y="0"/>
                </a:lnTo>
                <a:close/>
              </a:path>
              <a:path w="216534" h="258445">
                <a:moveTo>
                  <a:pt x="196963" y="189864"/>
                </a:moveTo>
                <a:lnTo>
                  <a:pt x="108076" y="189864"/>
                </a:lnTo>
                <a:lnTo>
                  <a:pt x="158369" y="258444"/>
                </a:lnTo>
                <a:lnTo>
                  <a:pt x="216153" y="216026"/>
                </a:lnTo>
                <a:lnTo>
                  <a:pt x="196963" y="189864"/>
                </a:lnTo>
                <a:close/>
              </a:path>
              <a:path w="216534" h="258445">
                <a:moveTo>
                  <a:pt x="158369" y="0"/>
                </a:moveTo>
                <a:lnTo>
                  <a:pt x="108076" y="68579"/>
                </a:lnTo>
                <a:lnTo>
                  <a:pt x="196991" y="68579"/>
                </a:lnTo>
                <a:lnTo>
                  <a:pt x="216153" y="42417"/>
                </a:lnTo>
                <a:lnTo>
                  <a:pt x="15836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122" y="4615941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5">
                <a:moveTo>
                  <a:pt x="0" y="42417"/>
                </a:moveTo>
                <a:lnTo>
                  <a:pt x="57784" y="0"/>
                </a:lnTo>
                <a:lnTo>
                  <a:pt x="108076" y="68579"/>
                </a:lnTo>
                <a:lnTo>
                  <a:pt x="158369" y="0"/>
                </a:lnTo>
                <a:lnTo>
                  <a:pt x="216153" y="42417"/>
                </a:lnTo>
                <a:lnTo>
                  <a:pt x="152526" y="129285"/>
                </a:lnTo>
                <a:lnTo>
                  <a:pt x="216153" y="216026"/>
                </a:lnTo>
                <a:lnTo>
                  <a:pt x="158369" y="258444"/>
                </a:lnTo>
                <a:lnTo>
                  <a:pt x="108076" y="189864"/>
                </a:lnTo>
                <a:lnTo>
                  <a:pt x="57784" y="258444"/>
                </a:lnTo>
                <a:lnTo>
                  <a:pt x="0" y="216026"/>
                </a:lnTo>
                <a:lnTo>
                  <a:pt x="63626" y="129285"/>
                </a:lnTo>
                <a:lnTo>
                  <a:pt x="0" y="42417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983" y="4920996"/>
            <a:ext cx="432816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6952" y="4942332"/>
            <a:ext cx="35966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493" y="5034279"/>
            <a:ext cx="136778" cy="235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1983" y="5254752"/>
            <a:ext cx="43281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6952" y="5276088"/>
            <a:ext cx="35966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5493" y="5368797"/>
            <a:ext cx="136778" cy="235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5984" y="6048755"/>
            <a:ext cx="432815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0952" y="6070091"/>
            <a:ext cx="359663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9494" y="6161747"/>
            <a:ext cx="136779" cy="235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2057400" y="461594"/>
            <a:ext cx="541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90" smtClean="0"/>
              <a:t>Static Analysis</a:t>
            </a:r>
            <a:r>
              <a:rPr spc="-135" smtClean="0"/>
              <a:t> </a:t>
            </a:r>
            <a:r>
              <a:rPr spc="-29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821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262" y="461594"/>
            <a:ext cx="6878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The </a:t>
            </a:r>
            <a:r>
              <a:rPr spc="-140" dirty="0"/>
              <a:t>Nature </a:t>
            </a:r>
            <a:r>
              <a:rPr spc="-5" dirty="0"/>
              <a:t>of</a:t>
            </a:r>
            <a:r>
              <a:rPr spc="-290" dirty="0"/>
              <a:t> </a:t>
            </a:r>
            <a:r>
              <a:rPr spc="-150" dirty="0"/>
              <a:t>Approximations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7828" y="1981200"/>
            <a:ext cx="8182576" cy="2867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865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942" y="461594"/>
            <a:ext cx="3974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A </a:t>
            </a:r>
            <a:r>
              <a:rPr i="1" spc="-265" dirty="0">
                <a:latin typeface="Trebuchet MS"/>
                <a:cs typeface="Trebuchet MS"/>
              </a:rPr>
              <a:t>while</a:t>
            </a:r>
            <a:r>
              <a:rPr i="1" spc="-240" dirty="0">
                <a:latin typeface="Trebuchet MS"/>
                <a:cs typeface="Trebuchet MS"/>
              </a:rPr>
              <a:t> </a:t>
            </a:r>
            <a:r>
              <a:rPr spc="-325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251038" y="4414139"/>
            <a:ext cx="7696482" cy="1834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8433" y="1600200"/>
            <a:ext cx="4772025" cy="101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5239" y="2481960"/>
            <a:ext cx="3590925" cy="1085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350" y="3381375"/>
            <a:ext cx="3981450" cy="885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538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461594"/>
            <a:ext cx="4749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An </a:t>
            </a:r>
            <a:r>
              <a:rPr spc="-290" dirty="0"/>
              <a:t>Example</a:t>
            </a:r>
            <a:r>
              <a:rPr spc="-254" dirty="0"/>
              <a:t> </a:t>
            </a:r>
            <a:r>
              <a:rPr spc="-24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651750" cy="468718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200" spc="-80" dirty="0">
                <a:latin typeface="Arial"/>
                <a:cs typeface="Arial"/>
              </a:rPr>
              <a:t>[y:=x]</a:t>
            </a:r>
            <a:r>
              <a:rPr sz="3150" spc="-120" baseline="25132" dirty="0">
                <a:latin typeface="Arial"/>
                <a:cs typeface="Arial"/>
              </a:rPr>
              <a:t>1</a:t>
            </a:r>
            <a:r>
              <a:rPr sz="3200" spc="-80" dirty="0">
                <a:latin typeface="Arial"/>
                <a:cs typeface="Arial"/>
              </a:rPr>
              <a:t>;</a:t>
            </a:r>
            <a:r>
              <a:rPr sz="3200" spc="-150" dirty="0">
                <a:latin typeface="Arial"/>
                <a:cs typeface="Arial"/>
              </a:rPr>
              <a:t> </a:t>
            </a:r>
            <a:endParaRPr lang="en-US" sz="3200" spc="-1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200" spc="-95" dirty="0" smtClean="0">
                <a:latin typeface="Arial"/>
                <a:cs typeface="Arial"/>
              </a:rPr>
              <a:t>[</a:t>
            </a:r>
            <a:r>
              <a:rPr sz="3200" spc="-95" dirty="0">
                <a:latin typeface="Arial"/>
                <a:cs typeface="Arial"/>
              </a:rPr>
              <a:t>z:=1]</a:t>
            </a:r>
            <a:r>
              <a:rPr sz="3150" spc="-142" baseline="25132" dirty="0">
                <a:latin typeface="Arial"/>
                <a:cs typeface="Arial"/>
              </a:rPr>
              <a:t>2</a:t>
            </a:r>
            <a:r>
              <a:rPr sz="3200" spc="-95" dirty="0"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  <a:p>
            <a:pPr marL="657225" marR="3511550" indent="-645160">
              <a:lnSpc>
                <a:spcPts val="4610"/>
              </a:lnSpc>
              <a:spcBef>
                <a:spcPts val="280"/>
              </a:spcBef>
            </a:pPr>
            <a:r>
              <a:rPr sz="3200" spc="-55" dirty="0">
                <a:latin typeface="Arial"/>
                <a:cs typeface="Arial"/>
              </a:rPr>
              <a:t>while </a:t>
            </a:r>
            <a:r>
              <a:rPr sz="3200" spc="-80" dirty="0">
                <a:latin typeface="Arial"/>
                <a:cs typeface="Arial"/>
              </a:rPr>
              <a:t>[y&gt;1]</a:t>
            </a:r>
            <a:r>
              <a:rPr sz="3150" spc="-120" baseline="25132" dirty="0">
                <a:latin typeface="Arial"/>
                <a:cs typeface="Arial"/>
              </a:rPr>
              <a:t>3 </a:t>
            </a:r>
            <a:r>
              <a:rPr sz="3200" spc="-100" dirty="0">
                <a:latin typeface="Arial"/>
                <a:cs typeface="Arial"/>
              </a:rPr>
              <a:t>do  </a:t>
            </a:r>
            <a:r>
              <a:rPr sz="3200" spc="-80" dirty="0">
                <a:latin typeface="Arial"/>
                <a:cs typeface="Arial"/>
              </a:rPr>
              <a:t>([z:=z*y]</a:t>
            </a:r>
            <a:r>
              <a:rPr sz="3150" spc="-120" baseline="25132" dirty="0">
                <a:latin typeface="Arial"/>
                <a:cs typeface="Arial"/>
              </a:rPr>
              <a:t>4</a:t>
            </a:r>
            <a:r>
              <a:rPr sz="3200" spc="-80" dirty="0">
                <a:latin typeface="Arial"/>
                <a:cs typeface="Arial"/>
              </a:rPr>
              <a:t>;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[y:=y-1]</a:t>
            </a:r>
            <a:r>
              <a:rPr sz="3150" spc="-120" baseline="25132" dirty="0">
                <a:latin typeface="Arial"/>
                <a:cs typeface="Arial"/>
              </a:rPr>
              <a:t>5</a:t>
            </a:r>
            <a:r>
              <a:rPr sz="3200" spc="-80" dirty="0">
                <a:latin typeface="Arial"/>
                <a:cs typeface="Arial"/>
              </a:rPr>
              <a:t>;);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75" dirty="0">
                <a:latin typeface="Arial"/>
                <a:cs typeface="Arial"/>
              </a:rPr>
              <a:t>[y:=0]</a:t>
            </a:r>
            <a:r>
              <a:rPr sz="3150" spc="-112" baseline="25132" dirty="0">
                <a:latin typeface="Arial"/>
                <a:cs typeface="Arial"/>
              </a:rPr>
              <a:t>6</a:t>
            </a:r>
            <a:endParaRPr sz="3150" baseline="25132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spc="-180" dirty="0">
                <a:latin typeface="Arial"/>
                <a:cs typeface="Arial"/>
              </a:rPr>
              <a:t>Computes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65" dirty="0">
                <a:latin typeface="Arial"/>
                <a:cs typeface="Arial"/>
              </a:rPr>
              <a:t>factorial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number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15" dirty="0">
                <a:latin typeface="Arial"/>
                <a:cs typeface="Arial"/>
              </a:rPr>
              <a:t>x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200" dirty="0">
                <a:latin typeface="Arial"/>
                <a:cs typeface="Arial"/>
              </a:rPr>
              <a:t>leaves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result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557" y="2481529"/>
            <a:ext cx="4023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Dataflow</a:t>
            </a:r>
            <a:r>
              <a:rPr spc="-310" dirty="0"/>
              <a:t> </a:t>
            </a:r>
            <a:r>
              <a:rPr spc="-254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2602" y="3797339"/>
            <a:ext cx="256159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0"/>
              </a:spcBef>
            </a:pPr>
            <a:r>
              <a:rPr lang="en-US" sz="3200" spc="-125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3200" spc="-635" dirty="0">
                <a:solidFill>
                  <a:srgbClr val="888888"/>
                </a:solidFill>
                <a:latin typeface="Arial"/>
                <a:cs typeface="Arial"/>
              </a:rPr>
              <a:t>CS </a:t>
            </a:r>
            <a:r>
              <a:rPr lang="en-US" sz="3200" spc="-135" dirty="0" smtClean="0">
                <a:solidFill>
                  <a:srgbClr val="888888"/>
                </a:solidFill>
                <a:latin typeface="Arial"/>
                <a:cs typeface="Arial"/>
              </a:rPr>
              <a:t>898AE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200" spc="-180" dirty="0">
                <a:solidFill>
                  <a:srgbClr val="888888"/>
                </a:solidFill>
                <a:latin typeface="Arial"/>
                <a:cs typeface="Arial"/>
              </a:rPr>
              <a:t>Spring</a:t>
            </a:r>
            <a:r>
              <a:rPr sz="3200" spc="-18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60" dirty="0" smtClean="0">
                <a:solidFill>
                  <a:srgbClr val="888888"/>
                </a:solidFill>
                <a:latin typeface="Arial"/>
                <a:cs typeface="Arial"/>
              </a:rPr>
              <a:t>201</a:t>
            </a:r>
            <a:r>
              <a:rPr lang="en-US" sz="3200" spc="-16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608" y="461594"/>
            <a:ext cx="3972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Dataflow</a:t>
            </a:r>
            <a:r>
              <a:rPr spc="-295" dirty="0"/>
              <a:t> </a:t>
            </a:r>
            <a:r>
              <a:rPr spc="-24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404734" cy="363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235" dirty="0">
                <a:latin typeface="Arial"/>
                <a:cs typeface="Arial"/>
              </a:rPr>
              <a:t>class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95" dirty="0">
                <a:latin typeface="Arial"/>
                <a:cs typeface="Arial"/>
              </a:rPr>
              <a:t>static </a:t>
            </a:r>
            <a:r>
              <a:rPr sz="3200" spc="-204" dirty="0">
                <a:latin typeface="Arial"/>
                <a:cs typeface="Arial"/>
              </a:rPr>
              <a:t>analyses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10" dirty="0">
                <a:latin typeface="Arial"/>
                <a:cs typeface="Arial"/>
              </a:rPr>
              <a:t>aim </a:t>
            </a:r>
            <a:r>
              <a:rPr sz="3200" spc="25" dirty="0">
                <a:latin typeface="Arial"/>
                <a:cs typeface="Arial"/>
              </a:rPr>
              <a:t>to  </a:t>
            </a:r>
            <a:r>
              <a:rPr sz="3200" spc="-125" dirty="0">
                <a:latin typeface="Arial"/>
                <a:cs typeface="Arial"/>
              </a:rPr>
              <a:t>understand </a:t>
            </a:r>
            <a:r>
              <a:rPr sz="3200" spc="-80" dirty="0">
                <a:latin typeface="Arial"/>
                <a:cs typeface="Arial"/>
              </a:rPr>
              <a:t>how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80" dirty="0">
                <a:latin typeface="Arial"/>
                <a:cs typeface="Arial"/>
              </a:rPr>
              <a:t>flows </a:t>
            </a:r>
            <a:r>
              <a:rPr sz="3200" spc="-45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program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85" dirty="0">
                <a:latin typeface="Arial"/>
                <a:cs typeface="Arial"/>
              </a:rPr>
              <a:t>Typical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examples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25" dirty="0">
                <a:latin typeface="Arial"/>
                <a:cs typeface="Arial"/>
              </a:rPr>
              <a:t>Available </a:t>
            </a:r>
            <a:r>
              <a:rPr sz="2800" spc="-150" dirty="0">
                <a:latin typeface="Arial"/>
                <a:cs typeface="Arial"/>
              </a:rPr>
              <a:t>expression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00" dirty="0">
                <a:latin typeface="Arial"/>
                <a:cs typeface="Arial"/>
              </a:rPr>
              <a:t>Reaching </a:t>
            </a:r>
            <a:r>
              <a:rPr sz="2800" spc="-35" dirty="0">
                <a:latin typeface="Arial"/>
                <a:cs typeface="Arial"/>
              </a:rPr>
              <a:t>definition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80" dirty="0">
                <a:latin typeface="Arial"/>
                <a:cs typeface="Arial"/>
              </a:rPr>
              <a:t>Live </a:t>
            </a:r>
            <a:r>
              <a:rPr sz="2800" spc="-100" dirty="0">
                <a:latin typeface="Arial"/>
                <a:cs typeface="Arial"/>
              </a:rPr>
              <a:t>variable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Constant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propagation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461594"/>
            <a:ext cx="3336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Analysis</a:t>
            </a:r>
            <a:r>
              <a:rPr spc="-280" dirty="0"/>
              <a:t> </a:t>
            </a:r>
            <a:r>
              <a:rPr spc="-36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637145" cy="32512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5" dirty="0">
                <a:latin typeface="Arial"/>
                <a:cs typeface="Arial"/>
              </a:rPr>
              <a:t>Intraprocedural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analysis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90" dirty="0">
                <a:latin typeface="Arial"/>
                <a:cs typeface="Arial"/>
              </a:rPr>
              <a:t>Focusing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70" dirty="0">
                <a:latin typeface="Arial"/>
                <a:cs typeface="Arial"/>
              </a:rPr>
              <a:t>individual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function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95" dirty="0">
                <a:latin typeface="Arial"/>
                <a:cs typeface="Arial"/>
              </a:rPr>
              <a:t>Do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85" dirty="0">
                <a:latin typeface="Arial"/>
                <a:cs typeface="Arial"/>
              </a:rPr>
              <a:t>track </a:t>
            </a:r>
            <a:r>
              <a:rPr sz="2800" spc="-60" dirty="0">
                <a:latin typeface="Arial"/>
                <a:cs typeface="Arial"/>
              </a:rPr>
              <a:t>dataflow </a:t>
            </a:r>
            <a:r>
              <a:rPr sz="2800" spc="-195" dirty="0">
                <a:latin typeface="Arial"/>
                <a:cs typeface="Arial"/>
              </a:rPr>
              <a:t>across </a:t>
            </a:r>
            <a:r>
              <a:rPr sz="2800" spc="-45" dirty="0">
                <a:latin typeface="Arial"/>
                <a:cs typeface="Arial"/>
              </a:rPr>
              <a:t>function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boundary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85" dirty="0">
                <a:latin typeface="Arial"/>
                <a:cs typeface="Arial"/>
              </a:rPr>
              <a:t>Interprocedural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analysis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80" dirty="0">
                <a:latin typeface="Arial"/>
                <a:cs typeface="Arial"/>
              </a:rPr>
              <a:t>Analyze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whole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program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20" dirty="0">
                <a:latin typeface="Arial"/>
                <a:cs typeface="Arial"/>
              </a:rPr>
              <a:t>Way </a:t>
            </a:r>
            <a:r>
              <a:rPr sz="2800" spc="-90" dirty="0">
                <a:latin typeface="Arial"/>
                <a:cs typeface="Arial"/>
              </a:rPr>
              <a:t>more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expensive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257" y="461594"/>
            <a:ext cx="4252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Control </a:t>
            </a:r>
            <a:r>
              <a:rPr spc="-10" dirty="0"/>
              <a:t>flow</a:t>
            </a:r>
            <a:r>
              <a:rPr spc="-365" dirty="0"/>
              <a:t> </a:t>
            </a:r>
            <a:r>
              <a:rPr spc="-204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343792" y="1461106"/>
            <a:ext cx="8109803" cy="4924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0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61594"/>
            <a:ext cx="4465702" cy="1354217"/>
          </a:xfrm>
        </p:spPr>
        <p:txBody>
          <a:bodyPr/>
          <a:lstStyle/>
          <a:p>
            <a:r>
              <a:rPr lang="en-US" spc="-260"/>
              <a:t>An </a:t>
            </a:r>
            <a:r>
              <a:rPr lang="en-US" spc="-100"/>
              <a:t>Imperfect</a:t>
            </a:r>
            <a:r>
              <a:rPr lang="en-US" spc="-275"/>
              <a:t> </a:t>
            </a:r>
            <a:r>
              <a:rPr lang="en-US" spc="-120"/>
              <a:t>World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535940" y="1514315"/>
            <a:ext cx="7940675" cy="3529427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9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20" dirty="0">
                <a:latin typeface="Arial"/>
                <a:cs typeface="Arial"/>
              </a:rPr>
              <a:t>Software </a:t>
            </a:r>
            <a:r>
              <a:rPr sz="3000" spc="-220" dirty="0">
                <a:latin typeface="Arial"/>
                <a:cs typeface="Arial"/>
              </a:rPr>
              <a:t>has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bugs</a:t>
            </a:r>
            <a:endParaRPr sz="3000" dirty="0">
              <a:latin typeface="Arial"/>
              <a:cs typeface="Arial"/>
            </a:endParaRPr>
          </a:p>
          <a:p>
            <a:pPr marL="756285" marR="313055" lvl="1" indent="-286385" algn="just">
              <a:lnSpc>
                <a:spcPct val="9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600" spc="-190" dirty="0" smtClean="0">
                <a:latin typeface="Arial"/>
                <a:cs typeface="Arial"/>
              </a:rPr>
              <a:t>The</a:t>
            </a:r>
            <a:r>
              <a:rPr sz="2600" spc="-165" dirty="0" smtClean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explosion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Ariane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00" dirty="0" smtClean="0">
                <a:latin typeface="Arial"/>
                <a:cs typeface="Arial"/>
              </a:rPr>
              <a:t>5</a:t>
            </a:r>
            <a:r>
              <a:rPr lang="en-US" sz="2600" spc="-100" dirty="0" smtClean="0">
                <a:latin typeface="Arial"/>
                <a:cs typeface="Arial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rocket launched by the European Space Agency</a:t>
            </a:r>
            <a:r>
              <a:rPr sz="2600" spc="-100" dirty="0" smtClean="0">
                <a:latin typeface="Arial"/>
                <a:cs typeface="Arial"/>
              </a:rPr>
              <a:t>,</a:t>
            </a:r>
            <a:r>
              <a:rPr sz="2600" spc="-135" dirty="0" smtClean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valued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$500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million,  </a:t>
            </a:r>
            <a:r>
              <a:rPr sz="2600" spc="-130" dirty="0">
                <a:latin typeface="Arial"/>
                <a:cs typeface="Arial"/>
              </a:rPr>
              <a:t>45 </a:t>
            </a:r>
            <a:r>
              <a:rPr sz="2600" spc="-175" dirty="0">
                <a:latin typeface="Arial"/>
                <a:cs typeface="Arial"/>
              </a:rPr>
              <a:t>seconds </a:t>
            </a:r>
            <a:r>
              <a:rPr sz="2600" spc="-30" dirty="0">
                <a:latin typeface="Arial"/>
                <a:cs typeface="Arial"/>
              </a:rPr>
              <a:t>after </a:t>
            </a:r>
            <a:r>
              <a:rPr sz="2600" spc="-40" dirty="0">
                <a:latin typeface="Arial"/>
                <a:cs typeface="Arial"/>
              </a:rPr>
              <a:t>its </a:t>
            </a:r>
            <a:r>
              <a:rPr sz="2600" spc="25" dirty="0">
                <a:latin typeface="Arial"/>
                <a:cs typeface="Arial"/>
              </a:rPr>
              <a:t>lift-off </a:t>
            </a:r>
            <a:r>
              <a:rPr sz="2600" spc="-100" dirty="0">
                <a:latin typeface="Arial"/>
                <a:cs typeface="Arial"/>
              </a:rPr>
              <a:t>(due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45" dirty="0">
                <a:latin typeface="Arial"/>
                <a:cs typeface="Arial"/>
              </a:rPr>
              <a:t>16-bit </a:t>
            </a:r>
            <a:r>
              <a:rPr sz="2600" spc="-70" dirty="0">
                <a:latin typeface="Arial"/>
                <a:cs typeface="Arial"/>
              </a:rPr>
              <a:t>integer  </a:t>
            </a:r>
            <a:r>
              <a:rPr sz="2600" spc="-50" dirty="0">
                <a:latin typeface="Arial"/>
                <a:cs typeface="Arial"/>
              </a:rPr>
              <a:t>overflow</a:t>
            </a:r>
            <a:r>
              <a:rPr sz="2600" spc="-50" dirty="0" smtClean="0">
                <a:latin typeface="Arial"/>
                <a:cs typeface="Arial"/>
              </a:rPr>
              <a:t>)</a:t>
            </a:r>
            <a:endParaRPr lang="en-US" sz="2600" spc="-50" dirty="0" smtClean="0">
              <a:latin typeface="Arial"/>
              <a:cs typeface="Arial"/>
            </a:endParaRPr>
          </a:p>
          <a:p>
            <a:pPr marL="1213485" marR="313055" lvl="2" indent="-286385" algn="just">
              <a:lnSpc>
                <a:spcPct val="90000"/>
              </a:lnSpc>
              <a:spcBef>
                <a:spcPts val="650"/>
              </a:spcBef>
              <a:buFontTx/>
              <a:buChar char="–"/>
              <a:tabLst>
                <a:tab pos="75692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board of inquiry investigated the causes of the explosion,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which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was a software error in the inertial reference system. Specifically a 64 bit floating point number relating to the horizontal velocity of the rocket with respect to the platform was converted to a 16 bit signed integer. The number was larger than 32,767, the largest integer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 a 16 bit signed integer, and thus the conversion failed.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5219700"/>
            <a:ext cx="3670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1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CFG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/>
              <a:t>the </a:t>
            </a:r>
            <a:r>
              <a:rPr lang="en-US" sz="2400" smtClean="0"/>
              <a:t>CFG, </a:t>
            </a:r>
            <a:r>
              <a:rPr lang="en-US" sz="2400"/>
              <a:t>a </a:t>
            </a:r>
            <a:r>
              <a:rPr lang="en-US" sz="2400" smtClean="0">
                <a:hlinkClick r:id="rId2" tooltip="Basic block"/>
              </a:rPr>
              <a:t>block</a:t>
            </a:r>
            <a:r>
              <a:rPr lang="en-US" sz="2400" smtClean="0"/>
              <a:t> is a </a:t>
            </a:r>
            <a:r>
              <a:rPr lang="en-US" sz="2400" dirty="0"/>
              <a:t>straight-line piece of code without any jumps or </a:t>
            </a:r>
            <a:r>
              <a:rPr lang="en-US" sz="2400" dirty="0">
                <a:hlinkClick r:id="rId3" tooltip="Jump target (computing)"/>
              </a:rPr>
              <a:t>jump targets</a:t>
            </a:r>
            <a:r>
              <a:rPr lang="en-US" sz="2400" dirty="0"/>
              <a:t>; 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ump </a:t>
            </a:r>
            <a:r>
              <a:rPr lang="en-US" sz="2400" dirty="0"/>
              <a:t>targets start a </a:t>
            </a:r>
            <a:r>
              <a:rPr lang="en-US" sz="2400" dirty="0" smtClean="0"/>
              <a:t>block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umps </a:t>
            </a:r>
            <a:r>
              <a:rPr lang="en-US" sz="2400" dirty="0"/>
              <a:t>end a block. 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43200" y="37338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(A) t0 = </a:t>
            </a:r>
            <a:r>
              <a:rPr lang="en-US" sz="2400" dirty="0" err="1"/>
              <a:t>read_num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1</a:t>
            </a:r>
            <a:r>
              <a:rPr lang="en-US" sz="2400" dirty="0"/>
              <a:t>: (A) if t0 mod 2 == 0 </a:t>
            </a:r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dirty="0"/>
              <a:t>: (B) </a:t>
            </a:r>
            <a:r>
              <a:rPr lang="en-US" sz="2400" dirty="0" smtClean="0"/>
              <a:t>    print </a:t>
            </a:r>
            <a:r>
              <a:rPr lang="en-US" sz="2400" dirty="0"/>
              <a:t>t0 + " is even." </a:t>
            </a:r>
            <a:endParaRPr lang="en-US" sz="2400" dirty="0" smtClean="0"/>
          </a:p>
          <a:p>
            <a:r>
              <a:rPr lang="en-US" sz="2400" dirty="0" smtClean="0"/>
              <a:t>3</a:t>
            </a:r>
            <a:r>
              <a:rPr lang="en-US" sz="2400" dirty="0"/>
              <a:t>: (B) </a:t>
            </a:r>
            <a:r>
              <a:rPr lang="en-US" sz="2400" dirty="0" smtClean="0"/>
              <a:t>    </a:t>
            </a:r>
            <a:r>
              <a:rPr lang="en-US" sz="2400" dirty="0" err="1" smtClean="0"/>
              <a:t>goto</a:t>
            </a:r>
            <a:r>
              <a:rPr lang="en-US" sz="2400" dirty="0" smtClean="0"/>
              <a:t> </a:t>
            </a:r>
            <a:r>
              <a:rPr lang="en-US" sz="2400" dirty="0"/>
              <a:t>5 </a:t>
            </a:r>
            <a:endParaRPr lang="en-US" sz="2400" dirty="0" smtClean="0"/>
          </a:p>
          <a:p>
            <a:r>
              <a:rPr lang="en-US" sz="2400" dirty="0" smtClean="0"/>
              <a:t>4</a:t>
            </a:r>
            <a:r>
              <a:rPr lang="en-US" sz="2400" dirty="0"/>
              <a:t>: (C) print t0 + " is odd."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33153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56874"/>
            <a:ext cx="3285232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pc="-123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1" y="1676400"/>
            <a:ext cx="7696200" cy="3142808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/>
          <a:p>
            <a:pPr marL="85275" marR="79917" algn="just">
              <a:lnSpc>
                <a:spcPts val="3445"/>
              </a:lnSpc>
              <a:spcBef>
                <a:spcPts val="267"/>
              </a:spcBef>
            </a:pPr>
            <a:r>
              <a:rPr sz="3200" spc="-186" dirty="0">
                <a:latin typeface="Arial" charset="0"/>
                <a:ea typeface="Arial" charset="0"/>
                <a:cs typeface="Arial" charset="0"/>
              </a:rPr>
              <a:t>Programs </a:t>
            </a:r>
            <a:r>
              <a:rPr sz="3200" spc="-295" dirty="0">
                <a:latin typeface="Arial" charset="0"/>
                <a:ea typeface="Arial" charset="0"/>
                <a:cs typeface="Arial" charset="0"/>
              </a:rPr>
              <a:t>may </a:t>
            </a:r>
            <a:r>
              <a:rPr sz="3200" spc="-109" dirty="0">
                <a:latin typeface="Arial" charset="0"/>
                <a:ea typeface="Arial" charset="0"/>
                <a:cs typeface="Arial" charset="0"/>
              </a:rPr>
              <a:t>contain </a:t>
            </a:r>
            <a:r>
              <a:rPr sz="3200" spc="-141" dirty="0">
                <a:latin typeface="Arial" charset="0"/>
                <a:ea typeface="Arial" charset="0"/>
                <a:cs typeface="Arial" charset="0"/>
              </a:rPr>
              <a:t>code </a:t>
            </a:r>
            <a:r>
              <a:rPr sz="3200" spc="-155" dirty="0">
                <a:latin typeface="Arial" charset="0"/>
                <a:ea typeface="Arial" charset="0"/>
                <a:cs typeface="Arial" charset="0"/>
              </a:rPr>
              <a:t>whose </a:t>
            </a:r>
            <a:r>
              <a:rPr sz="3200" spc="-77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sz="3200" spc="-179" dirty="0">
                <a:latin typeface="Arial" charset="0"/>
                <a:ea typeface="Arial" charset="0"/>
                <a:cs typeface="Arial" charset="0"/>
              </a:rPr>
              <a:t>is  </a:t>
            </a:r>
            <a:r>
              <a:rPr sz="3200" spc="-186" dirty="0">
                <a:latin typeface="Arial" charset="0"/>
                <a:ea typeface="Arial" charset="0"/>
                <a:cs typeface="Arial" charset="0"/>
              </a:rPr>
              <a:t>needed, </a:t>
            </a:r>
            <a:r>
              <a:rPr sz="3200" spc="-56" dirty="0">
                <a:latin typeface="Arial" charset="0"/>
                <a:ea typeface="Arial" charset="0"/>
                <a:cs typeface="Arial" charset="0"/>
              </a:rPr>
              <a:t>but </a:t>
            </a:r>
            <a:r>
              <a:rPr sz="3200" spc="-91" dirty="0">
                <a:latin typeface="Arial" charset="0"/>
                <a:ea typeface="Arial" charset="0"/>
                <a:cs typeface="Arial" charset="0"/>
              </a:rPr>
              <a:t>in </a:t>
            </a:r>
            <a:r>
              <a:rPr sz="3200" spc="-112" dirty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sz="3200" spc="-193" dirty="0">
                <a:latin typeface="Arial" charset="0"/>
                <a:ea typeface="Arial" charset="0"/>
                <a:cs typeface="Arial" charset="0"/>
              </a:rPr>
              <a:t>some </a:t>
            </a:r>
            <a:r>
              <a:rPr sz="3200" spc="-88" dirty="0">
                <a:latin typeface="Arial" charset="0"/>
                <a:ea typeface="Arial" charset="0"/>
                <a:cs typeface="Arial" charset="0"/>
              </a:rPr>
              <a:t>computation </a:t>
            </a:r>
            <a:r>
              <a:rPr sz="3200" spc="-179" dirty="0">
                <a:latin typeface="Arial" charset="0"/>
                <a:ea typeface="Arial" charset="0"/>
                <a:cs typeface="Arial" charset="0"/>
              </a:rPr>
              <a:t>is  </a:t>
            </a:r>
            <a:r>
              <a:rPr sz="3200" spc="-155" dirty="0">
                <a:latin typeface="Arial" charset="0"/>
                <a:ea typeface="Arial" charset="0"/>
                <a:cs typeface="Arial" charset="0"/>
              </a:rPr>
              <a:t>simply </a:t>
            </a:r>
            <a:r>
              <a:rPr sz="3200" spc="-383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sz="3200" spc="-123" dirty="0">
                <a:latin typeface="Arial" charset="0"/>
                <a:ea typeface="Arial" charset="0"/>
                <a:cs typeface="Arial" charset="0"/>
              </a:rPr>
              <a:t>redundant </a:t>
            </a:r>
            <a:r>
              <a:rPr sz="3200" spc="-39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repetition </a:t>
            </a:r>
            <a:r>
              <a:rPr sz="3200" spc="-49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</a:t>
            </a:r>
            <a:r>
              <a:rPr sz="3200" spc="-7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earlier  </a:t>
            </a:r>
            <a:r>
              <a:rPr sz="3200" spc="-88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computation</a:t>
            </a:r>
            <a:r>
              <a:rPr sz="3200" spc="-88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3200" spc="-39" dirty="0">
                <a:latin typeface="Arial" charset="0"/>
                <a:ea typeface="Arial" charset="0"/>
                <a:cs typeface="Arial" charset="0"/>
              </a:rPr>
              <a:t>within </a:t>
            </a:r>
            <a:r>
              <a:rPr sz="3200" spc="-8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sz="3200" spc="-285" dirty="0">
                <a:latin typeface="Arial" charset="0"/>
                <a:ea typeface="Arial" charset="0"/>
                <a:cs typeface="Arial" charset="0"/>
              </a:rPr>
              <a:t>same</a:t>
            </a:r>
            <a:r>
              <a:rPr sz="3200" spc="193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3200" spc="-127" dirty="0">
                <a:latin typeface="Arial" charset="0"/>
                <a:ea typeface="Arial" charset="0"/>
                <a:cs typeface="Arial" charset="0"/>
              </a:rPr>
              <a:t>program.</a:t>
            </a:r>
            <a:endParaRPr sz="32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7"/>
              </a:spcBef>
            </a:pPr>
            <a:endParaRPr sz="3200" dirty="0">
              <a:latin typeface="Arial" charset="0"/>
              <a:ea typeface="Arial" charset="0"/>
              <a:cs typeface="Arial" charset="0"/>
            </a:endParaRPr>
          </a:p>
          <a:p>
            <a:pPr marL="8929" marR="3572" algn="just">
              <a:lnSpc>
                <a:spcPts val="3445"/>
              </a:lnSpc>
            </a:pPr>
            <a:r>
              <a:rPr sz="3200" spc="-141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sz="3200" spc="-112" dirty="0">
                <a:latin typeface="Arial" charset="0"/>
                <a:ea typeface="Arial" charset="0"/>
                <a:cs typeface="Arial" charset="0"/>
              </a:rPr>
              <a:t>concept </a:t>
            </a:r>
            <a:r>
              <a:rPr sz="3200" spc="-49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sz="3200" i="1" spc="-274" dirty="0">
                <a:latin typeface="Arial" charset="0"/>
                <a:ea typeface="Arial" charset="0"/>
                <a:cs typeface="Arial" charset="0"/>
              </a:rPr>
              <a:t>expression </a:t>
            </a:r>
            <a:r>
              <a:rPr sz="3200" i="1" spc="-193" dirty="0">
                <a:latin typeface="Arial" charset="0"/>
                <a:ea typeface="Arial" charset="0"/>
                <a:cs typeface="Arial" charset="0"/>
              </a:rPr>
              <a:t>availability </a:t>
            </a:r>
            <a:r>
              <a:rPr sz="3200" spc="-179" dirty="0">
                <a:latin typeface="Arial" charset="0"/>
                <a:ea typeface="Arial" charset="0"/>
                <a:cs typeface="Arial" charset="0"/>
              </a:rPr>
              <a:t>is </a:t>
            </a:r>
            <a:r>
              <a:rPr sz="3200" spc="-165" dirty="0">
                <a:latin typeface="Arial" charset="0"/>
                <a:ea typeface="Arial" charset="0"/>
                <a:cs typeface="Arial" charset="0"/>
              </a:rPr>
              <a:t>useful  </a:t>
            </a:r>
            <a:r>
              <a:rPr sz="3200" spc="-91" dirty="0">
                <a:latin typeface="Arial" charset="0"/>
                <a:ea typeface="Arial" charset="0"/>
                <a:cs typeface="Arial" charset="0"/>
              </a:rPr>
              <a:t>in </a:t>
            </a:r>
            <a:r>
              <a:rPr sz="3200" spc="-190" dirty="0">
                <a:latin typeface="Arial" charset="0"/>
                <a:ea typeface="Arial" charset="0"/>
                <a:cs typeface="Arial" charset="0"/>
              </a:rPr>
              <a:t>dealing </a:t>
            </a:r>
            <a:r>
              <a:rPr sz="3200" spc="-11" dirty="0">
                <a:latin typeface="Arial" charset="0"/>
                <a:ea typeface="Arial" charset="0"/>
                <a:cs typeface="Arial" charset="0"/>
              </a:rPr>
              <a:t>with </a:t>
            </a:r>
            <a:r>
              <a:rPr sz="3200" spc="-91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sz="3200" spc="278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3200" spc="-95" dirty="0">
                <a:latin typeface="Arial" charset="0"/>
                <a:ea typeface="Arial" charset="0"/>
                <a:cs typeface="Arial" charset="0"/>
              </a:rPr>
              <a:t>situation.</a:t>
            </a:r>
            <a:endParaRPr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826674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825" y="456874"/>
            <a:ext cx="3603575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439" dirty="0"/>
              <a:t>Exp</a:t>
            </a:r>
            <a:r>
              <a:rPr spc="250" dirty="0"/>
              <a:t>r</a:t>
            </a:r>
            <a:r>
              <a:rPr spc="-411" dirty="0"/>
              <a:t>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15" y="1910953"/>
            <a:ext cx="8989070" cy="4603144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/>
          <a:p>
            <a:pPr marL="517457" marR="25449" indent="-487544">
              <a:lnSpc>
                <a:spcPts val="3445"/>
              </a:lnSpc>
              <a:spcBef>
                <a:spcPts val="267"/>
              </a:spcBef>
            </a:pPr>
            <a:r>
              <a:rPr sz="2953" spc="-137" dirty="0">
                <a:latin typeface="Arial"/>
                <a:cs typeface="Arial"/>
              </a:rPr>
              <a:t>Any </a:t>
            </a:r>
            <a:r>
              <a:rPr sz="2953" spc="-207" dirty="0">
                <a:latin typeface="Arial"/>
                <a:cs typeface="Arial"/>
              </a:rPr>
              <a:t>given </a:t>
            </a:r>
            <a:r>
              <a:rPr sz="2953" spc="-120" dirty="0">
                <a:latin typeface="Arial"/>
                <a:cs typeface="Arial"/>
              </a:rPr>
              <a:t>program </a:t>
            </a:r>
            <a:r>
              <a:rPr sz="2953" spc="-137" dirty="0">
                <a:latin typeface="Arial"/>
                <a:cs typeface="Arial"/>
              </a:rPr>
              <a:t>contains </a:t>
            </a:r>
            <a:r>
              <a:rPr sz="2953" spc="-383" dirty="0">
                <a:latin typeface="Arial"/>
                <a:cs typeface="Arial"/>
              </a:rPr>
              <a:t>a </a:t>
            </a:r>
            <a:r>
              <a:rPr sz="2953" spc="-42" dirty="0">
                <a:latin typeface="Arial"/>
                <a:cs typeface="Arial"/>
              </a:rPr>
              <a:t>finite </a:t>
            </a:r>
            <a:r>
              <a:rPr sz="2953" spc="-130" dirty="0">
                <a:latin typeface="Arial"/>
                <a:cs typeface="Arial"/>
              </a:rPr>
              <a:t>number </a:t>
            </a:r>
            <a:r>
              <a:rPr sz="2953" spc="-49" dirty="0">
                <a:latin typeface="Arial"/>
                <a:cs typeface="Arial"/>
              </a:rPr>
              <a:t>of </a:t>
            </a:r>
            <a:r>
              <a:rPr sz="2953" spc="-158" dirty="0">
                <a:latin typeface="Arial"/>
                <a:cs typeface="Arial"/>
              </a:rPr>
              <a:t>expressions  </a:t>
            </a:r>
            <a:r>
              <a:rPr sz="2953" spc="-112" dirty="0">
                <a:latin typeface="Arial"/>
                <a:cs typeface="Arial"/>
              </a:rPr>
              <a:t>(i.e. </a:t>
            </a:r>
            <a:r>
              <a:rPr sz="2953" spc="-109" dirty="0">
                <a:latin typeface="Arial"/>
                <a:cs typeface="Arial"/>
              </a:rPr>
              <a:t>computations </a:t>
            </a:r>
            <a:r>
              <a:rPr sz="2953" spc="-112" dirty="0">
                <a:latin typeface="Arial"/>
                <a:cs typeface="Arial"/>
              </a:rPr>
              <a:t>which </a:t>
            </a:r>
            <a:r>
              <a:rPr sz="2953" spc="-80" dirty="0">
                <a:latin typeface="Arial"/>
                <a:cs typeface="Arial"/>
              </a:rPr>
              <a:t>potentially </a:t>
            </a:r>
            <a:r>
              <a:rPr sz="2953" spc="-112" dirty="0">
                <a:latin typeface="Arial"/>
                <a:cs typeface="Arial"/>
              </a:rPr>
              <a:t>produce</a:t>
            </a:r>
            <a:r>
              <a:rPr sz="2953" spc="112" dirty="0">
                <a:latin typeface="Arial"/>
                <a:cs typeface="Arial"/>
              </a:rPr>
              <a:t> </a:t>
            </a:r>
            <a:r>
              <a:rPr sz="2953" spc="-190" dirty="0">
                <a:latin typeface="Arial"/>
                <a:cs typeface="Arial"/>
              </a:rPr>
              <a:t>values),</a:t>
            </a:r>
            <a:endParaRPr sz="2953" dirty="0">
              <a:latin typeface="Arial"/>
              <a:cs typeface="Arial"/>
            </a:endParaRPr>
          </a:p>
          <a:p>
            <a:pPr marL="8929">
              <a:lnSpc>
                <a:spcPts val="3347"/>
              </a:lnSpc>
            </a:pPr>
            <a:r>
              <a:rPr sz="2953" spc="-179" dirty="0">
                <a:latin typeface="Arial"/>
                <a:cs typeface="Arial"/>
              </a:rPr>
              <a:t>so </a:t>
            </a:r>
            <a:r>
              <a:rPr sz="2953" spc="-151" dirty="0">
                <a:latin typeface="Arial"/>
                <a:cs typeface="Arial"/>
              </a:rPr>
              <a:t>we </a:t>
            </a:r>
            <a:r>
              <a:rPr sz="2953" spc="-292" dirty="0">
                <a:latin typeface="Arial"/>
                <a:cs typeface="Arial"/>
              </a:rPr>
              <a:t>may </a:t>
            </a:r>
            <a:r>
              <a:rPr sz="2953" spc="-77" dirty="0">
                <a:latin typeface="Arial"/>
                <a:cs typeface="Arial"/>
              </a:rPr>
              <a:t>talk </a:t>
            </a:r>
            <a:r>
              <a:rPr sz="2953" spc="-116" dirty="0">
                <a:latin typeface="Arial"/>
                <a:cs typeface="Arial"/>
              </a:rPr>
              <a:t>about </a:t>
            </a:r>
            <a:r>
              <a:rPr sz="2953" spc="-80" dirty="0">
                <a:latin typeface="Arial"/>
                <a:cs typeface="Arial"/>
              </a:rPr>
              <a:t>the </a:t>
            </a:r>
            <a:r>
              <a:rPr sz="2953" i="1" spc="-260" dirty="0">
                <a:latin typeface="Arial"/>
                <a:cs typeface="Arial"/>
              </a:rPr>
              <a:t>set </a:t>
            </a:r>
            <a:r>
              <a:rPr sz="2953" i="1" spc="-172" dirty="0">
                <a:latin typeface="Arial"/>
                <a:cs typeface="Arial"/>
              </a:rPr>
              <a:t>of </a:t>
            </a:r>
            <a:r>
              <a:rPr sz="2953" i="1" spc="-158" dirty="0">
                <a:latin typeface="Arial"/>
                <a:cs typeface="Arial"/>
              </a:rPr>
              <a:t>all </a:t>
            </a:r>
            <a:r>
              <a:rPr sz="2953" i="1" spc="-288" dirty="0">
                <a:latin typeface="Arial"/>
                <a:cs typeface="Arial"/>
              </a:rPr>
              <a:t>expressions </a:t>
            </a:r>
            <a:r>
              <a:rPr sz="2953" spc="-49" dirty="0">
                <a:latin typeface="Arial"/>
                <a:cs typeface="Arial"/>
              </a:rPr>
              <a:t>of </a:t>
            </a:r>
            <a:r>
              <a:rPr sz="2953" spc="-383" dirty="0">
                <a:latin typeface="Arial"/>
                <a:cs typeface="Arial"/>
              </a:rPr>
              <a:t>a</a:t>
            </a:r>
            <a:r>
              <a:rPr sz="2953" spc="-239" dirty="0">
                <a:latin typeface="Arial"/>
                <a:cs typeface="Arial"/>
              </a:rPr>
              <a:t> </a:t>
            </a:r>
            <a:r>
              <a:rPr sz="2953" spc="-127" dirty="0">
                <a:latin typeface="Arial"/>
                <a:cs typeface="Arial"/>
              </a:rPr>
              <a:t>program.</a:t>
            </a:r>
            <a:endParaRPr sz="2953" dirty="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4570" dirty="0">
              <a:latin typeface="Times New Roman"/>
              <a:cs typeface="Times New Roman"/>
            </a:endParaRPr>
          </a:p>
          <a:p>
            <a:pPr marL="2693544" marR="2689079">
              <a:lnSpc>
                <a:spcPts val="3797"/>
              </a:lnSpc>
            </a:pPr>
            <a:r>
              <a:rPr sz="3375" spc="-4" dirty="0">
                <a:latin typeface="Courier New"/>
                <a:cs typeface="Courier New"/>
              </a:rPr>
              <a:t>int </a:t>
            </a:r>
            <a:r>
              <a:rPr sz="3375" dirty="0">
                <a:latin typeface="Courier New"/>
                <a:cs typeface="Courier New"/>
              </a:rPr>
              <a:t>z = x *</a:t>
            </a:r>
            <a:r>
              <a:rPr sz="3375" spc="-80" dirty="0">
                <a:latin typeface="Courier New"/>
                <a:cs typeface="Courier New"/>
              </a:rPr>
              <a:t> </a:t>
            </a:r>
            <a:r>
              <a:rPr sz="3375" spc="-4" dirty="0">
                <a:latin typeface="Courier New"/>
                <a:cs typeface="Courier New"/>
              </a:rPr>
              <a:t>y;  print </a:t>
            </a:r>
            <a:r>
              <a:rPr sz="3375" dirty="0">
                <a:latin typeface="Courier New"/>
                <a:cs typeface="Courier New"/>
              </a:rPr>
              <a:t>s + </a:t>
            </a:r>
            <a:r>
              <a:rPr sz="3375" spc="-4" dirty="0">
                <a:latin typeface="Courier New"/>
                <a:cs typeface="Courier New"/>
              </a:rPr>
              <a:t>t;  int </a:t>
            </a:r>
            <a:r>
              <a:rPr sz="3375" dirty="0">
                <a:latin typeface="Courier New"/>
                <a:cs typeface="Courier New"/>
              </a:rPr>
              <a:t>w = u /</a:t>
            </a:r>
            <a:r>
              <a:rPr sz="3375" spc="-80" dirty="0">
                <a:latin typeface="Courier New"/>
                <a:cs typeface="Courier New"/>
              </a:rPr>
              <a:t> </a:t>
            </a:r>
            <a:r>
              <a:rPr sz="3375" spc="-4" dirty="0">
                <a:latin typeface="Courier New"/>
                <a:cs typeface="Courier New"/>
              </a:rPr>
              <a:t>v;</a:t>
            </a:r>
            <a:endParaRPr sz="3375" dirty="0">
              <a:latin typeface="Courier New"/>
              <a:cs typeface="Courier New"/>
            </a:endParaRPr>
          </a:p>
          <a:p>
            <a:pPr marL="2693544">
              <a:lnSpc>
                <a:spcPts val="3783"/>
              </a:lnSpc>
            </a:pPr>
            <a:r>
              <a:rPr sz="3375" dirty="0">
                <a:latin typeface="DejaVu Sans"/>
                <a:cs typeface="DejaVu Sans"/>
              </a:rPr>
              <a:t>⋯</a:t>
            </a:r>
          </a:p>
          <a:p>
            <a:pPr algn="ctr">
              <a:spcBef>
                <a:spcPts val="1293"/>
              </a:spcBef>
            </a:pPr>
            <a:r>
              <a:rPr sz="2953" spc="-120" dirty="0">
                <a:solidFill>
                  <a:srgbClr val="FF2800"/>
                </a:solidFill>
                <a:latin typeface="Arial"/>
                <a:cs typeface="Arial"/>
              </a:rPr>
              <a:t>program </a:t>
            </a:r>
            <a:r>
              <a:rPr sz="2953" spc="-137" dirty="0">
                <a:solidFill>
                  <a:srgbClr val="FF2800"/>
                </a:solidFill>
                <a:latin typeface="Arial"/>
                <a:cs typeface="Arial"/>
              </a:rPr>
              <a:t>contains </a:t>
            </a:r>
            <a:r>
              <a:rPr sz="2953" spc="-158" dirty="0">
                <a:solidFill>
                  <a:srgbClr val="FF2800"/>
                </a:solidFill>
                <a:latin typeface="Arial"/>
                <a:cs typeface="Arial"/>
              </a:rPr>
              <a:t>expressions </a:t>
            </a:r>
            <a:r>
              <a:rPr sz="2953" spc="-4" dirty="0">
                <a:solidFill>
                  <a:srgbClr val="FF2800"/>
                </a:solidFill>
                <a:latin typeface="Arial"/>
                <a:cs typeface="Arial"/>
              </a:rPr>
              <a:t>{ </a:t>
            </a:r>
            <a:r>
              <a:rPr sz="2953" spc="-46" dirty="0">
                <a:solidFill>
                  <a:srgbClr val="FF2800"/>
                </a:solidFill>
                <a:latin typeface="Courier New"/>
                <a:cs typeface="Courier New"/>
              </a:rPr>
              <a:t>x*y</a:t>
            </a:r>
            <a:r>
              <a:rPr sz="2953" spc="-46" dirty="0">
                <a:solidFill>
                  <a:srgbClr val="FF2800"/>
                </a:solidFill>
                <a:latin typeface="Arial"/>
                <a:cs typeface="Arial"/>
              </a:rPr>
              <a:t>, </a:t>
            </a:r>
            <a:r>
              <a:rPr sz="2953" spc="-46" dirty="0">
                <a:solidFill>
                  <a:srgbClr val="FF2800"/>
                </a:solidFill>
                <a:latin typeface="Courier New"/>
                <a:cs typeface="Courier New"/>
              </a:rPr>
              <a:t>s+t</a:t>
            </a:r>
            <a:r>
              <a:rPr sz="2953" spc="-46" dirty="0">
                <a:solidFill>
                  <a:srgbClr val="FF2800"/>
                </a:solidFill>
                <a:latin typeface="Arial"/>
                <a:cs typeface="Arial"/>
              </a:rPr>
              <a:t>, </a:t>
            </a:r>
            <a:r>
              <a:rPr sz="2953" spc="-46" dirty="0">
                <a:solidFill>
                  <a:srgbClr val="FF2800"/>
                </a:solidFill>
                <a:latin typeface="Courier New"/>
                <a:cs typeface="Courier New"/>
              </a:rPr>
              <a:t>u/v</a:t>
            </a:r>
            <a:r>
              <a:rPr sz="2953" spc="-46" dirty="0">
                <a:solidFill>
                  <a:srgbClr val="FF2800"/>
                </a:solidFill>
                <a:latin typeface="Arial"/>
                <a:cs typeface="Arial"/>
              </a:rPr>
              <a:t>, </a:t>
            </a:r>
            <a:r>
              <a:rPr sz="2953" spc="-176" dirty="0">
                <a:solidFill>
                  <a:srgbClr val="FF2800"/>
                </a:solidFill>
                <a:latin typeface="Arial"/>
                <a:cs typeface="Arial"/>
              </a:rPr>
              <a:t>...</a:t>
            </a:r>
            <a:r>
              <a:rPr sz="2953" spc="-65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953" spc="-4" dirty="0">
                <a:solidFill>
                  <a:srgbClr val="FF2800"/>
                </a:solidFill>
                <a:latin typeface="Arial"/>
                <a:cs typeface="Arial"/>
              </a:rPr>
              <a:t>}</a:t>
            </a:r>
            <a:endParaRPr sz="2953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83953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074" y="250031"/>
            <a:ext cx="3244155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211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10" y="1727895"/>
            <a:ext cx="8964513" cy="906298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/>
          <a:p>
            <a:pPr marL="8929" marR="3572" indent="713457" algn="just">
              <a:lnSpc>
                <a:spcPts val="3445"/>
              </a:lnSpc>
              <a:spcBef>
                <a:spcPts val="267"/>
              </a:spcBef>
            </a:pPr>
            <a:r>
              <a:rPr sz="2953" spc="-105" dirty="0">
                <a:latin typeface="Arial"/>
                <a:cs typeface="Arial"/>
              </a:rPr>
              <a:t>Availability </a:t>
            </a:r>
            <a:r>
              <a:rPr sz="2953" spc="-179" dirty="0">
                <a:latin typeface="Arial"/>
                <a:cs typeface="Arial"/>
              </a:rPr>
              <a:t>is </a:t>
            </a:r>
            <a:r>
              <a:rPr sz="2953" spc="-383" dirty="0">
                <a:latin typeface="Arial"/>
                <a:cs typeface="Arial"/>
              </a:rPr>
              <a:t>a </a:t>
            </a:r>
            <a:r>
              <a:rPr sz="2953" spc="-95" dirty="0">
                <a:latin typeface="Arial"/>
                <a:cs typeface="Arial"/>
              </a:rPr>
              <a:t>data-flow </a:t>
            </a:r>
            <a:r>
              <a:rPr sz="2953" spc="-32" dirty="0">
                <a:latin typeface="Arial"/>
                <a:cs typeface="Arial"/>
              </a:rPr>
              <a:t>property </a:t>
            </a:r>
            <a:r>
              <a:rPr sz="2953" spc="-49" dirty="0">
                <a:latin typeface="Arial"/>
                <a:cs typeface="Arial"/>
              </a:rPr>
              <a:t>of </a:t>
            </a:r>
            <a:r>
              <a:rPr sz="2953" spc="-158" dirty="0">
                <a:latin typeface="Arial"/>
                <a:cs typeface="Arial"/>
              </a:rPr>
              <a:t>expressions:  </a:t>
            </a:r>
            <a:r>
              <a:rPr sz="2953" spc="-109" dirty="0">
                <a:latin typeface="Arial"/>
                <a:cs typeface="Arial"/>
              </a:rPr>
              <a:t>“Has </a:t>
            </a:r>
            <a:r>
              <a:rPr sz="2953" spc="-80" dirty="0">
                <a:latin typeface="Arial"/>
                <a:cs typeface="Arial"/>
              </a:rPr>
              <a:t>the </a:t>
            </a:r>
            <a:r>
              <a:rPr sz="2953" spc="-197" dirty="0">
                <a:latin typeface="Arial"/>
                <a:cs typeface="Arial"/>
              </a:rPr>
              <a:t>value </a:t>
            </a:r>
            <a:r>
              <a:rPr sz="2953" spc="-49" dirty="0">
                <a:latin typeface="Arial"/>
                <a:cs typeface="Arial"/>
              </a:rPr>
              <a:t>of </a:t>
            </a:r>
            <a:r>
              <a:rPr sz="2953" spc="-91" dirty="0">
                <a:latin typeface="Arial"/>
                <a:cs typeface="Arial"/>
              </a:rPr>
              <a:t>this </a:t>
            </a:r>
            <a:r>
              <a:rPr sz="2953" spc="-141" dirty="0">
                <a:latin typeface="Arial"/>
                <a:cs typeface="Arial"/>
              </a:rPr>
              <a:t>expression </a:t>
            </a:r>
            <a:r>
              <a:rPr sz="2953" spc="-172" dirty="0">
                <a:latin typeface="Arial"/>
                <a:cs typeface="Arial"/>
              </a:rPr>
              <a:t>already </a:t>
            </a:r>
            <a:r>
              <a:rPr sz="2953" spc="-197" dirty="0">
                <a:latin typeface="Arial"/>
                <a:cs typeface="Arial"/>
              </a:rPr>
              <a:t>been</a:t>
            </a:r>
            <a:r>
              <a:rPr sz="2953" spc="229" dirty="0">
                <a:latin typeface="Arial"/>
                <a:cs typeface="Arial"/>
              </a:rPr>
              <a:t> </a:t>
            </a:r>
            <a:r>
              <a:rPr sz="2953" spc="-130" dirty="0">
                <a:latin typeface="Arial"/>
                <a:cs typeface="Arial"/>
              </a:rPr>
              <a:t>computed?”</a:t>
            </a:r>
            <a:endParaRPr sz="295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0313" y="4630044"/>
            <a:ext cx="4132659" cy="14966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23261">
              <a:lnSpc>
                <a:spcPts val="3923"/>
              </a:lnSpc>
              <a:spcBef>
                <a:spcPts val="70"/>
              </a:spcBef>
            </a:pPr>
            <a:r>
              <a:rPr sz="3375" dirty="0">
                <a:latin typeface="DejaVu Sans"/>
                <a:cs typeface="DejaVu Sans"/>
              </a:rPr>
              <a:t>⋯</a:t>
            </a:r>
            <a:endParaRPr sz="3375">
              <a:latin typeface="DejaVu Sans"/>
              <a:cs typeface="DejaVu Sans"/>
            </a:endParaRPr>
          </a:p>
          <a:p>
            <a:pPr marL="523261">
              <a:lnSpc>
                <a:spcPts val="3797"/>
              </a:lnSpc>
            </a:pPr>
            <a:r>
              <a:rPr sz="3375" spc="-4" dirty="0">
                <a:latin typeface="Courier New"/>
                <a:cs typeface="Courier New"/>
              </a:rPr>
              <a:t>int </a:t>
            </a:r>
            <a:r>
              <a:rPr sz="3375" dirty="0">
                <a:latin typeface="Courier New"/>
                <a:cs typeface="Courier New"/>
              </a:rPr>
              <a:t>z = x *</a:t>
            </a:r>
            <a:r>
              <a:rPr sz="3375" spc="-80" dirty="0">
                <a:latin typeface="Courier New"/>
                <a:cs typeface="Courier New"/>
              </a:rPr>
              <a:t> </a:t>
            </a:r>
            <a:r>
              <a:rPr sz="3375" spc="-4" dirty="0">
                <a:latin typeface="Courier New"/>
                <a:cs typeface="Courier New"/>
              </a:rPr>
              <a:t>y;</a:t>
            </a:r>
            <a:endParaRPr sz="3375">
              <a:latin typeface="Courier New"/>
              <a:cs typeface="Courier New"/>
            </a:endParaRPr>
          </a:p>
          <a:p>
            <a:pPr marL="8929">
              <a:lnSpc>
                <a:spcPts val="3923"/>
              </a:lnSpc>
            </a:pPr>
            <a:r>
              <a:rPr sz="3375" dirty="0">
                <a:latin typeface="Courier New"/>
                <a:cs typeface="Courier New"/>
              </a:rPr>
              <a:t>}</a:t>
            </a:r>
            <a:endParaRPr sz="3375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7875" y="3625453"/>
            <a:ext cx="1330523" cy="1562695"/>
          </a:xfrm>
          <a:custGeom>
            <a:avLst/>
            <a:gdLst/>
            <a:ahLst/>
            <a:cxnLst/>
            <a:rect l="l" t="t" r="r" b="b"/>
            <a:pathLst>
              <a:path w="1892300" h="2222500">
                <a:moveTo>
                  <a:pt x="1892300" y="0"/>
                </a:moveTo>
                <a:lnTo>
                  <a:pt x="1829204" y="39527"/>
                </a:lnTo>
                <a:lnTo>
                  <a:pt x="1796870" y="60816"/>
                </a:lnTo>
                <a:lnTo>
                  <a:pt x="1764049" y="83092"/>
                </a:lnTo>
                <a:lnTo>
                  <a:pt x="1730766" y="106336"/>
                </a:lnTo>
                <a:lnTo>
                  <a:pt x="1697050" y="130527"/>
                </a:lnTo>
                <a:lnTo>
                  <a:pt x="1662927" y="155645"/>
                </a:lnTo>
                <a:lnTo>
                  <a:pt x="1628425" y="181667"/>
                </a:lnTo>
                <a:lnTo>
                  <a:pt x="1593570" y="208574"/>
                </a:lnTo>
                <a:lnTo>
                  <a:pt x="1558390" y="236344"/>
                </a:lnTo>
                <a:lnTo>
                  <a:pt x="1522912" y="264958"/>
                </a:lnTo>
                <a:lnTo>
                  <a:pt x="1487162" y="294394"/>
                </a:lnTo>
                <a:lnTo>
                  <a:pt x="1451168" y="324631"/>
                </a:lnTo>
                <a:lnTo>
                  <a:pt x="1414957" y="355649"/>
                </a:lnTo>
                <a:lnTo>
                  <a:pt x="1378556" y="387427"/>
                </a:lnTo>
                <a:lnTo>
                  <a:pt x="1341993" y="419943"/>
                </a:lnTo>
                <a:lnTo>
                  <a:pt x="1305293" y="453178"/>
                </a:lnTo>
                <a:lnTo>
                  <a:pt x="1268485" y="487111"/>
                </a:lnTo>
                <a:lnTo>
                  <a:pt x="1231595" y="521720"/>
                </a:lnTo>
                <a:lnTo>
                  <a:pt x="1194651" y="556985"/>
                </a:lnTo>
                <a:lnTo>
                  <a:pt x="1157679" y="592886"/>
                </a:lnTo>
                <a:lnTo>
                  <a:pt x="1120707" y="629401"/>
                </a:lnTo>
                <a:lnTo>
                  <a:pt x="1083761" y="666509"/>
                </a:lnTo>
                <a:lnTo>
                  <a:pt x="1046869" y="704191"/>
                </a:lnTo>
                <a:lnTo>
                  <a:pt x="1010059" y="742424"/>
                </a:lnTo>
                <a:lnTo>
                  <a:pt x="973356" y="781189"/>
                </a:lnTo>
                <a:lnTo>
                  <a:pt x="936788" y="820464"/>
                </a:lnTo>
                <a:lnTo>
                  <a:pt x="900382" y="860229"/>
                </a:lnTo>
                <a:lnTo>
                  <a:pt x="864166" y="900463"/>
                </a:lnTo>
                <a:lnTo>
                  <a:pt x="828166" y="941145"/>
                </a:lnTo>
                <a:lnTo>
                  <a:pt x="792409" y="982255"/>
                </a:lnTo>
                <a:lnTo>
                  <a:pt x="756923" y="1023771"/>
                </a:lnTo>
                <a:lnTo>
                  <a:pt x="721734" y="1065673"/>
                </a:lnTo>
                <a:lnTo>
                  <a:pt x="686870" y="1107940"/>
                </a:lnTo>
                <a:lnTo>
                  <a:pt x="652357" y="1150552"/>
                </a:lnTo>
                <a:lnTo>
                  <a:pt x="618224" y="1193487"/>
                </a:lnTo>
                <a:lnTo>
                  <a:pt x="584496" y="1236725"/>
                </a:lnTo>
                <a:lnTo>
                  <a:pt x="551202" y="1280245"/>
                </a:lnTo>
                <a:lnTo>
                  <a:pt x="518367" y="1324025"/>
                </a:lnTo>
                <a:lnTo>
                  <a:pt x="486020" y="1368047"/>
                </a:lnTo>
                <a:lnTo>
                  <a:pt x="454186" y="1412288"/>
                </a:lnTo>
                <a:lnTo>
                  <a:pt x="422895" y="1456728"/>
                </a:lnTo>
                <a:lnTo>
                  <a:pt x="392171" y="1501346"/>
                </a:lnTo>
                <a:lnTo>
                  <a:pt x="362043" y="1546121"/>
                </a:lnTo>
                <a:lnTo>
                  <a:pt x="332538" y="1591033"/>
                </a:lnTo>
                <a:lnTo>
                  <a:pt x="303682" y="1636060"/>
                </a:lnTo>
                <a:lnTo>
                  <a:pt x="275503" y="1681183"/>
                </a:lnTo>
                <a:lnTo>
                  <a:pt x="248028" y="1726380"/>
                </a:lnTo>
                <a:lnTo>
                  <a:pt x="221283" y="1771630"/>
                </a:lnTo>
                <a:lnTo>
                  <a:pt x="195297" y="1816913"/>
                </a:lnTo>
                <a:lnTo>
                  <a:pt x="170096" y="1862208"/>
                </a:lnTo>
                <a:lnTo>
                  <a:pt x="145707" y="1907493"/>
                </a:lnTo>
                <a:lnTo>
                  <a:pt x="122157" y="1952750"/>
                </a:lnTo>
                <a:lnTo>
                  <a:pt x="99474" y="1997955"/>
                </a:lnTo>
                <a:lnTo>
                  <a:pt x="77684" y="2043090"/>
                </a:lnTo>
                <a:lnTo>
                  <a:pt x="56814" y="2088132"/>
                </a:lnTo>
                <a:lnTo>
                  <a:pt x="36892" y="2133062"/>
                </a:lnTo>
                <a:lnTo>
                  <a:pt x="17945" y="2177858"/>
                </a:lnTo>
                <a:lnTo>
                  <a:pt x="0" y="2222500"/>
                </a:lnTo>
              </a:path>
            </a:pathLst>
          </a:custGeom>
          <a:ln w="50800">
            <a:solidFill>
              <a:srgbClr val="FF28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7117505" y="3567267"/>
            <a:ext cx="167432" cy="141982"/>
          </a:xfrm>
          <a:custGeom>
            <a:avLst/>
            <a:gdLst/>
            <a:ahLst/>
            <a:cxnLst/>
            <a:rect l="l" t="t" r="r" b="b"/>
            <a:pathLst>
              <a:path w="238125" h="201929">
                <a:moveTo>
                  <a:pt x="237782" y="0"/>
                </a:moveTo>
                <a:lnTo>
                  <a:pt x="0" y="19024"/>
                </a:lnTo>
                <a:lnTo>
                  <a:pt x="100825" y="82753"/>
                </a:lnTo>
                <a:lnTo>
                  <a:pt x="110337" y="201650"/>
                </a:lnTo>
                <a:lnTo>
                  <a:pt x="23778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4420195" y="3893344"/>
            <a:ext cx="1026021" cy="1285875"/>
          </a:xfrm>
          <a:custGeom>
            <a:avLst/>
            <a:gdLst/>
            <a:ahLst/>
            <a:cxnLst/>
            <a:rect l="l" t="t" r="r" b="b"/>
            <a:pathLst>
              <a:path w="1459229" h="1828800">
                <a:moveTo>
                  <a:pt x="0" y="0"/>
                </a:moveTo>
                <a:lnTo>
                  <a:pt x="64600" y="4562"/>
                </a:lnTo>
                <a:lnTo>
                  <a:pt x="130663" y="15340"/>
                </a:lnTo>
                <a:lnTo>
                  <a:pt x="197916" y="32170"/>
                </a:lnTo>
                <a:lnTo>
                  <a:pt x="266085" y="54890"/>
                </a:lnTo>
                <a:lnTo>
                  <a:pt x="334898" y="83336"/>
                </a:lnTo>
                <a:lnTo>
                  <a:pt x="369460" y="99656"/>
                </a:lnTo>
                <a:lnTo>
                  <a:pt x="404081" y="117347"/>
                </a:lnTo>
                <a:lnTo>
                  <a:pt x="438726" y="136388"/>
                </a:lnTo>
                <a:lnTo>
                  <a:pt x="473361" y="156759"/>
                </a:lnTo>
                <a:lnTo>
                  <a:pt x="507952" y="178440"/>
                </a:lnTo>
                <a:lnTo>
                  <a:pt x="542466" y="201411"/>
                </a:lnTo>
                <a:lnTo>
                  <a:pt x="576867" y="225650"/>
                </a:lnTo>
                <a:lnTo>
                  <a:pt x="611122" y="251138"/>
                </a:lnTo>
                <a:lnTo>
                  <a:pt x="645196" y="277854"/>
                </a:lnTo>
                <a:lnTo>
                  <a:pt x="679056" y="305779"/>
                </a:lnTo>
                <a:lnTo>
                  <a:pt x="712667" y="334891"/>
                </a:lnTo>
                <a:lnTo>
                  <a:pt x="745995" y="365170"/>
                </a:lnTo>
                <a:lnTo>
                  <a:pt x="779006" y="396597"/>
                </a:lnTo>
                <a:lnTo>
                  <a:pt x="811666" y="429150"/>
                </a:lnTo>
                <a:lnTo>
                  <a:pt x="843940" y="462809"/>
                </a:lnTo>
                <a:lnTo>
                  <a:pt x="875795" y="497555"/>
                </a:lnTo>
                <a:lnTo>
                  <a:pt x="907197" y="533366"/>
                </a:lnTo>
                <a:lnTo>
                  <a:pt x="938111" y="570223"/>
                </a:lnTo>
                <a:lnTo>
                  <a:pt x="968503" y="608104"/>
                </a:lnTo>
                <a:lnTo>
                  <a:pt x="998339" y="646991"/>
                </a:lnTo>
                <a:lnTo>
                  <a:pt x="1027585" y="686862"/>
                </a:lnTo>
                <a:lnTo>
                  <a:pt x="1056207" y="727696"/>
                </a:lnTo>
                <a:lnTo>
                  <a:pt x="1084171" y="769475"/>
                </a:lnTo>
                <a:lnTo>
                  <a:pt x="1111442" y="812176"/>
                </a:lnTo>
                <a:lnTo>
                  <a:pt x="1137986" y="855781"/>
                </a:lnTo>
                <a:lnTo>
                  <a:pt x="1163770" y="900269"/>
                </a:lnTo>
                <a:lnTo>
                  <a:pt x="1188759" y="945618"/>
                </a:lnTo>
                <a:lnTo>
                  <a:pt x="1212919" y="991810"/>
                </a:lnTo>
                <a:lnTo>
                  <a:pt x="1236215" y="1038824"/>
                </a:lnTo>
                <a:lnTo>
                  <a:pt x="1258615" y="1086639"/>
                </a:lnTo>
                <a:lnTo>
                  <a:pt x="1280082" y="1135234"/>
                </a:lnTo>
                <a:lnTo>
                  <a:pt x="1300585" y="1184591"/>
                </a:lnTo>
                <a:lnTo>
                  <a:pt x="1320087" y="1234688"/>
                </a:lnTo>
                <a:lnTo>
                  <a:pt x="1338556" y="1285505"/>
                </a:lnTo>
                <a:lnTo>
                  <a:pt x="1355957" y="1337021"/>
                </a:lnTo>
                <a:lnTo>
                  <a:pt x="1372256" y="1389217"/>
                </a:lnTo>
                <a:lnTo>
                  <a:pt x="1387418" y="1442072"/>
                </a:lnTo>
                <a:lnTo>
                  <a:pt x="1401410" y="1495565"/>
                </a:lnTo>
                <a:lnTo>
                  <a:pt x="1414198" y="1549677"/>
                </a:lnTo>
                <a:lnTo>
                  <a:pt x="1425747" y="1604387"/>
                </a:lnTo>
                <a:lnTo>
                  <a:pt x="1436023" y="1659674"/>
                </a:lnTo>
                <a:lnTo>
                  <a:pt x="1444993" y="1715519"/>
                </a:lnTo>
                <a:lnTo>
                  <a:pt x="1452621" y="1771901"/>
                </a:lnTo>
                <a:lnTo>
                  <a:pt x="1458874" y="1828800"/>
                </a:lnTo>
              </a:path>
            </a:pathLst>
          </a:custGeom>
          <a:ln w="50799">
            <a:solidFill>
              <a:srgbClr val="FF28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4307708" y="3819173"/>
            <a:ext cx="151805" cy="150019"/>
          </a:xfrm>
          <a:custGeom>
            <a:avLst/>
            <a:gdLst/>
            <a:ahLst/>
            <a:cxnLst/>
            <a:rect l="l" t="t" r="r" b="b"/>
            <a:pathLst>
              <a:path w="215900" h="213360">
                <a:moveTo>
                  <a:pt x="215658" y="0"/>
                </a:moveTo>
                <a:lnTo>
                  <a:pt x="0" y="101968"/>
                </a:lnTo>
                <a:lnTo>
                  <a:pt x="210959" y="213309"/>
                </a:lnTo>
                <a:lnTo>
                  <a:pt x="159981" y="105486"/>
                </a:lnTo>
                <a:lnTo>
                  <a:pt x="21565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 txBox="1"/>
          <p:nvPr/>
        </p:nvSpPr>
        <p:spPr>
          <a:xfrm>
            <a:off x="4020770" y="3339704"/>
            <a:ext cx="291554" cy="100454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6469" spc="-1445" dirty="0">
                <a:solidFill>
                  <a:srgbClr val="FF2800"/>
                </a:solidFill>
                <a:latin typeface="Arial"/>
                <a:cs typeface="Arial"/>
              </a:rPr>
              <a:t>?</a:t>
            </a:r>
            <a:endParaRPr sz="64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4755" y="2875360"/>
            <a:ext cx="291554" cy="100454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6469" spc="-1445" dirty="0">
                <a:solidFill>
                  <a:srgbClr val="FF2800"/>
                </a:solidFill>
                <a:latin typeface="Arial"/>
                <a:cs typeface="Arial"/>
              </a:rPr>
              <a:t>?</a:t>
            </a:r>
            <a:endParaRPr sz="646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52651" y="3696891"/>
            <a:ext cx="303609" cy="1482328"/>
          </a:xfrm>
          <a:custGeom>
            <a:avLst/>
            <a:gdLst/>
            <a:ahLst/>
            <a:cxnLst/>
            <a:rect l="l" t="t" r="r" b="b"/>
            <a:pathLst>
              <a:path w="431800" h="2108200">
                <a:moveTo>
                  <a:pt x="431574" y="0"/>
                </a:moveTo>
                <a:lnTo>
                  <a:pt x="402759" y="57510"/>
                </a:lnTo>
                <a:lnTo>
                  <a:pt x="375179" y="114036"/>
                </a:lnTo>
                <a:lnTo>
                  <a:pt x="348811" y="169615"/>
                </a:lnTo>
                <a:lnTo>
                  <a:pt x="323629" y="224287"/>
                </a:lnTo>
                <a:lnTo>
                  <a:pt x="299610" y="278089"/>
                </a:lnTo>
                <a:lnTo>
                  <a:pt x="276730" y="331059"/>
                </a:lnTo>
                <a:lnTo>
                  <a:pt x="254965" y="383238"/>
                </a:lnTo>
                <a:lnTo>
                  <a:pt x="234290" y="434662"/>
                </a:lnTo>
                <a:lnTo>
                  <a:pt x="214681" y="485371"/>
                </a:lnTo>
                <a:lnTo>
                  <a:pt x="196115" y="535402"/>
                </a:lnTo>
                <a:lnTo>
                  <a:pt x="178566" y="584795"/>
                </a:lnTo>
                <a:lnTo>
                  <a:pt x="162012" y="633587"/>
                </a:lnTo>
                <a:lnTo>
                  <a:pt x="146427" y="681818"/>
                </a:lnTo>
                <a:lnTo>
                  <a:pt x="131787" y="729526"/>
                </a:lnTo>
                <a:lnTo>
                  <a:pt x="118069" y="776748"/>
                </a:lnTo>
                <a:lnTo>
                  <a:pt x="105248" y="823524"/>
                </a:lnTo>
                <a:lnTo>
                  <a:pt x="93300" y="869893"/>
                </a:lnTo>
                <a:lnTo>
                  <a:pt x="82201" y="915892"/>
                </a:lnTo>
                <a:lnTo>
                  <a:pt x="71927" y="961559"/>
                </a:lnTo>
                <a:lnTo>
                  <a:pt x="62454" y="1006935"/>
                </a:lnTo>
                <a:lnTo>
                  <a:pt x="53757" y="1052056"/>
                </a:lnTo>
                <a:lnTo>
                  <a:pt x="45812" y="1096962"/>
                </a:lnTo>
                <a:lnTo>
                  <a:pt x="38595" y="1141691"/>
                </a:lnTo>
                <a:lnTo>
                  <a:pt x="32082" y="1186281"/>
                </a:lnTo>
                <a:lnTo>
                  <a:pt x="26250" y="1230770"/>
                </a:lnTo>
                <a:lnTo>
                  <a:pt x="21072" y="1275199"/>
                </a:lnTo>
                <a:lnTo>
                  <a:pt x="16527" y="1319603"/>
                </a:lnTo>
                <a:lnTo>
                  <a:pt x="12589" y="1364023"/>
                </a:lnTo>
                <a:lnTo>
                  <a:pt x="9234" y="1408497"/>
                </a:lnTo>
                <a:lnTo>
                  <a:pt x="6438" y="1453063"/>
                </a:lnTo>
                <a:lnTo>
                  <a:pt x="4177" y="1497759"/>
                </a:lnTo>
                <a:lnTo>
                  <a:pt x="2427" y="1542625"/>
                </a:lnTo>
                <a:lnTo>
                  <a:pt x="1163" y="1587698"/>
                </a:lnTo>
                <a:lnTo>
                  <a:pt x="362" y="1633017"/>
                </a:lnTo>
                <a:lnTo>
                  <a:pt x="0" y="1678620"/>
                </a:lnTo>
                <a:lnTo>
                  <a:pt x="51" y="1724547"/>
                </a:lnTo>
                <a:lnTo>
                  <a:pt x="492" y="1770835"/>
                </a:lnTo>
                <a:lnTo>
                  <a:pt x="1300" y="1817522"/>
                </a:lnTo>
                <a:lnTo>
                  <a:pt x="2449" y="1864648"/>
                </a:lnTo>
                <a:lnTo>
                  <a:pt x="3915" y="1912251"/>
                </a:lnTo>
                <a:lnTo>
                  <a:pt x="5675" y="1960369"/>
                </a:lnTo>
                <a:lnTo>
                  <a:pt x="7705" y="2009041"/>
                </a:lnTo>
                <a:lnTo>
                  <a:pt x="9979" y="2058305"/>
                </a:lnTo>
                <a:lnTo>
                  <a:pt x="12474" y="2108200"/>
                </a:lnTo>
              </a:path>
            </a:pathLst>
          </a:custGeom>
          <a:ln w="50800">
            <a:solidFill>
              <a:srgbClr val="FF28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5872243" y="3596556"/>
            <a:ext cx="134838" cy="167878"/>
          </a:xfrm>
          <a:custGeom>
            <a:avLst/>
            <a:gdLst/>
            <a:ahLst/>
            <a:cxnLst/>
            <a:rect l="l" t="t" r="r" b="b"/>
            <a:pathLst>
              <a:path w="191770" h="238760">
                <a:moveTo>
                  <a:pt x="191681" y="0"/>
                </a:moveTo>
                <a:lnTo>
                  <a:pt x="0" y="141986"/>
                </a:lnTo>
                <a:lnTo>
                  <a:pt x="119265" y="142697"/>
                </a:lnTo>
                <a:lnTo>
                  <a:pt x="190258" y="238544"/>
                </a:lnTo>
                <a:lnTo>
                  <a:pt x="19168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 txBox="1"/>
          <p:nvPr/>
        </p:nvSpPr>
        <p:spPr>
          <a:xfrm>
            <a:off x="6038880" y="2786063"/>
            <a:ext cx="291554" cy="100454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6469" spc="-1445" dirty="0">
                <a:solidFill>
                  <a:srgbClr val="FF2800"/>
                </a:solidFill>
                <a:latin typeface="Arial"/>
                <a:cs typeface="Arial"/>
              </a:rPr>
              <a:t>?</a:t>
            </a:r>
            <a:endParaRPr sz="646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36344" y="5232797"/>
            <a:ext cx="1375172" cy="464344"/>
          </a:xfrm>
          <a:custGeom>
            <a:avLst/>
            <a:gdLst/>
            <a:ahLst/>
            <a:cxnLst/>
            <a:rect l="l" t="t" r="r" b="b"/>
            <a:pathLst>
              <a:path w="1955800" h="660400">
                <a:moveTo>
                  <a:pt x="0" y="0"/>
                </a:moveTo>
                <a:lnTo>
                  <a:pt x="1955800" y="0"/>
                </a:lnTo>
                <a:lnTo>
                  <a:pt x="1955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28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861758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245" y="250031"/>
            <a:ext cx="3244155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211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58231"/>
            <a:ext cx="8382000" cy="2688837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/>
          <a:p>
            <a:pPr marR="424592" indent="457200" algn="just">
              <a:lnSpc>
                <a:spcPts val="3445"/>
              </a:lnSpc>
              <a:spcBef>
                <a:spcPts val="267"/>
              </a:spcBef>
            </a:pPr>
            <a:r>
              <a:rPr sz="2953" spc="-32" dirty="0">
                <a:latin typeface="Arial"/>
                <a:cs typeface="Arial"/>
              </a:rPr>
              <a:t>At each instruction, each expression in the program is either available or unavailable.</a:t>
            </a:r>
            <a:r>
              <a:rPr lang="en-US" sz="2953" spc="-32" dirty="0">
                <a:latin typeface="Arial"/>
                <a:cs typeface="Arial"/>
              </a:rPr>
              <a:t> </a:t>
            </a:r>
          </a:p>
          <a:p>
            <a:pPr marR="424592" indent="457200" algn="just">
              <a:lnSpc>
                <a:spcPts val="3445"/>
              </a:lnSpc>
              <a:spcBef>
                <a:spcPts val="267"/>
              </a:spcBef>
            </a:pPr>
            <a:r>
              <a:rPr sz="2953" spc="-32" dirty="0">
                <a:latin typeface="Arial"/>
                <a:cs typeface="Arial"/>
              </a:rPr>
              <a:t>We therefore usually consider availability from an  instruction’s perspective: each instruction (or node of the  flowgraph) has an associated set of available expressions.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572000"/>
            <a:ext cx="8813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492" y="461594"/>
            <a:ext cx="6594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Available </a:t>
            </a:r>
            <a:r>
              <a:rPr spc="-265" dirty="0"/>
              <a:t>Expression</a:t>
            </a:r>
            <a:r>
              <a:rPr spc="-330" dirty="0"/>
              <a:t> </a:t>
            </a:r>
            <a:r>
              <a:rPr spc="-25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372007" y="1609459"/>
            <a:ext cx="8345083" cy="424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577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714" y="461594"/>
            <a:ext cx="229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Basic</a:t>
            </a:r>
            <a:r>
              <a:rPr spc="-300" dirty="0"/>
              <a:t> </a:t>
            </a:r>
            <a:r>
              <a:rPr spc="-2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1487" y="1704975"/>
            <a:ext cx="7943850" cy="395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714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77108"/>
          </a:xfrm>
        </p:spPr>
        <p:txBody>
          <a:bodyPr/>
          <a:lstStyle/>
          <a:p>
            <a:r>
              <a:rPr lang="en-US" dirty="0" smtClean="0"/>
              <a:t>Kill and Gen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981200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 expression is </a:t>
            </a:r>
            <a:r>
              <a:rPr lang="en-US" sz="2800" dirty="0" smtClean="0">
                <a:solidFill>
                  <a:srgbClr val="FF0000"/>
                </a:solidFill>
              </a:rPr>
              <a:t>killed</a:t>
            </a:r>
            <a:r>
              <a:rPr lang="en-US" sz="2800" dirty="0" smtClean="0"/>
              <a:t> in a block if any of the variables in the expression are modified.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 expression is </a:t>
            </a:r>
            <a:r>
              <a:rPr lang="en-US" sz="2800" dirty="0" smtClean="0">
                <a:solidFill>
                  <a:srgbClr val="FF0000"/>
                </a:solidFill>
              </a:rPr>
              <a:t>generated</a:t>
            </a:r>
            <a:r>
              <a:rPr lang="en-US" sz="2800" dirty="0" smtClean="0"/>
              <a:t> in a block if none of the variables in the expression are later modified.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9895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461594"/>
            <a:ext cx="4241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Analysis</a:t>
            </a:r>
            <a:r>
              <a:rPr spc="-285" dirty="0"/>
              <a:t> </a:t>
            </a:r>
            <a:r>
              <a:rPr spc="-9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629940" y="1614709"/>
            <a:ext cx="7901955" cy="428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8320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042" y="461594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Analysis</a:t>
            </a:r>
            <a:r>
              <a:rPr spc="-265" dirty="0"/>
              <a:t> </a:t>
            </a:r>
            <a:r>
              <a:rPr spc="-2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59896" y="1895475"/>
            <a:ext cx="82296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99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61594"/>
            <a:ext cx="4465702" cy="1354217"/>
          </a:xfrm>
        </p:spPr>
        <p:txBody>
          <a:bodyPr/>
          <a:lstStyle/>
          <a:p>
            <a:r>
              <a:rPr lang="en-US" spc="-260"/>
              <a:t>An </a:t>
            </a:r>
            <a:r>
              <a:rPr lang="en-US" spc="-100"/>
              <a:t>Imperfect</a:t>
            </a:r>
            <a:r>
              <a:rPr lang="en-US" spc="-275"/>
              <a:t> </a:t>
            </a:r>
            <a:r>
              <a:rPr lang="en-US" spc="-120"/>
              <a:t>World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535940" y="1514315"/>
            <a:ext cx="7940675" cy="1691488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20" dirty="0" smtClean="0">
                <a:latin typeface="Arial"/>
                <a:cs typeface="Arial"/>
              </a:rPr>
              <a:t>Software </a:t>
            </a:r>
            <a:r>
              <a:rPr sz="3000" spc="-155" dirty="0">
                <a:latin typeface="Arial"/>
                <a:cs typeface="Arial"/>
              </a:rPr>
              <a:t>is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slow</a:t>
            </a:r>
            <a:endParaRPr sz="30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20" dirty="0">
                <a:latin typeface="Arial"/>
                <a:cs typeface="Arial"/>
              </a:rPr>
              <a:t>conversion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20" dirty="0">
                <a:latin typeface="Arial"/>
                <a:cs typeface="Arial"/>
              </a:rPr>
              <a:t>single </a:t>
            </a:r>
            <a:r>
              <a:rPr sz="2600" spc="-85" dirty="0">
                <a:latin typeface="Arial"/>
                <a:cs typeface="Arial"/>
              </a:rPr>
              <a:t>date </a:t>
            </a:r>
            <a:r>
              <a:rPr sz="2600" spc="-30" dirty="0">
                <a:latin typeface="Arial"/>
                <a:cs typeface="Arial"/>
              </a:rPr>
              <a:t>field </a:t>
            </a:r>
            <a:r>
              <a:rPr sz="2600" spc="-25" dirty="0">
                <a:latin typeface="Arial"/>
                <a:cs typeface="Arial"/>
              </a:rPr>
              <a:t>from </a:t>
            </a:r>
            <a:r>
              <a:rPr sz="2600" spc="-200" dirty="0">
                <a:latin typeface="Arial"/>
                <a:cs typeface="Arial"/>
              </a:rPr>
              <a:t>a</a:t>
            </a:r>
            <a:r>
              <a:rPr sz="2600" spc="-475" dirty="0">
                <a:latin typeface="Arial"/>
                <a:cs typeface="Arial"/>
              </a:rPr>
              <a:t> </a:t>
            </a:r>
            <a:r>
              <a:rPr sz="2600" spc="-370" dirty="0">
                <a:latin typeface="Arial"/>
                <a:cs typeface="Arial"/>
              </a:rPr>
              <a:t>SOAP </a:t>
            </a:r>
            <a:r>
              <a:rPr sz="2600" spc="-100" dirty="0">
                <a:latin typeface="Arial"/>
                <a:cs typeface="Arial"/>
              </a:rPr>
              <a:t>data  </a:t>
            </a:r>
            <a:r>
              <a:rPr sz="2600" spc="-135" dirty="0">
                <a:latin typeface="Arial"/>
                <a:cs typeface="Arial"/>
              </a:rPr>
              <a:t>source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270" dirty="0">
                <a:latin typeface="Arial"/>
                <a:cs typeface="Arial"/>
              </a:rPr>
              <a:t>Java </a:t>
            </a:r>
            <a:r>
              <a:rPr sz="2600" spc="-55" dirty="0">
                <a:latin typeface="Arial"/>
                <a:cs typeface="Arial"/>
              </a:rPr>
              <a:t>object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65" dirty="0">
                <a:latin typeface="Arial"/>
                <a:cs typeface="Arial"/>
              </a:rPr>
              <a:t>require </a:t>
            </a:r>
            <a:r>
              <a:rPr sz="2600" spc="-240" dirty="0">
                <a:latin typeface="Arial"/>
                <a:cs typeface="Arial"/>
              </a:rPr>
              <a:t>as </a:t>
            </a:r>
            <a:r>
              <a:rPr sz="2600" spc="-135" dirty="0">
                <a:latin typeface="Arial"/>
                <a:cs typeface="Arial"/>
              </a:rPr>
              <a:t>many </a:t>
            </a:r>
            <a:r>
              <a:rPr sz="2600" spc="-240" dirty="0">
                <a:latin typeface="Arial"/>
                <a:cs typeface="Arial"/>
              </a:rPr>
              <a:t>as </a:t>
            </a:r>
            <a:r>
              <a:rPr sz="2600" spc="-130" dirty="0">
                <a:latin typeface="Arial"/>
                <a:cs typeface="Arial"/>
              </a:rPr>
              <a:t>268  </a:t>
            </a:r>
            <a:r>
              <a:rPr sz="2600" spc="-60" dirty="0">
                <a:latin typeface="Arial"/>
                <a:cs typeface="Arial"/>
              </a:rPr>
              <a:t>method </a:t>
            </a:r>
            <a:r>
              <a:rPr sz="2600" spc="-135" dirty="0">
                <a:latin typeface="Arial"/>
                <a:cs typeface="Arial"/>
              </a:rPr>
              <a:t>calls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5" dirty="0">
                <a:latin typeface="Arial"/>
                <a:cs typeface="Arial"/>
              </a:rPr>
              <a:t>generation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484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70 </a:t>
            </a:r>
            <a:r>
              <a:rPr sz="2600" spc="-90" dirty="0" smtClean="0">
                <a:latin typeface="Arial"/>
                <a:cs typeface="Arial"/>
              </a:rPr>
              <a:t>objects</a:t>
            </a:r>
            <a:endParaRPr lang="en-US" sz="2600" spc="-90" dirty="0">
              <a:latin typeface="Arial"/>
              <a:cs typeface="Arial"/>
            </a:endParaRPr>
          </a:p>
        </p:txBody>
      </p:sp>
      <p:sp>
        <p:nvSpPr>
          <p:cNvPr id="3" name="AutoShape 2" descr="mage result for software slow"/>
          <p:cNvSpPr>
            <a:spLocks noChangeAspect="1" noChangeArrowheads="1"/>
          </p:cNvSpPr>
          <p:nvPr/>
        </p:nvSpPr>
        <p:spPr bwMode="auto">
          <a:xfrm>
            <a:off x="0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822700"/>
            <a:ext cx="3568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7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  <a:r>
              <a:rPr spc="-285" dirty="0"/>
              <a:t> </a:t>
            </a:r>
            <a:r>
              <a:rPr spc="-250" dirty="0"/>
              <a:t>(Cond)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428750"/>
            <a:ext cx="8229600" cy="494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66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  <a:r>
              <a:rPr spc="-285" dirty="0"/>
              <a:t> </a:t>
            </a:r>
            <a:r>
              <a:rPr spc="-250" dirty="0"/>
              <a:t>(Cond)</a:t>
            </a:r>
          </a:p>
        </p:txBody>
      </p:sp>
      <p:sp>
        <p:nvSpPr>
          <p:cNvPr id="3" name="object 3"/>
          <p:cNvSpPr/>
          <p:nvPr/>
        </p:nvSpPr>
        <p:spPr>
          <a:xfrm>
            <a:off x="315879" y="1937848"/>
            <a:ext cx="7901518" cy="2997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37883" y="1267384"/>
            <a:ext cx="8068235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1075765" y="1264695"/>
            <a:ext cx="7061576" cy="147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635161" y="1259988"/>
            <a:ext cx="5874348" cy="879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37883" y="2130686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1635162" y="2123962"/>
            <a:ext cx="5874348" cy="879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37883" y="2994659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635162" y="2971800"/>
            <a:ext cx="5874348" cy="879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37883" y="3858633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635162" y="3851910"/>
            <a:ext cx="5874348" cy="879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37883" y="4722606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1635162" y="4715883"/>
            <a:ext cx="5874348" cy="8794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635499" y="5596160"/>
            <a:ext cx="5873674" cy="0"/>
          </a:xfrm>
          <a:custGeom>
            <a:avLst/>
            <a:gdLst/>
            <a:ahLst/>
            <a:cxnLst/>
            <a:rect l="l" t="t" r="r" b="b"/>
            <a:pathLst>
              <a:path w="6656831">
                <a:moveTo>
                  <a:pt x="6656831" y="0"/>
                </a:moveTo>
                <a:lnTo>
                  <a:pt x="0" y="0"/>
                </a:lnTo>
              </a:path>
            </a:pathLst>
          </a:custGeom>
          <a:ln w="2298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635162" y="5579856"/>
            <a:ext cx="5874348" cy="262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1219200" y="1524000"/>
            <a:ext cx="3866595" cy="466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spcBef>
                <a:spcPts val="86"/>
              </a:spcBef>
            </a:pPr>
            <a:r>
              <a:rPr lang="en-US" sz="2000" dirty="0">
                <a:latin typeface="Arial"/>
                <a:cs typeface="Arial"/>
              </a:rPr>
              <a:t>W</a:t>
            </a:r>
            <a:r>
              <a:rPr sz="2000" dirty="0" smtClean="0">
                <a:latin typeface="Arial"/>
                <a:cs typeface="Arial"/>
              </a:rPr>
              <a:t>ho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lang="en-US" sz="2000" dirty="0" smtClean="0">
                <a:latin typeface="Arial"/>
                <a:cs typeface="Arial"/>
              </a:rPr>
              <a:t>the available expressions </a:t>
            </a:r>
            <a:r>
              <a:rPr sz="2000" dirty="0" smtClean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each instruction?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4600" y="228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Exercise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81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933" y="461594"/>
            <a:ext cx="6409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Reaching </a:t>
            </a:r>
            <a:r>
              <a:rPr spc="-75" dirty="0"/>
              <a:t>Definition</a:t>
            </a:r>
            <a:r>
              <a:rPr spc="-180" dirty="0"/>
              <a:t> </a:t>
            </a:r>
            <a:r>
              <a:rPr spc="-254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412567" y="1732279"/>
            <a:ext cx="7989425" cy="3504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8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537883" y="2864812"/>
            <a:ext cx="8068235" cy="994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173">
              <a:lnSpc>
                <a:spcPts val="2166"/>
              </a:lnSpc>
              <a:spcBef>
                <a:spcPts val="108"/>
              </a:spcBef>
            </a:pPr>
            <a:r>
              <a:rPr sz="2118" dirty="0">
                <a:latin typeface="Arial"/>
                <a:cs typeface="Arial"/>
              </a:rPr>
              <a:t>point    </a:t>
            </a:r>
            <a:r>
              <a:rPr sz="2118" spc="1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we say it defines</a:t>
            </a:r>
            <a:r>
              <a:rPr sz="2118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the variable’               </a:t>
            </a:r>
            <a:r>
              <a:rPr sz="2118" spc="287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p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883" y="3173954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37883" y="4722606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1145241" y="1820871"/>
            <a:ext cx="15688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•</a:t>
            </a:r>
            <a:endParaRPr sz="211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773" y="1820871"/>
            <a:ext cx="6385748" cy="1001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The most fundamental</a:t>
            </a:r>
            <a:r>
              <a:rPr sz="2118" spc="2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dataflow</a:t>
            </a:r>
            <a:r>
              <a:rPr sz="2118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information</a:t>
            </a:r>
            <a:r>
              <a:rPr sz="2118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concerns</a:t>
            </a:r>
          </a:p>
          <a:p>
            <a:pPr marL="11233" marR="40343">
              <a:lnSpc>
                <a:spcPct val="95825"/>
              </a:lnSpc>
            </a:pPr>
            <a:r>
              <a:rPr sz="2118" dirty="0">
                <a:latin typeface="Arial"/>
                <a:cs typeface="Arial"/>
              </a:rPr>
              <a:t>the </a:t>
            </a:r>
            <a:r>
              <a:rPr sz="2118" i="1" dirty="0">
                <a:latin typeface="Arial"/>
                <a:cs typeface="Arial"/>
              </a:rPr>
              <a:t>definition</a:t>
            </a:r>
            <a:r>
              <a:rPr sz="2118" i="1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(or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generation)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and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the</a:t>
            </a:r>
            <a:r>
              <a:rPr sz="2118" spc="12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use</a:t>
            </a:r>
            <a:r>
              <a:rPr sz="2118" i="1" spc="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of values.</a:t>
            </a:r>
          </a:p>
          <a:p>
            <a:pPr marL="11233" marR="40343">
              <a:lnSpc>
                <a:spcPct val="95825"/>
              </a:lnSpc>
              <a:spcBef>
                <a:spcPts val="614"/>
              </a:spcBef>
            </a:pPr>
            <a:r>
              <a:rPr sz="2118" spc="4" dirty="0">
                <a:latin typeface="Arial"/>
                <a:cs typeface="Arial"/>
              </a:rPr>
              <a:t>W</a:t>
            </a:r>
            <a:r>
              <a:rPr sz="2118" dirty="0">
                <a:latin typeface="Arial"/>
                <a:cs typeface="Arial"/>
              </a:rPr>
              <a:t>hen an operation</a:t>
            </a:r>
            <a:r>
              <a:rPr sz="2118" spc="2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modifies</a:t>
            </a:r>
            <a:r>
              <a:rPr sz="2118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 variable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at 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240" y="2530876"/>
            <a:ext cx="15688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•</a:t>
            </a:r>
            <a:endParaRPr sz="21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2853605"/>
            <a:ext cx="366454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point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p</a:t>
            </a:r>
            <a:r>
              <a:rPr sz="2118" dirty="0">
                <a:latin typeface="Arial"/>
                <a:cs typeface="Arial"/>
              </a:rPr>
              <a:t>, we say it defines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the v</a:t>
            </a:r>
            <a:endParaRPr sz="21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8926" y="2853605"/>
            <a:ext cx="42178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 smtClean="0">
                <a:latin typeface="Arial"/>
                <a:cs typeface="Arial"/>
              </a:rPr>
              <a:t>abl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7144" y="2853605"/>
            <a:ext cx="151495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s</a:t>
            </a:r>
            <a:r>
              <a:rPr sz="2118" spc="2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value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t </a:t>
            </a:r>
            <a:r>
              <a:rPr sz="2118" i="1" dirty="0">
                <a:latin typeface="Arial"/>
                <a:cs typeface="Arial"/>
              </a:rPr>
              <a:t>p</a:t>
            </a:r>
            <a:r>
              <a:rPr sz="2118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8653" y="3222923"/>
            <a:ext cx="6030997" cy="569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93"/>
              </a:lnSpc>
              <a:spcBef>
                <a:spcPts val="94"/>
              </a:spcBef>
            </a:pPr>
            <a:r>
              <a:rPr sz="1765" dirty="0">
                <a:latin typeface="Arial"/>
                <a:cs typeface="Arial"/>
              </a:rPr>
              <a:t>– </a:t>
            </a:r>
            <a:r>
              <a:rPr sz="1765" spc="16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So,</a:t>
            </a:r>
            <a:r>
              <a:rPr sz="1765" spc="-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</a:t>
            </a:r>
            <a:r>
              <a:rPr sz="1765" spc="-2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operation</a:t>
            </a:r>
            <a:r>
              <a:rPr sz="1765" spc="-7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is</a:t>
            </a:r>
            <a:r>
              <a:rPr sz="1765" spc="-17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also</a:t>
            </a:r>
            <a:r>
              <a:rPr sz="1765" spc="-2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called</a:t>
            </a:r>
            <a:r>
              <a:rPr sz="1765" spc="-37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3" dirty="0">
                <a:latin typeface="Arial"/>
                <a:cs typeface="Arial"/>
              </a:rPr>
              <a:t> </a:t>
            </a:r>
            <a:r>
              <a:rPr sz="1765" i="1" dirty="0">
                <a:latin typeface="Arial"/>
                <a:cs typeface="Arial"/>
              </a:rPr>
              <a:t>definition</a:t>
            </a:r>
            <a:r>
              <a:rPr sz="1765" i="1" spc="-6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</a:t>
            </a:r>
            <a:r>
              <a:rPr sz="1765" spc="-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</a:t>
            </a:r>
            <a:r>
              <a:rPr sz="1765" spc="-3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variable.</a:t>
            </a:r>
          </a:p>
          <a:p>
            <a:pPr marL="11229" marR="33585">
              <a:lnSpc>
                <a:spcPct val="95825"/>
              </a:lnSpc>
              <a:spcBef>
                <a:spcPts val="416"/>
              </a:spcBef>
            </a:pPr>
            <a:r>
              <a:rPr sz="1765" dirty="0">
                <a:latin typeface="Arial"/>
                <a:cs typeface="Arial"/>
              </a:rPr>
              <a:t>– </a:t>
            </a:r>
            <a:r>
              <a:rPr sz="1765" spc="16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We</a:t>
            </a:r>
            <a:r>
              <a:rPr sz="1765" spc="-10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can</a:t>
            </a:r>
            <a:r>
              <a:rPr sz="1765" spc="-2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number</a:t>
            </a:r>
            <a:r>
              <a:rPr sz="1765" spc="-5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</a:t>
            </a:r>
            <a:r>
              <a:rPr sz="1765" spc="-2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defini</a:t>
            </a:r>
            <a:r>
              <a:rPr sz="1765" spc="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ions</a:t>
            </a:r>
            <a:r>
              <a:rPr sz="1765" spc="-70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by</a:t>
            </a:r>
            <a:r>
              <a:rPr sz="1765" spc="-1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d1,</a:t>
            </a:r>
            <a:r>
              <a:rPr sz="1765" spc="-2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d2,</a:t>
            </a:r>
            <a:r>
              <a:rPr sz="1765" spc="-2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…</a:t>
            </a:r>
            <a:r>
              <a:rPr sz="1765" spc="-17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etc.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5241" y="3886340"/>
            <a:ext cx="15688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•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773" y="3886339"/>
            <a:ext cx="6357886" cy="936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Similarly,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when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an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operation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makes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read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reference</a:t>
            </a:r>
            <a:endParaRPr sz="2118">
              <a:latin typeface="Arial"/>
              <a:cs typeface="Arial"/>
            </a:endParaRPr>
          </a:p>
          <a:p>
            <a:pPr marL="11233" marR="291058">
              <a:lnSpc>
                <a:spcPct val="100041"/>
              </a:lnSpc>
            </a:pPr>
            <a:r>
              <a:rPr sz="2118" dirty="0">
                <a:latin typeface="Arial"/>
                <a:cs typeface="Arial"/>
              </a:rPr>
              <a:t>to a variable</a:t>
            </a:r>
            <a:r>
              <a:rPr sz="2118" spc="2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at program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point</a:t>
            </a:r>
            <a:r>
              <a:rPr sz="2118" spc="26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p</a:t>
            </a:r>
            <a:r>
              <a:rPr sz="2118" dirty="0">
                <a:latin typeface="Arial"/>
                <a:cs typeface="Arial"/>
              </a:rPr>
              <a:t>, we say it uses the variabl</a:t>
            </a:r>
            <a:r>
              <a:rPr sz="2118" spc="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’s</a:t>
            </a:r>
            <a:r>
              <a:rPr sz="2118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value</a:t>
            </a:r>
            <a:r>
              <a:rPr sz="2118" spc="17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t </a:t>
            </a:r>
            <a:r>
              <a:rPr sz="2118" i="1" dirty="0">
                <a:latin typeface="Arial"/>
                <a:cs typeface="Arial"/>
              </a:rPr>
              <a:t>p</a:t>
            </a:r>
            <a:r>
              <a:rPr sz="2118" dirty="0">
                <a:latin typeface="Arial"/>
                <a:cs typeface="Arial"/>
              </a:rPr>
              <a:t>.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8653" y="4919074"/>
            <a:ext cx="519294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1765" dirty="0">
                <a:latin typeface="Arial"/>
                <a:cs typeface="Arial"/>
              </a:rPr>
              <a:t>– </a:t>
            </a:r>
            <a:r>
              <a:rPr sz="1765" spc="16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</a:t>
            </a:r>
            <a:r>
              <a:rPr sz="1765" spc="-1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operation</a:t>
            </a:r>
            <a:r>
              <a:rPr sz="1765" spc="-7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is</a:t>
            </a:r>
            <a:r>
              <a:rPr sz="1765" spc="-1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also</a:t>
            </a:r>
            <a:r>
              <a:rPr sz="1765" spc="-3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called</a:t>
            </a:r>
            <a:r>
              <a:rPr sz="1765" spc="-3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-10" dirty="0">
                <a:latin typeface="Arial"/>
                <a:cs typeface="Arial"/>
              </a:rPr>
              <a:t> </a:t>
            </a:r>
            <a:r>
              <a:rPr sz="1765" i="1" dirty="0">
                <a:latin typeface="Arial"/>
                <a:cs typeface="Arial"/>
              </a:rPr>
              <a:t>use</a:t>
            </a:r>
            <a:r>
              <a:rPr sz="1765" i="1" spc="-2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</a:t>
            </a:r>
            <a:r>
              <a:rPr sz="1765" spc="-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</a:t>
            </a:r>
            <a:r>
              <a:rPr sz="1765" spc="-3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variabl</a:t>
            </a:r>
            <a:r>
              <a:rPr sz="1765" spc="8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.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1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537883" y="2130686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37883" y="3858633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7883" y="4722606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1212477" y="1955342"/>
            <a:ext cx="15688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•</a:t>
            </a:r>
            <a:endParaRPr sz="211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5036" y="1955342"/>
            <a:ext cx="6264401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If</a:t>
            </a:r>
            <a:r>
              <a:rPr sz="2118" spc="-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 value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written</a:t>
            </a:r>
            <a:r>
              <a:rPr sz="2118" spc="1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b</a:t>
            </a:r>
            <a:r>
              <a:rPr sz="2118" dirty="0">
                <a:latin typeface="Arial"/>
                <a:cs typeface="Arial"/>
              </a:rPr>
              <a:t>y def1</a:t>
            </a:r>
            <a:r>
              <a:rPr sz="2118" spc="1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is 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verwritten</a:t>
            </a:r>
            <a:r>
              <a:rPr sz="2118" spc="30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b</a:t>
            </a:r>
            <a:r>
              <a:rPr sz="2118" dirty="0">
                <a:latin typeface="Arial"/>
                <a:cs typeface="Arial"/>
              </a:rPr>
              <a:t>y</a:t>
            </a:r>
            <a:r>
              <a:rPr sz="2118" spc="-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def</a:t>
            </a:r>
            <a:r>
              <a:rPr sz="2118" spc="8" dirty="0">
                <a:latin typeface="Arial"/>
                <a:cs typeface="Arial"/>
              </a:rPr>
              <a:t>2</a:t>
            </a:r>
            <a:r>
              <a:rPr sz="2118" dirty="0">
                <a:latin typeface="Arial"/>
                <a:cs typeface="Arial"/>
              </a:rPr>
              <a:t>, then</a:t>
            </a:r>
            <a:endParaRPr sz="211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5008" y="2278071"/>
            <a:ext cx="5457363" cy="678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33" marR="40343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def1 is </a:t>
            </a:r>
            <a:r>
              <a:rPr sz="2118" i="1" dirty="0">
                <a:latin typeface="Arial"/>
                <a:cs typeface="Arial"/>
              </a:rPr>
              <a:t>killed</a:t>
            </a:r>
            <a:r>
              <a:rPr sz="2118" i="1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by def2.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ct val="95825"/>
              </a:lnSpc>
              <a:spcBef>
                <a:spcPts val="501"/>
              </a:spcBef>
            </a:pPr>
            <a:r>
              <a:rPr sz="2118" dirty="0">
                <a:latin typeface="Arial"/>
                <a:cs typeface="Arial"/>
              </a:rPr>
              <a:t>If</a:t>
            </a:r>
            <a:r>
              <a:rPr sz="2118" spc="-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there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exist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an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execution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path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from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def1 </a:t>
            </a:r>
            <a:r>
              <a:rPr sz="2118" dirty="0">
                <a:latin typeface="Arial"/>
                <a:cs typeface="Arial"/>
              </a:rPr>
              <a:t>to a</a:t>
            </a:r>
            <a:endParaRPr sz="211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477" y="2665346"/>
            <a:ext cx="15688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•</a:t>
            </a:r>
            <a:endParaRPr sz="21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5035" y="2988076"/>
            <a:ext cx="5983869" cy="614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program</a:t>
            </a:r>
            <a:r>
              <a:rPr sz="2118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point</a:t>
            </a:r>
            <a:r>
              <a:rPr sz="2118" spc="12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p </a:t>
            </a:r>
            <a:r>
              <a:rPr sz="2118" dirty="0">
                <a:latin typeface="Arial"/>
                <a:cs typeface="Arial"/>
              </a:rPr>
              <a:t>such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that </a:t>
            </a:r>
            <a:r>
              <a:rPr sz="2118" i="1" dirty="0">
                <a:latin typeface="Arial"/>
                <a:cs typeface="Arial"/>
              </a:rPr>
              <a:t>def1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is not killed</a:t>
            </a:r>
            <a:r>
              <a:rPr sz="2118" spc="17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by any</a:t>
            </a:r>
            <a:endParaRPr sz="2118">
              <a:latin typeface="Arial"/>
              <a:cs typeface="Arial"/>
            </a:endParaRPr>
          </a:p>
          <a:p>
            <a:pPr marL="11206" marR="40343">
              <a:lnSpc>
                <a:spcPct val="95825"/>
              </a:lnSpc>
            </a:pPr>
            <a:r>
              <a:rPr sz="2118" dirty="0">
                <a:latin typeface="Arial"/>
                <a:cs typeface="Arial"/>
              </a:rPr>
              <a:t>defs, then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we say def1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reaches</a:t>
            </a:r>
            <a:r>
              <a:rPr sz="2118" i="1" spc="17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p.</a:t>
            </a:r>
            <a:endParaRPr sz="21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888" y="3680123"/>
            <a:ext cx="180480" cy="246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93"/>
              </a:lnSpc>
              <a:spcBef>
                <a:spcPts val="94"/>
              </a:spcBef>
            </a:pPr>
            <a:r>
              <a:rPr sz="1765" dirty="0">
                <a:latin typeface="Arial"/>
                <a:cs typeface="Arial"/>
              </a:rPr>
              <a:t>–</a:t>
            </a:r>
            <a:endParaRPr sz="176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8020" y="3680122"/>
            <a:ext cx="5202715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93"/>
              </a:lnSpc>
              <a:spcBef>
                <a:spcPts val="94"/>
              </a:spcBef>
            </a:pPr>
            <a:r>
              <a:rPr sz="1765" dirty="0">
                <a:latin typeface="Arial"/>
                <a:cs typeface="Arial"/>
              </a:rPr>
              <a:t>We</a:t>
            </a:r>
            <a:r>
              <a:rPr sz="1765" spc="-10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also</a:t>
            </a:r>
            <a:r>
              <a:rPr sz="1765" spc="-3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say</a:t>
            </a:r>
            <a:r>
              <a:rPr sz="1765" spc="-36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hat</a:t>
            </a:r>
            <a:r>
              <a:rPr sz="1765" spc="-3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def1</a:t>
            </a:r>
            <a:r>
              <a:rPr sz="1765" spc="-3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belongs</a:t>
            </a:r>
            <a:r>
              <a:rPr sz="1765" spc="-49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o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</a:t>
            </a:r>
            <a:r>
              <a:rPr sz="1765" spc="-2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set</a:t>
            </a:r>
            <a:r>
              <a:rPr sz="1765" spc="-3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 reaching</a:t>
            </a:r>
            <a:endParaRPr sz="176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7991" y="3949063"/>
            <a:ext cx="5204723" cy="1160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31" marR="27452">
              <a:lnSpc>
                <a:spcPts val="1893"/>
              </a:lnSpc>
              <a:spcBef>
                <a:spcPts val="94"/>
              </a:spcBef>
            </a:pPr>
            <a:r>
              <a:rPr sz="1765" dirty="0">
                <a:latin typeface="Arial"/>
                <a:cs typeface="Arial"/>
              </a:rPr>
              <a:t>definitions</a:t>
            </a:r>
            <a:r>
              <a:rPr sz="1765" spc="-7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</a:t>
            </a:r>
            <a:r>
              <a:rPr sz="1765" spc="-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p.</a:t>
            </a:r>
            <a:endParaRPr sz="1765">
              <a:latin typeface="Arial"/>
              <a:cs typeface="Arial"/>
            </a:endParaRPr>
          </a:p>
          <a:p>
            <a:pPr marL="11235" indent="-25">
              <a:lnSpc>
                <a:spcPct val="100041"/>
              </a:lnSpc>
              <a:spcBef>
                <a:spcPts val="416"/>
              </a:spcBef>
            </a:pPr>
            <a:r>
              <a:rPr sz="1765" dirty="0">
                <a:latin typeface="Arial"/>
                <a:cs typeface="Arial"/>
              </a:rPr>
              <a:t>Similarly,</a:t>
            </a:r>
            <a:r>
              <a:rPr sz="1765" spc="-50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we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can</a:t>
            </a:r>
            <a:r>
              <a:rPr sz="1765" spc="-2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define</a:t>
            </a:r>
            <a:r>
              <a:rPr sz="1765" spc="-3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</a:t>
            </a:r>
            <a:r>
              <a:rPr sz="1765" spc="-2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reaching</a:t>
            </a:r>
            <a:r>
              <a:rPr sz="1765" spc="-5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definitions</a:t>
            </a:r>
            <a:r>
              <a:rPr sz="1765" spc="-70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</a:t>
            </a:r>
            <a:r>
              <a:rPr sz="1765" spc="-1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 block</a:t>
            </a:r>
            <a:r>
              <a:rPr sz="1765" spc="-41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B.</a:t>
            </a:r>
            <a:endParaRPr sz="1765">
              <a:latin typeface="Arial"/>
              <a:cs typeface="Arial"/>
            </a:endParaRPr>
          </a:p>
          <a:p>
            <a:pPr marL="11206" marR="27452">
              <a:lnSpc>
                <a:spcPct val="95825"/>
              </a:lnSpc>
              <a:spcBef>
                <a:spcPts val="424"/>
              </a:spcBef>
            </a:pPr>
            <a:r>
              <a:rPr sz="1765" dirty="0">
                <a:latin typeface="Arial"/>
                <a:cs typeface="Arial"/>
              </a:rPr>
              <a:t>And,</a:t>
            </a:r>
            <a:r>
              <a:rPr sz="1765" spc="-3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we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can</a:t>
            </a:r>
            <a:r>
              <a:rPr sz="1765" spc="-2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define</a:t>
            </a:r>
            <a:r>
              <a:rPr sz="1765" spc="-3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</a:t>
            </a:r>
            <a:r>
              <a:rPr sz="1765" spc="-3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reaching</a:t>
            </a:r>
            <a:r>
              <a:rPr sz="1765" spc="-5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definitions</a:t>
            </a:r>
            <a:r>
              <a:rPr sz="1765" spc="-70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</a:t>
            </a:r>
            <a:r>
              <a:rPr sz="1765" spc="-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-10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use</a:t>
            </a:r>
            <a:endParaRPr sz="176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5891" y="4271784"/>
            <a:ext cx="180480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93"/>
              </a:lnSpc>
              <a:spcBef>
                <a:spcPts val="94"/>
              </a:spcBef>
            </a:pPr>
            <a:r>
              <a:rPr sz="1765" dirty="0">
                <a:latin typeface="Arial"/>
                <a:cs typeface="Arial"/>
              </a:rPr>
              <a:t>–</a:t>
            </a:r>
            <a:endParaRPr sz="176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4782" y="4271784"/>
            <a:ext cx="578786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93"/>
              </a:lnSpc>
              <a:spcBef>
                <a:spcPts val="94"/>
              </a:spcBef>
            </a:pPr>
            <a:r>
              <a:rPr sz="1765" dirty="0">
                <a:latin typeface="Arial"/>
                <a:cs typeface="Arial"/>
              </a:rPr>
              <a:t>basic</a:t>
            </a:r>
            <a:endParaRPr sz="176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5888" y="4863463"/>
            <a:ext cx="180480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93"/>
              </a:lnSpc>
              <a:spcBef>
                <a:spcPts val="94"/>
              </a:spcBef>
            </a:pPr>
            <a:r>
              <a:rPr sz="1765" dirty="0">
                <a:latin typeface="Arial"/>
                <a:cs typeface="Arial"/>
              </a:rPr>
              <a:t>–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0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714" y="461594"/>
            <a:ext cx="229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Basic</a:t>
            </a:r>
            <a:r>
              <a:rPr spc="-300" dirty="0"/>
              <a:t> </a:t>
            </a:r>
            <a:r>
              <a:rPr spc="-2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2162175"/>
            <a:ext cx="6257925" cy="395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0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461594"/>
            <a:ext cx="4241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Analysis</a:t>
            </a:r>
            <a:r>
              <a:rPr spc="-285" dirty="0"/>
              <a:t> </a:t>
            </a:r>
            <a:r>
              <a:rPr spc="-9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37754" y="1641508"/>
            <a:ext cx="8175015" cy="473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7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042" y="461594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Analysis</a:t>
            </a:r>
            <a:r>
              <a:rPr spc="-265" dirty="0"/>
              <a:t> </a:t>
            </a:r>
            <a:r>
              <a:rPr spc="-2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1905000"/>
            <a:ext cx="7820025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  <a:r>
              <a:rPr spc="-285" dirty="0"/>
              <a:t> </a:t>
            </a:r>
            <a:r>
              <a:rPr spc="-250" dirty="0"/>
              <a:t>(Cond)</a:t>
            </a:r>
          </a:p>
        </p:txBody>
      </p:sp>
      <p:sp>
        <p:nvSpPr>
          <p:cNvPr id="3" name="object 3"/>
          <p:cNvSpPr/>
          <p:nvPr/>
        </p:nvSpPr>
        <p:spPr>
          <a:xfrm>
            <a:off x="385762" y="1485900"/>
            <a:ext cx="8162925" cy="494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3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61594"/>
            <a:ext cx="4465702" cy="1354217"/>
          </a:xfrm>
        </p:spPr>
        <p:txBody>
          <a:bodyPr/>
          <a:lstStyle/>
          <a:p>
            <a:r>
              <a:rPr lang="en-US" spc="-260"/>
              <a:t>An </a:t>
            </a:r>
            <a:r>
              <a:rPr lang="en-US" spc="-100"/>
              <a:t>Imperfect</a:t>
            </a:r>
            <a:r>
              <a:rPr lang="en-US" spc="-275"/>
              <a:t> </a:t>
            </a:r>
            <a:r>
              <a:rPr lang="en-US" spc="-120"/>
              <a:t>World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535940" y="1514315"/>
            <a:ext cx="7940675" cy="1691488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3000" spc="-120" dirty="0" smtClean="0">
                <a:latin typeface="Arial"/>
                <a:cs typeface="Arial"/>
              </a:rPr>
              <a:t>Malicious software</a:t>
            </a:r>
            <a:endParaRPr sz="30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lang="en-US" sz="2600" spc="-30" dirty="0" smtClean="0">
                <a:latin typeface="Arial"/>
                <a:cs typeface="Arial"/>
              </a:rPr>
              <a:t>Each year, there are millions of new Android malware samples found. The number is still increasing year by year.</a:t>
            </a:r>
            <a:endParaRPr lang="en-US" sz="2600" spc="-90" dirty="0">
              <a:latin typeface="Arial"/>
              <a:cs typeface="Arial"/>
            </a:endParaRPr>
          </a:p>
        </p:txBody>
      </p:sp>
      <p:sp>
        <p:nvSpPr>
          <p:cNvPr id="3" name="AutoShape 2" descr="mage result for software slow"/>
          <p:cNvSpPr>
            <a:spLocks noChangeAspect="1" noChangeArrowheads="1"/>
          </p:cNvSpPr>
          <p:nvPr/>
        </p:nvSpPr>
        <p:spPr bwMode="auto">
          <a:xfrm>
            <a:off x="0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48" y="3352800"/>
            <a:ext cx="54833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00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  <a:r>
              <a:rPr spc="-285" dirty="0"/>
              <a:t> </a:t>
            </a:r>
            <a:r>
              <a:rPr spc="-250" dirty="0"/>
              <a:t>(Cond)</a:t>
            </a:r>
          </a:p>
        </p:txBody>
      </p:sp>
      <p:sp>
        <p:nvSpPr>
          <p:cNvPr id="3" name="object 3"/>
          <p:cNvSpPr/>
          <p:nvPr/>
        </p:nvSpPr>
        <p:spPr>
          <a:xfrm>
            <a:off x="328612" y="2009775"/>
            <a:ext cx="8210550" cy="279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7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37883" y="1267384"/>
            <a:ext cx="8068235" cy="863974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1075765" y="1264695"/>
            <a:ext cx="7061576" cy="147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635161" y="1259988"/>
            <a:ext cx="5874348" cy="879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37883" y="2130686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1635162" y="2123962"/>
            <a:ext cx="5874348" cy="879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37883" y="2994659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635162" y="2987936"/>
            <a:ext cx="5874348" cy="879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37883" y="3858633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635162" y="3851910"/>
            <a:ext cx="5874348" cy="879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37883" y="4722606"/>
            <a:ext cx="8068235" cy="86464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1635162" y="4715883"/>
            <a:ext cx="5874348" cy="8794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635499" y="5596160"/>
            <a:ext cx="5873674" cy="0"/>
          </a:xfrm>
          <a:custGeom>
            <a:avLst/>
            <a:gdLst/>
            <a:ahLst/>
            <a:cxnLst/>
            <a:rect l="l" t="t" r="r" b="b"/>
            <a:pathLst>
              <a:path w="6656831">
                <a:moveTo>
                  <a:pt x="6656831" y="0"/>
                </a:moveTo>
                <a:lnTo>
                  <a:pt x="0" y="0"/>
                </a:lnTo>
              </a:path>
            </a:pathLst>
          </a:custGeom>
          <a:ln w="2298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635162" y="5579856"/>
            <a:ext cx="5874348" cy="262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1817593" y="1524000"/>
            <a:ext cx="3268202" cy="466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lang="en-US" sz="2000" dirty="0">
                <a:latin typeface="Arial"/>
                <a:cs typeface="Arial"/>
              </a:rPr>
              <a:t>W</a:t>
            </a:r>
            <a:r>
              <a:rPr sz="2000" dirty="0" smtClean="0">
                <a:latin typeface="Arial"/>
                <a:cs typeface="Arial"/>
              </a:rPr>
              <a:t>ho </a:t>
            </a:r>
            <a:r>
              <a:rPr sz="2000" dirty="0">
                <a:latin typeface="Arial"/>
                <a:cs typeface="Arial"/>
              </a:rPr>
              <a:t>are the reaching defs</a:t>
            </a:r>
          </a:p>
          <a:p>
            <a:pPr marL="11206" marR="30257">
              <a:lnSpc>
                <a:spcPct val="95825"/>
              </a:lnSpc>
            </a:pP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each instruction?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4600" y="228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Exercise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02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5"/>
            <a:ext cx="5562600" cy="68140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smtClean="0"/>
              <a:t>Variable Analysis</a:t>
            </a:r>
            <a:endParaRPr lang="en-US"/>
          </a:p>
        </p:txBody>
      </p:sp>
      <p:sp>
        <p:nvSpPr>
          <p:cNvPr id="3" name="object 17"/>
          <p:cNvSpPr txBox="1"/>
          <p:nvPr/>
        </p:nvSpPr>
        <p:spPr>
          <a:xfrm>
            <a:off x="685800" y="1676400"/>
            <a:ext cx="8077200" cy="41242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>
              <a:lnSpc>
                <a:spcPct val="100000"/>
              </a:lnSpc>
            </a:pPr>
            <a:r>
              <a:rPr sz="2400" b="1" spc="-5" dirty="0" smtClean="0">
                <a:latin typeface="Times New Roman"/>
                <a:cs typeface="Times New Roman"/>
              </a:rPr>
              <a:t>Definition</a:t>
            </a:r>
            <a:endParaRPr sz="2400" dirty="0">
              <a:latin typeface="Times New Roman"/>
              <a:cs typeface="Times New Roman"/>
            </a:endParaRPr>
          </a:p>
          <a:p>
            <a:pPr marL="173355" marR="83185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400" spc="5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variable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024CD6"/>
                </a:solidFill>
                <a:latin typeface="Times New Roman"/>
                <a:cs typeface="Times New Roman"/>
              </a:rPr>
              <a:t>live </a:t>
            </a:r>
            <a:r>
              <a:rPr sz="2400" dirty="0">
                <a:latin typeface="Times New Roman"/>
                <a:cs typeface="Times New Roman"/>
              </a:rPr>
              <a:t>at a </a:t>
            </a:r>
            <a:r>
              <a:rPr sz="2400" spc="-5" dirty="0">
                <a:latin typeface="Times New Roman"/>
                <a:cs typeface="Times New Roman"/>
              </a:rPr>
              <a:t>particular point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program if its value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that  point 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future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24CD6"/>
                </a:solidFill>
                <a:latin typeface="Times New Roman"/>
                <a:cs typeface="Times New Roman"/>
              </a:rPr>
              <a:t>dead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otherwise</a:t>
            </a:r>
            <a:r>
              <a:rPr sz="2400" spc="-5" dirty="0" smtClean="0">
                <a:latin typeface="Times New Roman"/>
                <a:cs typeface="Times New Roman"/>
              </a:rPr>
              <a:t>).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173355" marR="83185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endParaRPr sz="800" dirty="0">
              <a:latin typeface="Times New Roman"/>
              <a:cs typeface="Times New Roman"/>
            </a:endParaRPr>
          </a:p>
          <a:p>
            <a:pPr marL="173355">
              <a:lnSpc>
                <a:spcPts val="1130"/>
              </a:lnSpc>
            </a:pPr>
            <a:r>
              <a:rPr sz="2400" spc="5" dirty="0">
                <a:latin typeface="Symbol"/>
                <a:cs typeface="Symbol"/>
              </a:rPr>
              <a:t>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To </a:t>
            </a:r>
            <a:r>
              <a:rPr sz="2400" spc="-5" dirty="0" smtClean="0">
                <a:latin typeface="Times New Roman"/>
                <a:cs typeface="Times New Roman"/>
              </a:rPr>
              <a:t>compute </a:t>
            </a:r>
            <a:r>
              <a:rPr sz="2400" dirty="0" smtClean="0">
                <a:latin typeface="Times New Roman"/>
                <a:cs typeface="Times New Roman"/>
              </a:rPr>
              <a:t>liveness</a:t>
            </a:r>
            <a:r>
              <a:rPr sz="2400" spc="-5" dirty="0" smtClean="0">
                <a:latin typeface="Times New Roman"/>
                <a:cs typeface="Times New Roman"/>
              </a:rPr>
              <a:t>, we </a:t>
            </a:r>
            <a:r>
              <a:rPr sz="2400" dirty="0" smtClean="0">
                <a:latin typeface="Times New Roman"/>
                <a:cs typeface="Times New Roman"/>
              </a:rPr>
              <a:t>need to </a:t>
            </a:r>
            <a:r>
              <a:rPr sz="2400" spc="-5" dirty="0" smtClean="0">
                <a:latin typeface="Times New Roman"/>
                <a:cs typeface="Times New Roman"/>
              </a:rPr>
              <a:t>look into the</a:t>
            </a:r>
            <a:r>
              <a:rPr sz="2400" spc="25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future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571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Motivation: Register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Allocation</a:t>
            </a:r>
            <a:endParaRPr sz="2400" dirty="0">
              <a:latin typeface="Times New Roman"/>
              <a:cs typeface="Times New Roman"/>
            </a:endParaRPr>
          </a:p>
          <a:p>
            <a:pPr marL="173355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400" spc="5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program contains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unbounded 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</a:t>
            </a:r>
            <a:endParaRPr sz="2400" dirty="0">
              <a:latin typeface="Times New Roman"/>
              <a:cs typeface="Times New Roman"/>
            </a:endParaRPr>
          </a:p>
          <a:p>
            <a:pPr marL="173355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400" spc="-5" dirty="0">
                <a:latin typeface="Times New Roman"/>
                <a:cs typeface="Times New Roman"/>
              </a:rPr>
              <a:t>Must execute </a:t>
            </a:r>
            <a:r>
              <a:rPr sz="2400" dirty="0">
                <a:latin typeface="Times New Roman"/>
                <a:cs typeface="Times New Roman"/>
              </a:rPr>
              <a:t>on a </a:t>
            </a:r>
            <a:r>
              <a:rPr sz="2400" spc="-5" dirty="0">
                <a:latin typeface="Times New Roman"/>
                <a:cs typeface="Times New Roman"/>
              </a:rPr>
              <a:t>machine 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bounded 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endParaRPr sz="2400" dirty="0">
              <a:latin typeface="Times New Roman"/>
              <a:cs typeface="Times New Roman"/>
            </a:endParaRPr>
          </a:p>
          <a:p>
            <a:pPr marL="173355" marR="146050" indent="-85090">
              <a:lnSpc>
                <a:spcPct val="100000"/>
              </a:lnSpc>
              <a:spcBef>
                <a:spcPts val="240"/>
              </a:spcBef>
              <a:buChar char="–"/>
              <a:tabLst>
                <a:tab pos="173990" algn="l"/>
              </a:tabLst>
            </a:pPr>
            <a:r>
              <a:rPr sz="2400" spc="-5" dirty="0">
                <a:latin typeface="Times New Roman"/>
                <a:cs typeface="Times New Roman"/>
              </a:rPr>
              <a:t>Two variables </a:t>
            </a:r>
            <a:r>
              <a:rPr sz="2400" dirty="0">
                <a:latin typeface="Times New Roman"/>
                <a:cs typeface="Times New Roman"/>
              </a:rPr>
              <a:t>can use </a:t>
            </a:r>
            <a:r>
              <a:rPr sz="2400" spc="-5" dirty="0">
                <a:latin typeface="Times New Roman"/>
                <a:cs typeface="Times New Roman"/>
              </a:rPr>
              <a:t>the same register if they are never </a:t>
            </a:r>
            <a:r>
              <a:rPr sz="2400" dirty="0">
                <a:latin typeface="Times New Roman"/>
                <a:cs typeface="Times New Roman"/>
              </a:rPr>
              <a:t>in use at </a:t>
            </a:r>
            <a:r>
              <a:rPr sz="2400" spc="-5" dirty="0" smtClean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 time (</a:t>
            </a:r>
            <a:r>
              <a:rPr sz="2400" i="1" spc="-5" dirty="0">
                <a:latin typeface="Times New Roman"/>
                <a:cs typeface="Times New Roman"/>
              </a:rPr>
              <a:t>i.e, </a:t>
            </a:r>
            <a:r>
              <a:rPr sz="2400" spc="-5" dirty="0">
                <a:latin typeface="Times New Roman"/>
                <a:cs typeface="Times New Roman"/>
              </a:rPr>
              <a:t>never simultaneously live).</a:t>
            </a:r>
            <a:endParaRPr sz="24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70"/>
              </a:spcBef>
            </a:pPr>
            <a:r>
              <a:rPr sz="2400" spc="5" dirty="0">
                <a:latin typeface="Symbol"/>
                <a:cs typeface="Symbol"/>
              </a:rPr>
              <a:t>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 </a:t>
            </a:r>
            <a:r>
              <a:rPr sz="2400" spc="-5" dirty="0">
                <a:latin typeface="Times New Roman"/>
                <a:cs typeface="Times New Roman"/>
              </a:rPr>
              <a:t>allocation uses liveness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0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08000"/>
            <a:ext cx="89154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406400"/>
            <a:ext cx="88646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714" y="461594"/>
            <a:ext cx="229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Basic</a:t>
            </a:r>
            <a:r>
              <a:rPr spc="-300" dirty="0"/>
              <a:t> </a:t>
            </a:r>
            <a:r>
              <a:rPr spc="-2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903516" y="1066800"/>
            <a:ext cx="6943725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4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461594"/>
            <a:ext cx="4241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Analysis</a:t>
            </a:r>
            <a:r>
              <a:rPr spc="-285" dirty="0"/>
              <a:t> </a:t>
            </a:r>
            <a:r>
              <a:rPr spc="-9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41132" y="1642165"/>
            <a:ext cx="8030868" cy="4249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6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594"/>
            <a:ext cx="194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02735" y="1531237"/>
            <a:ext cx="8310658" cy="3547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14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  <a:r>
              <a:rPr spc="-285" dirty="0"/>
              <a:t> </a:t>
            </a:r>
            <a:r>
              <a:rPr spc="-250" dirty="0"/>
              <a:t>(Cond)</a:t>
            </a:r>
          </a:p>
        </p:txBody>
      </p:sp>
      <p:sp>
        <p:nvSpPr>
          <p:cNvPr id="3" name="object 3"/>
          <p:cNvSpPr/>
          <p:nvPr/>
        </p:nvSpPr>
        <p:spPr>
          <a:xfrm>
            <a:off x="371152" y="1563686"/>
            <a:ext cx="8428423" cy="424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7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  <a:r>
              <a:rPr spc="-285" dirty="0"/>
              <a:t> </a:t>
            </a:r>
            <a:r>
              <a:rPr spc="-250" dirty="0"/>
              <a:t>(Cond)</a:t>
            </a:r>
          </a:p>
        </p:txBody>
      </p:sp>
      <p:sp>
        <p:nvSpPr>
          <p:cNvPr id="3" name="object 3"/>
          <p:cNvSpPr/>
          <p:nvPr/>
        </p:nvSpPr>
        <p:spPr>
          <a:xfrm>
            <a:off x="295255" y="1725619"/>
            <a:ext cx="8374918" cy="3482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1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945" y="461594"/>
            <a:ext cx="3912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Program</a:t>
            </a:r>
            <a:r>
              <a:rPr spc="-285" dirty="0"/>
              <a:t> </a:t>
            </a:r>
            <a:r>
              <a:rPr spc="-254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40"/>
            <a:ext cx="7727950" cy="45154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Discovering </a:t>
            </a:r>
            <a:r>
              <a:rPr sz="3200" spc="-125" dirty="0">
                <a:latin typeface="Arial"/>
                <a:cs typeface="Arial"/>
              </a:rPr>
              <a:t>facts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programs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wide </a:t>
            </a:r>
            <a:r>
              <a:rPr sz="3200" spc="-80" dirty="0">
                <a:latin typeface="Arial"/>
                <a:cs typeface="Arial"/>
              </a:rPr>
              <a:t>variety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applications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Char char="–"/>
              <a:tabLst>
                <a:tab pos="756920" algn="l"/>
              </a:tabLst>
            </a:pPr>
            <a:r>
              <a:rPr sz="2800" spc="-135" dirty="0">
                <a:latin typeface="Arial"/>
                <a:cs typeface="Arial"/>
              </a:rPr>
              <a:t>Finding </a:t>
            </a:r>
            <a:r>
              <a:rPr sz="2800" spc="-185" dirty="0">
                <a:latin typeface="Arial"/>
                <a:cs typeface="Arial"/>
              </a:rPr>
              <a:t>bugs </a:t>
            </a:r>
            <a:r>
              <a:rPr sz="2800" spc="-120" dirty="0">
                <a:latin typeface="Arial"/>
                <a:cs typeface="Arial"/>
              </a:rPr>
              <a:t>(e.g.,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135" dirty="0">
                <a:latin typeface="Arial"/>
                <a:cs typeface="Arial"/>
              </a:rPr>
              <a:t>checking, </a:t>
            </a:r>
            <a:r>
              <a:rPr sz="2800" spc="-75" dirty="0">
                <a:latin typeface="Arial"/>
                <a:cs typeface="Arial"/>
              </a:rPr>
              <a:t>testing,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etc.)</a:t>
            </a:r>
            <a:endParaRPr sz="2800" dirty="0">
              <a:latin typeface="Arial"/>
              <a:cs typeface="Arial"/>
            </a:endParaRPr>
          </a:p>
          <a:p>
            <a:pPr marL="756285" marR="1304290" lvl="1" indent="-286385">
              <a:lnSpc>
                <a:spcPts val="302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sz="2800" spc="-100" dirty="0">
                <a:latin typeface="Arial"/>
                <a:cs typeface="Arial"/>
              </a:rPr>
              <a:t>Optimizing performance </a:t>
            </a:r>
            <a:r>
              <a:rPr sz="2800" spc="-120" dirty="0">
                <a:latin typeface="Arial"/>
                <a:cs typeface="Arial"/>
              </a:rPr>
              <a:t>(e.g., </a:t>
            </a:r>
            <a:r>
              <a:rPr sz="2800" spc="-80" dirty="0">
                <a:latin typeface="Arial"/>
                <a:cs typeface="Arial"/>
              </a:rPr>
              <a:t>compiler  optimizations, </a:t>
            </a:r>
            <a:r>
              <a:rPr sz="2800" spc="-55" dirty="0">
                <a:latin typeface="Arial"/>
                <a:cs typeface="Arial"/>
              </a:rPr>
              <a:t>bloat </a:t>
            </a:r>
            <a:r>
              <a:rPr sz="2800" spc="-65" dirty="0">
                <a:latin typeface="Arial"/>
                <a:cs typeface="Arial"/>
              </a:rPr>
              <a:t>detection,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etc.)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302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05" dirty="0">
                <a:latin typeface="Arial"/>
                <a:cs typeface="Arial"/>
              </a:rPr>
              <a:t>Detecting </a:t>
            </a:r>
            <a:r>
              <a:rPr sz="2800" spc="-95" dirty="0">
                <a:latin typeface="Arial"/>
                <a:cs typeface="Arial"/>
              </a:rPr>
              <a:t>security </a:t>
            </a:r>
            <a:r>
              <a:rPr sz="2800" spc="-75" dirty="0">
                <a:latin typeface="Arial"/>
                <a:cs typeface="Arial"/>
              </a:rPr>
              <a:t>vulnerabilities </a:t>
            </a:r>
            <a:r>
              <a:rPr sz="2800" spc="-120" dirty="0">
                <a:latin typeface="Arial"/>
                <a:cs typeface="Arial"/>
              </a:rPr>
              <a:t>(e.g., </a:t>
            </a:r>
            <a:r>
              <a:rPr sz="2800" spc="-80" dirty="0">
                <a:latin typeface="Arial"/>
                <a:cs typeface="Arial"/>
              </a:rPr>
              <a:t>detecting  violations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security </a:t>
            </a:r>
            <a:r>
              <a:rPr sz="2800" spc="-105" dirty="0">
                <a:latin typeface="Arial"/>
                <a:cs typeface="Arial"/>
              </a:rPr>
              <a:t>policies,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etc.)</a:t>
            </a:r>
            <a:endParaRPr sz="2800" dirty="0">
              <a:latin typeface="Arial"/>
              <a:cs typeface="Arial"/>
            </a:endParaRPr>
          </a:p>
          <a:p>
            <a:pPr marL="756285" marR="289560" lvl="1" indent="-286385">
              <a:lnSpc>
                <a:spcPts val="302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95" dirty="0">
                <a:latin typeface="Arial"/>
                <a:cs typeface="Arial"/>
              </a:rPr>
              <a:t>Improving </a:t>
            </a:r>
            <a:r>
              <a:rPr sz="2800" spc="-80" dirty="0">
                <a:latin typeface="Arial"/>
                <a:cs typeface="Arial"/>
              </a:rPr>
              <a:t>software </a:t>
            </a:r>
            <a:r>
              <a:rPr sz="2800" spc="-60" dirty="0">
                <a:latin typeface="Arial"/>
                <a:cs typeface="Arial"/>
              </a:rPr>
              <a:t>maintainability </a:t>
            </a:r>
            <a:r>
              <a:rPr sz="2800" spc="-135" dirty="0">
                <a:latin typeface="Arial"/>
                <a:cs typeface="Arial"/>
              </a:rPr>
              <a:t>and  </a:t>
            </a:r>
            <a:r>
              <a:rPr sz="2800" spc="-80" dirty="0">
                <a:latin typeface="Arial"/>
                <a:cs typeface="Arial"/>
              </a:rPr>
              <a:t>understandability </a:t>
            </a:r>
            <a:r>
              <a:rPr sz="2800" spc="-120" dirty="0">
                <a:latin typeface="Arial"/>
                <a:cs typeface="Arial"/>
              </a:rPr>
              <a:t>(e.g., reverse-engineering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85" dirty="0">
                <a:latin typeface="Arial"/>
                <a:cs typeface="Arial"/>
              </a:rPr>
              <a:t>UML </a:t>
            </a:r>
            <a:r>
              <a:rPr sz="2800" spc="-145" dirty="0">
                <a:latin typeface="Arial"/>
                <a:cs typeface="Arial"/>
              </a:rPr>
              <a:t>diagrams, </a:t>
            </a:r>
            <a:r>
              <a:rPr sz="2800" spc="-80" dirty="0">
                <a:latin typeface="Arial"/>
                <a:cs typeface="Arial"/>
              </a:rPr>
              <a:t>software </a:t>
            </a:r>
            <a:r>
              <a:rPr sz="2800" spc="-105" dirty="0">
                <a:latin typeface="Arial"/>
                <a:cs typeface="Arial"/>
              </a:rPr>
              <a:t>visualization,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61594"/>
            <a:ext cx="8077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5"/>
              </a:spcBef>
            </a:pPr>
            <a:r>
              <a:rPr lang="en-US" spc="-290" dirty="0" smtClean="0"/>
              <a:t>Exercise: </a:t>
            </a:r>
            <a:r>
              <a:rPr lang="en-US" spc="-290" smtClean="0"/>
              <a:t>live variable analysis</a:t>
            </a:r>
            <a:endParaRPr spc="-2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625600"/>
            <a:ext cx="34417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Download </a:t>
            </a:r>
            <a:r>
              <a:rPr lang="en-US" sz="2400" dirty="0"/>
              <a:t>the soot framework, get yourself familiar with various command-line options and phases, and implement an </a:t>
            </a:r>
            <a:r>
              <a:rPr lang="en-US" sz="2400" dirty="0">
                <a:solidFill>
                  <a:srgbClr val="FF0000"/>
                </a:solidFill>
              </a:rPr>
              <a:t>intra-procedural analysis</a:t>
            </a:r>
            <a:r>
              <a:rPr lang="en-US" sz="2400" dirty="0"/>
              <a:t> that print out all heap load/store statements. </a:t>
            </a:r>
            <a:endParaRPr lang="en-US" sz="2400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2400" dirty="0" smtClean="0"/>
              <a:t>The </a:t>
            </a:r>
            <a:r>
              <a:rPr lang="en-US" sz="2400" dirty="0"/>
              <a:t>project </a:t>
            </a:r>
            <a:r>
              <a:rPr lang="en-US" sz="2400" dirty="0" smtClean="0"/>
              <a:t>implements </a:t>
            </a:r>
            <a:r>
              <a:rPr lang="en-US" sz="2400" dirty="0"/>
              <a:t>an intra-procedural transform that iterates over the set of all </a:t>
            </a:r>
            <a:r>
              <a:rPr lang="en-US" sz="2400" dirty="0" err="1"/>
              <a:t>Jimple</a:t>
            </a:r>
            <a:r>
              <a:rPr lang="en-US" sz="2400" dirty="0"/>
              <a:t> statements and print out those that read and write heap locations.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4572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Project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6965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71685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Java method in soot is represented by a </a:t>
            </a:r>
            <a:r>
              <a:rPr lang="en-US" sz="2400" dirty="0" err="1">
                <a:solidFill>
                  <a:srgbClr val="FF0000"/>
                </a:solidFill>
              </a:rPr>
              <a:t>SootMethod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object. From this object, we retrieve the body of the method by calling </a:t>
            </a:r>
            <a:r>
              <a:rPr lang="en-US" sz="2400" dirty="0" err="1">
                <a:solidFill>
                  <a:srgbClr val="FF0000"/>
                </a:solidFill>
              </a:rPr>
              <a:t>getActiveBody</a:t>
            </a:r>
            <a:r>
              <a:rPr lang="en-US" sz="2400" dirty="0"/>
              <a:t>(). This will give us a Body object, through which we have access to all information of the Java method, such as local variables and statements.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can </a:t>
            </a:r>
            <a:r>
              <a:rPr lang="en-US" sz="2400" dirty="0" smtClean="0"/>
              <a:t>then use </a:t>
            </a:r>
            <a:r>
              <a:rPr lang="en-US" sz="2400" dirty="0"/>
              <a:t>method </a:t>
            </a:r>
            <a:r>
              <a:rPr lang="en-US" sz="2400" dirty="0" err="1">
                <a:solidFill>
                  <a:srgbClr val="FF0000"/>
                </a:solidFill>
              </a:rPr>
              <a:t>getUnits</a:t>
            </a:r>
            <a:r>
              <a:rPr lang="en-US" sz="2400" dirty="0"/>
              <a:t>() to get a chain of statements the method contains. Write a while loop that iterates over the statements in the chain. In </a:t>
            </a:r>
            <a:r>
              <a:rPr lang="en-US" sz="2400" dirty="0" err="1"/>
              <a:t>Jimple</a:t>
            </a:r>
            <a:r>
              <a:rPr lang="en-US" sz="2400" dirty="0"/>
              <a:t>, each statement is an object of </a:t>
            </a:r>
            <a:r>
              <a:rPr lang="en-US" sz="2400" dirty="0" err="1"/>
              <a:t>interfact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Stmt</a:t>
            </a:r>
            <a:r>
              <a:rPr lang="en-US" sz="2400" dirty="0"/>
              <a:t>, which has many different implementing classes.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88924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Among </a:t>
            </a:r>
            <a:r>
              <a:rPr lang="en-US" sz="2400" dirty="0"/>
              <a:t>these </a:t>
            </a:r>
            <a:r>
              <a:rPr lang="en-US" sz="2400" dirty="0" err="1"/>
              <a:t>Stmt</a:t>
            </a:r>
            <a:r>
              <a:rPr lang="en-US" sz="2400" dirty="0"/>
              <a:t> classes, we are interested in </a:t>
            </a:r>
            <a:r>
              <a:rPr lang="en-US" sz="2400" dirty="0" err="1">
                <a:solidFill>
                  <a:srgbClr val="FF0000"/>
                </a:solidFill>
              </a:rPr>
              <a:t>JAssignStmt</a:t>
            </a:r>
            <a:r>
              <a:rPr lang="en-US" sz="2400" dirty="0"/>
              <a:t>, which represents assignment statements (e.g., anything of the form a = b).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order to identify statements that access the heap, we need to understand what the left-hand-side (LHS) and RHS operands are for each statement.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To </a:t>
            </a:r>
            <a:r>
              <a:rPr lang="en-US" sz="2400" dirty="0"/>
              <a:t>do this, we can call methods </a:t>
            </a:r>
            <a:r>
              <a:rPr lang="en-US" sz="2400" dirty="0" err="1">
                <a:solidFill>
                  <a:srgbClr val="FF0000"/>
                </a:solidFill>
              </a:rPr>
              <a:t>getLeftOp</a:t>
            </a:r>
            <a:r>
              <a:rPr lang="en-US" sz="2400" dirty="0"/>
              <a:t>() and </a:t>
            </a:r>
            <a:r>
              <a:rPr lang="en-US" sz="2400" dirty="0" err="1">
                <a:solidFill>
                  <a:srgbClr val="FF0000"/>
                </a:solidFill>
              </a:rPr>
              <a:t>getRightOp</a:t>
            </a:r>
            <a:r>
              <a:rPr lang="en-US" sz="2400" dirty="0"/>
              <a:t>() on each statement object. These calls return objects of type Value, which is an interface representing all expressions, locals, constants, and references in a Java program.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are particularly interested in </a:t>
            </a:r>
            <a:r>
              <a:rPr lang="en-US" sz="2400" dirty="0" err="1">
                <a:solidFill>
                  <a:srgbClr val="FF0000"/>
                </a:solidFill>
              </a:rPr>
              <a:t>InstanceFieldRef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StaticFieldRef</a:t>
            </a:r>
            <a:r>
              <a:rPr lang="en-US" sz="2400" dirty="0"/>
              <a:t>, and </a:t>
            </a:r>
            <a:r>
              <a:rPr lang="en-US" sz="2400" dirty="0" err="1">
                <a:solidFill>
                  <a:srgbClr val="FF0000"/>
                </a:solidFill>
              </a:rPr>
              <a:t>ArrayRef</a:t>
            </a:r>
            <a:r>
              <a:rPr lang="en-US" sz="2400" dirty="0"/>
              <a:t>, each of which represents a type of heap access.</a:t>
            </a:r>
          </a:p>
        </p:txBody>
      </p:sp>
    </p:spTree>
    <p:extLst>
      <p:ext uri="{BB962C8B-B14F-4D97-AF65-F5344CB8AC3E}">
        <p14:creationId xmlns:p14="http://schemas.microsoft.com/office/powerpoint/2010/main" val="320387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the LHS/RHS of an assignment is an </a:t>
            </a:r>
            <a:r>
              <a:rPr lang="en-US" sz="2400" dirty="0" err="1"/>
              <a:t>InstanceFieldRef</a:t>
            </a:r>
            <a:r>
              <a:rPr lang="en-US" sz="2400" dirty="0"/>
              <a:t>, the assignment is of the </a:t>
            </a:r>
            <a:r>
              <a:rPr lang="en-US" sz="2400" dirty="0" smtClean="0"/>
              <a:t>form: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a.f</a:t>
            </a:r>
            <a:r>
              <a:rPr lang="en-US" sz="2400" dirty="0"/>
              <a:t> = b(heap write)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err="1"/>
              <a:t>a.f</a:t>
            </a:r>
            <a:r>
              <a:rPr lang="en-US" sz="2400" dirty="0"/>
              <a:t> (heap read</a:t>
            </a:r>
            <a:r>
              <a:rPr lang="en-US" sz="2400" dirty="0" smtClean="0"/>
              <a:t>);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the LHS/RHS of an assignment is a </a:t>
            </a:r>
            <a:r>
              <a:rPr lang="en-US" sz="2400" dirty="0" err="1"/>
              <a:t>StaticFieldRef</a:t>
            </a:r>
            <a:r>
              <a:rPr lang="en-US" sz="2400" dirty="0"/>
              <a:t>, the assignment is of the </a:t>
            </a:r>
            <a:r>
              <a:rPr lang="en-US" sz="2400" dirty="0" smtClean="0"/>
              <a:t>form: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A.f</a:t>
            </a:r>
            <a:r>
              <a:rPr lang="en-US" sz="2400" dirty="0"/>
              <a:t> = b (heap </a:t>
            </a:r>
            <a:r>
              <a:rPr lang="en-US" sz="2400" dirty="0" smtClean="0"/>
              <a:t>write)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b=</a:t>
            </a:r>
            <a:r>
              <a:rPr lang="en-US" sz="2400" dirty="0" err="1" smtClean="0"/>
              <a:t>A.f</a:t>
            </a:r>
            <a:r>
              <a:rPr lang="en-US" sz="2400" dirty="0" smtClean="0"/>
              <a:t> </a:t>
            </a:r>
            <a:r>
              <a:rPr lang="en-US" sz="2400" dirty="0"/>
              <a:t>(heap read</a:t>
            </a:r>
            <a:r>
              <a:rPr lang="en-US" sz="2400" dirty="0" smtClean="0"/>
              <a:t>);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the LHS/RHS of an assignment is an </a:t>
            </a:r>
            <a:r>
              <a:rPr lang="en-US" sz="2400" dirty="0" err="1"/>
              <a:t>ArrayRef</a:t>
            </a:r>
            <a:r>
              <a:rPr lang="en-US" sz="2400" dirty="0"/>
              <a:t>, the assignment is of the </a:t>
            </a:r>
            <a:r>
              <a:rPr lang="en-US" sz="2400" dirty="0" smtClean="0"/>
              <a:t>form: </a:t>
            </a:r>
          </a:p>
          <a:p>
            <a:r>
              <a:rPr lang="en-US" sz="2400" dirty="0" smtClean="0"/>
              <a:t> a[</a:t>
            </a:r>
            <a:r>
              <a:rPr lang="en-US" sz="2400" dirty="0" err="1" smtClean="0"/>
              <a:t>i</a:t>
            </a:r>
            <a:r>
              <a:rPr lang="en-US" sz="2400" dirty="0"/>
              <a:t>] = b (heap </a:t>
            </a:r>
            <a:r>
              <a:rPr lang="en-US" sz="2400" dirty="0" smtClean="0"/>
              <a:t>write)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b=a[</a:t>
            </a:r>
            <a:r>
              <a:rPr lang="en-US" sz="2400" dirty="0" err="1" smtClean="0"/>
              <a:t>i</a:t>
            </a:r>
            <a:r>
              <a:rPr lang="en-US" sz="2400" dirty="0"/>
              <a:t>] (heap read);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78662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output of the analysis should have the following format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Statement </a:t>
            </a:r>
            <a:r>
              <a:rPr lang="en-US" sz="2400" dirty="0" err="1"/>
              <a:t>a.f</a:t>
            </a:r>
            <a:r>
              <a:rPr lang="en-US" sz="2400" dirty="0"/>
              <a:t> = b, heap write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 smtClean="0"/>
              <a:t>Statement </a:t>
            </a:r>
            <a:r>
              <a:rPr lang="en-US" sz="2400" dirty="0"/>
              <a:t>b = a[</a:t>
            </a:r>
            <a:r>
              <a:rPr lang="en-US" sz="2400" dirty="0" err="1"/>
              <a:t>i</a:t>
            </a:r>
            <a:r>
              <a:rPr lang="en-US" sz="2400" dirty="0"/>
              <a:t>], heap read;...</a:t>
            </a:r>
          </a:p>
        </p:txBody>
      </p:sp>
    </p:spTree>
    <p:extLst>
      <p:ext uri="{BB962C8B-B14F-4D97-AF65-F5344CB8AC3E}">
        <p14:creationId xmlns:p14="http://schemas.microsoft.com/office/powerpoint/2010/main" val="10069068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43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Deadline of the project:  Feb 26</a:t>
            </a:r>
          </a:p>
          <a:p>
            <a:endParaRPr lang="en-US" sz="3200" dirty="0"/>
          </a:p>
          <a:p>
            <a:r>
              <a:rPr lang="en-US" sz="3200" dirty="0" smtClean="0"/>
              <a:t>Please only submit an MS word document containing code and runtime snapshots.</a:t>
            </a:r>
          </a:p>
        </p:txBody>
      </p:sp>
    </p:spTree>
    <p:extLst>
      <p:ext uri="{BB962C8B-B14F-4D97-AF65-F5344CB8AC3E}">
        <p14:creationId xmlns:p14="http://schemas.microsoft.com/office/powerpoint/2010/main" val="188327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00200"/>
            <a:ext cx="746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Here is an article containing instructions to implement an intra-procedural analysis in soot http://</a:t>
            </a:r>
            <a:r>
              <a:rPr lang="en-US" sz="2800" dirty="0" err="1"/>
              <a:t>www.bodden.de</a:t>
            </a:r>
            <a:r>
              <a:rPr lang="en-US" sz="2800" dirty="0"/>
              <a:t>/2008/09/22/soot-intra/. </a:t>
            </a:r>
          </a:p>
          <a:p>
            <a:endParaRPr lang="en-US" sz="2800" dirty="0" smtClean="0"/>
          </a:p>
          <a:p>
            <a:r>
              <a:rPr lang="en-US" sz="2800" dirty="0" smtClean="0"/>
              <a:t>Ignore </a:t>
            </a:r>
            <a:r>
              <a:rPr lang="en-US" sz="2800" dirty="0"/>
              <a:t>the dataflow analysis part—</a:t>
            </a:r>
          </a:p>
        </p:txBody>
      </p:sp>
    </p:spTree>
    <p:extLst>
      <p:ext uri="{BB962C8B-B14F-4D97-AF65-F5344CB8AC3E}">
        <p14:creationId xmlns:p14="http://schemas.microsoft.com/office/powerpoint/2010/main" val="67516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805" y="461594"/>
            <a:ext cx="6166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Static </a:t>
            </a:r>
            <a:r>
              <a:rPr spc="-320" dirty="0"/>
              <a:t>v.s. </a:t>
            </a:r>
            <a:r>
              <a:rPr spc="-235" dirty="0"/>
              <a:t>Dynamic</a:t>
            </a:r>
            <a:r>
              <a:rPr spc="-225" dirty="0"/>
              <a:t> </a:t>
            </a:r>
            <a:r>
              <a:rPr spc="-254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8042909" cy="41046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0" dirty="0">
                <a:latin typeface="Arial"/>
                <a:cs typeface="Arial"/>
              </a:rPr>
              <a:t>Static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45" dirty="0">
                <a:latin typeface="Arial"/>
                <a:cs typeface="Arial"/>
              </a:rPr>
              <a:t>Attempt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understand </a:t>
            </a:r>
            <a:r>
              <a:rPr sz="2800" spc="-75" dirty="0">
                <a:latin typeface="Arial"/>
                <a:cs typeface="Arial"/>
              </a:rPr>
              <a:t>certain </a:t>
            </a:r>
            <a:r>
              <a:rPr sz="2800" spc="-114" dirty="0">
                <a:latin typeface="Arial"/>
                <a:cs typeface="Arial"/>
              </a:rPr>
              <a:t>program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properties  </a:t>
            </a:r>
            <a:r>
              <a:rPr sz="2800" spc="5" dirty="0">
                <a:latin typeface="Arial"/>
                <a:cs typeface="Arial"/>
              </a:rPr>
              <a:t>without </a:t>
            </a:r>
            <a:r>
              <a:rPr sz="2800" spc="-85" dirty="0">
                <a:latin typeface="Arial"/>
                <a:cs typeface="Arial"/>
              </a:rPr>
              <a:t>running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35" dirty="0">
                <a:latin typeface="Arial"/>
                <a:cs typeface="Arial"/>
              </a:rPr>
              <a:t>Make </a:t>
            </a:r>
            <a:r>
              <a:rPr sz="2800" spc="-114" dirty="0">
                <a:latin typeface="Arial"/>
                <a:cs typeface="Arial"/>
              </a:rPr>
              <a:t>over-conservative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claims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70" dirty="0">
                <a:latin typeface="Arial"/>
                <a:cs typeface="Arial"/>
              </a:rPr>
              <a:t>Dynamic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65" dirty="0">
                <a:latin typeface="Arial"/>
                <a:cs typeface="Arial"/>
              </a:rPr>
              <a:t>Need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45" dirty="0">
                <a:latin typeface="Arial"/>
                <a:cs typeface="Arial"/>
              </a:rPr>
              <a:t>run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i="1" spc="-165" dirty="0">
                <a:latin typeface="Trebuchet MS"/>
                <a:cs typeface="Trebuchet MS"/>
              </a:rPr>
              <a:t>instrumented</a:t>
            </a:r>
            <a:r>
              <a:rPr sz="2800" i="1" spc="-43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756285" marR="100203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Add </a:t>
            </a:r>
            <a:r>
              <a:rPr sz="2800" spc="-120" dirty="0">
                <a:latin typeface="Arial"/>
                <a:cs typeface="Arial"/>
              </a:rPr>
              <a:t>overhead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running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memory  </a:t>
            </a:r>
            <a:r>
              <a:rPr sz="2800" spc="-95" dirty="0">
                <a:latin typeface="Arial"/>
                <a:cs typeface="Arial"/>
              </a:rPr>
              <a:t>consumption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461594"/>
            <a:ext cx="2200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This</a:t>
            </a:r>
            <a:r>
              <a:rPr spc="-310" dirty="0"/>
              <a:t> </a:t>
            </a:r>
            <a:r>
              <a:rPr spc="-41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509509" cy="411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250" dirty="0">
                <a:latin typeface="Arial"/>
                <a:cs typeface="Arial"/>
              </a:rPr>
              <a:t>Focus </a:t>
            </a:r>
            <a:r>
              <a:rPr sz="3000" spc="-95" dirty="0">
                <a:latin typeface="Arial"/>
                <a:cs typeface="Arial"/>
              </a:rPr>
              <a:t>on </a:t>
            </a:r>
            <a:r>
              <a:rPr sz="3000" i="1" spc="-175" dirty="0">
                <a:latin typeface="Trebuchet MS"/>
                <a:cs typeface="Trebuchet MS"/>
              </a:rPr>
              <a:t>static </a:t>
            </a:r>
            <a:r>
              <a:rPr sz="3000" i="1" spc="-110" dirty="0">
                <a:latin typeface="Trebuchet MS"/>
                <a:cs typeface="Trebuchet MS"/>
              </a:rPr>
              <a:t>program </a:t>
            </a:r>
            <a:r>
              <a:rPr sz="3000" i="1" spc="-120" dirty="0">
                <a:latin typeface="Trebuchet MS"/>
                <a:cs typeface="Trebuchet MS"/>
              </a:rPr>
              <a:t>analysis </a:t>
            </a:r>
            <a:r>
              <a:rPr sz="3000" spc="-35" dirty="0">
                <a:latin typeface="Arial"/>
                <a:cs typeface="Arial"/>
              </a:rPr>
              <a:t>in</a:t>
            </a:r>
            <a:r>
              <a:rPr sz="3000" spc="-61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this </a:t>
            </a:r>
            <a:r>
              <a:rPr sz="3000" spc="-225" dirty="0">
                <a:latin typeface="Arial"/>
                <a:cs typeface="Arial"/>
              </a:rPr>
              <a:t>class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000" spc="-225" dirty="0">
                <a:latin typeface="Arial"/>
                <a:cs typeface="Arial"/>
              </a:rPr>
              <a:t>We </a:t>
            </a:r>
            <a:r>
              <a:rPr sz="3000" spc="10" dirty="0">
                <a:latin typeface="Arial"/>
                <a:cs typeface="Arial"/>
              </a:rPr>
              <a:t>will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204" dirty="0">
                <a:latin typeface="Arial"/>
                <a:cs typeface="Arial"/>
              </a:rPr>
              <a:t>discuss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85" dirty="0">
                <a:latin typeface="Arial"/>
                <a:cs typeface="Arial"/>
              </a:rPr>
              <a:t>Both </a:t>
            </a:r>
            <a:r>
              <a:rPr sz="2600" spc="-80" dirty="0">
                <a:latin typeface="Arial"/>
                <a:cs typeface="Arial"/>
              </a:rPr>
              <a:t>principles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practices</a:t>
            </a:r>
            <a:endParaRPr sz="26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600" spc="-80" dirty="0">
                <a:latin typeface="Arial"/>
                <a:cs typeface="Arial"/>
              </a:rPr>
              <a:t>Both </a:t>
            </a:r>
            <a:r>
              <a:rPr sz="2600" spc="-150" dirty="0">
                <a:latin typeface="Arial"/>
                <a:cs typeface="Arial"/>
              </a:rPr>
              <a:t>classical </a:t>
            </a:r>
            <a:r>
              <a:rPr sz="2600" spc="-100" dirty="0">
                <a:latin typeface="Arial"/>
                <a:cs typeface="Arial"/>
              </a:rPr>
              <a:t>program </a:t>
            </a:r>
            <a:r>
              <a:rPr sz="2600" spc="-145" dirty="0">
                <a:latin typeface="Arial"/>
                <a:cs typeface="Arial"/>
              </a:rPr>
              <a:t>analysis </a:t>
            </a:r>
            <a:r>
              <a:rPr sz="2600" spc="-75" dirty="0">
                <a:latin typeface="Arial"/>
                <a:cs typeface="Arial"/>
              </a:rPr>
              <a:t>algorithms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36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  </a:t>
            </a:r>
            <a:r>
              <a:rPr sz="2600" spc="-50" dirty="0">
                <a:latin typeface="Arial"/>
                <a:cs typeface="Arial"/>
              </a:rPr>
              <a:t>state-of-the-art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research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ts val="3585"/>
              </a:lnSpc>
              <a:buChar char="•"/>
              <a:tabLst>
                <a:tab pos="355600" algn="l"/>
                <a:tab pos="356235" algn="l"/>
              </a:tabLst>
            </a:pPr>
            <a:r>
              <a:rPr sz="3000" spc="-225" dirty="0">
                <a:latin typeface="Arial"/>
                <a:cs typeface="Arial"/>
              </a:rPr>
              <a:t>We </a:t>
            </a:r>
            <a:r>
              <a:rPr sz="3000" spc="10" dirty="0">
                <a:latin typeface="Arial"/>
                <a:cs typeface="Arial"/>
              </a:rPr>
              <a:t>will </a:t>
            </a:r>
            <a:r>
              <a:rPr sz="3000" spc="-130" dirty="0">
                <a:latin typeface="Arial"/>
                <a:cs typeface="Arial"/>
              </a:rPr>
              <a:t>cover </a:t>
            </a:r>
            <a:r>
              <a:rPr lang="en-US" sz="3000" spc="-65" dirty="0" smtClean="0">
                <a:latin typeface="Arial"/>
                <a:cs typeface="Arial"/>
              </a:rPr>
              <a:t>four </a:t>
            </a:r>
            <a:r>
              <a:rPr sz="3000" spc="-65" dirty="0" smtClean="0">
                <a:latin typeface="Arial"/>
                <a:cs typeface="Arial"/>
              </a:rPr>
              <a:t>major</a:t>
            </a:r>
            <a:r>
              <a:rPr sz="3000" spc="-440" dirty="0" smtClean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topics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80" dirty="0">
                <a:latin typeface="Arial"/>
                <a:cs typeface="Arial"/>
              </a:rPr>
              <a:t>Dataflow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analysis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90" dirty="0">
                <a:latin typeface="Arial"/>
                <a:cs typeface="Arial"/>
              </a:rPr>
              <a:t>Abstract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interpretation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14" dirty="0">
                <a:latin typeface="Arial"/>
                <a:cs typeface="Arial"/>
              </a:rPr>
              <a:t>Constraint-based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analysis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200" dirty="0">
                <a:latin typeface="Arial"/>
                <a:cs typeface="Arial"/>
              </a:rPr>
              <a:t>Type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55" dirty="0">
                <a:latin typeface="Arial"/>
                <a:cs typeface="Arial"/>
              </a:rPr>
              <a:t>effect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55" dirty="0" smtClean="0">
                <a:latin typeface="Arial"/>
                <a:cs typeface="Arial"/>
              </a:rPr>
              <a:t>system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461594"/>
            <a:ext cx="2200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This</a:t>
            </a:r>
            <a:r>
              <a:rPr spc="-310" dirty="0"/>
              <a:t> </a:t>
            </a:r>
            <a:r>
              <a:rPr spc="-41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234"/>
            <a:ext cx="7841615" cy="49116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spc="-204" dirty="0">
                <a:latin typeface="Arial"/>
                <a:cs typeface="Arial"/>
              </a:rPr>
              <a:t>We </a:t>
            </a:r>
            <a:r>
              <a:rPr sz="2700" spc="10" dirty="0">
                <a:latin typeface="Arial"/>
                <a:cs typeface="Arial"/>
              </a:rPr>
              <a:t>will </a:t>
            </a:r>
            <a:r>
              <a:rPr sz="2700" spc="-145" dirty="0">
                <a:latin typeface="Arial"/>
                <a:cs typeface="Arial"/>
              </a:rPr>
              <a:t>spend </a:t>
            </a:r>
            <a:r>
              <a:rPr lang="en-US" sz="2700" spc="10" dirty="0" smtClean="0">
                <a:latin typeface="Arial"/>
                <a:cs typeface="Arial"/>
              </a:rPr>
              <a:t>about 3~4</a:t>
            </a:r>
            <a:r>
              <a:rPr sz="2700" spc="10" dirty="0" smtClean="0">
                <a:latin typeface="Arial"/>
                <a:cs typeface="Arial"/>
              </a:rPr>
              <a:t> </a:t>
            </a:r>
            <a:r>
              <a:rPr sz="2700" spc="-165" dirty="0">
                <a:latin typeface="Arial"/>
                <a:cs typeface="Arial"/>
              </a:rPr>
              <a:t>weeks </a:t>
            </a:r>
            <a:r>
              <a:rPr sz="2700" spc="-85" dirty="0">
                <a:latin typeface="Arial"/>
                <a:cs typeface="Arial"/>
              </a:rPr>
              <a:t>on </a:t>
            </a:r>
            <a:r>
              <a:rPr sz="2700" spc="-165" dirty="0">
                <a:latin typeface="Arial"/>
                <a:cs typeface="Arial"/>
              </a:rPr>
              <a:t>each</a:t>
            </a:r>
            <a:r>
              <a:rPr sz="2700" spc="-515" dirty="0">
                <a:latin typeface="Arial"/>
                <a:cs typeface="Arial"/>
              </a:rPr>
              <a:t> </a:t>
            </a:r>
            <a:r>
              <a:rPr sz="2700" spc="-50" dirty="0">
                <a:latin typeface="Arial"/>
                <a:cs typeface="Arial"/>
              </a:rPr>
              <a:t>topic</a:t>
            </a:r>
            <a:endParaRPr sz="27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sz="2400" spc="-190" dirty="0">
                <a:latin typeface="Arial"/>
                <a:cs typeface="Arial"/>
              </a:rPr>
              <a:t>Discuss </a:t>
            </a:r>
            <a:r>
              <a:rPr sz="2400" spc="-135" dirty="0">
                <a:latin typeface="Arial"/>
                <a:cs typeface="Arial"/>
              </a:rPr>
              <a:t>analysis </a:t>
            </a:r>
            <a:r>
              <a:rPr sz="2400" spc="-80" dirty="0">
                <a:latin typeface="Arial"/>
                <a:cs typeface="Arial"/>
              </a:rPr>
              <a:t>principles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20" dirty="0">
                <a:latin typeface="Arial"/>
                <a:cs typeface="Arial"/>
              </a:rPr>
              <a:t>first </a:t>
            </a:r>
            <a:r>
              <a:rPr sz="2400" spc="-110" dirty="0">
                <a:latin typeface="Arial"/>
                <a:cs typeface="Arial"/>
              </a:rPr>
              <a:t>week </a:t>
            </a:r>
            <a:r>
              <a:rPr sz="2400" spc="-95" dirty="0">
                <a:latin typeface="Arial"/>
                <a:cs typeface="Arial"/>
              </a:rPr>
              <a:t>(via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lectures)</a:t>
            </a:r>
            <a:endParaRPr sz="2400" dirty="0">
              <a:latin typeface="Arial"/>
              <a:cs typeface="Arial"/>
            </a:endParaRPr>
          </a:p>
          <a:p>
            <a:pPr marL="756285" marR="82550" lvl="1" indent="-286385">
              <a:lnSpc>
                <a:spcPts val="259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190" dirty="0">
                <a:latin typeface="Arial"/>
                <a:cs typeface="Arial"/>
              </a:rPr>
              <a:t>Discuss </a:t>
            </a:r>
            <a:r>
              <a:rPr sz="2400" spc="-50" dirty="0">
                <a:latin typeface="Arial"/>
                <a:cs typeface="Arial"/>
              </a:rPr>
              <a:t>state-or-the-art </a:t>
            </a:r>
            <a:r>
              <a:rPr sz="2400" spc="-125" dirty="0">
                <a:latin typeface="Arial"/>
                <a:cs typeface="Arial"/>
              </a:rPr>
              <a:t>research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145" dirty="0">
                <a:latin typeface="Arial"/>
                <a:cs typeface="Arial"/>
              </a:rPr>
              <a:t>second </a:t>
            </a:r>
            <a:r>
              <a:rPr lang="en-US" sz="2400" spc="-145" dirty="0" smtClean="0">
                <a:latin typeface="Arial"/>
                <a:cs typeface="Arial"/>
              </a:rPr>
              <a:t>and third </a:t>
            </a:r>
            <a:r>
              <a:rPr sz="2400" spc="-110" dirty="0" smtClean="0">
                <a:latin typeface="Arial"/>
                <a:cs typeface="Arial"/>
              </a:rPr>
              <a:t>week</a:t>
            </a:r>
            <a:r>
              <a:rPr lang="en-US" sz="2400" spc="-110" dirty="0" smtClean="0">
                <a:latin typeface="Arial"/>
                <a:cs typeface="Arial"/>
              </a:rPr>
              <a:t>s</a:t>
            </a:r>
            <a:r>
              <a:rPr sz="2400" spc="-305" dirty="0" smtClean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(via  </a:t>
            </a:r>
            <a:r>
              <a:rPr sz="2400" spc="-60" dirty="0">
                <a:latin typeface="Arial"/>
                <a:cs typeface="Arial"/>
              </a:rPr>
              <a:t>student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presentations</a:t>
            </a:r>
            <a:r>
              <a:rPr sz="2400" spc="-85" dirty="0" smtClean="0">
                <a:latin typeface="Arial"/>
                <a:cs typeface="Arial"/>
              </a:rPr>
              <a:t>)</a:t>
            </a:r>
            <a:endParaRPr lang="en-US" sz="2400" spc="-85" dirty="0" smtClean="0">
              <a:latin typeface="Arial"/>
              <a:cs typeface="Arial"/>
            </a:endParaRPr>
          </a:p>
          <a:p>
            <a:pPr marL="756285" marR="82550" lvl="1" indent="-286385">
              <a:lnSpc>
                <a:spcPts val="259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2700" spc="-105" dirty="0" smtClean="0">
                <a:latin typeface="Arial"/>
                <a:cs typeface="Arial"/>
              </a:rPr>
              <a:t>Projects</a:t>
            </a:r>
            <a:endParaRPr sz="27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lang="en-US" sz="2400" spc="-215" dirty="0" smtClean="0">
                <a:latin typeface="Arial"/>
                <a:cs typeface="Arial"/>
              </a:rPr>
              <a:t>Two</a:t>
            </a:r>
            <a:r>
              <a:rPr sz="2400" spc="-215" dirty="0" smtClean="0">
                <a:latin typeface="Arial"/>
                <a:cs typeface="Arial"/>
              </a:rPr>
              <a:t> </a:t>
            </a:r>
            <a:r>
              <a:rPr sz="2400" spc="-45" dirty="0" smtClean="0">
                <a:latin typeface="Arial"/>
                <a:cs typeface="Arial"/>
              </a:rPr>
              <a:t>project</a:t>
            </a:r>
            <a:r>
              <a:rPr lang="en-US" sz="2400" spc="-45" dirty="0" smtClean="0">
                <a:latin typeface="Arial"/>
                <a:cs typeface="Arial"/>
              </a:rPr>
              <a:t>s</a:t>
            </a:r>
            <a:r>
              <a:rPr sz="2400" spc="-4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70" dirty="0" smtClean="0">
                <a:latin typeface="Arial"/>
                <a:cs typeface="Arial"/>
              </a:rPr>
              <a:t>implement </a:t>
            </a:r>
            <a:r>
              <a:rPr sz="2400" spc="-95" dirty="0">
                <a:latin typeface="Arial"/>
                <a:cs typeface="Arial"/>
              </a:rPr>
              <a:t>program </a:t>
            </a:r>
            <a:r>
              <a:rPr sz="2400" spc="-135" dirty="0">
                <a:latin typeface="Arial"/>
                <a:cs typeface="Arial"/>
              </a:rPr>
              <a:t>analysis </a:t>
            </a:r>
            <a:r>
              <a:rPr sz="2400" spc="-75" dirty="0">
                <a:latin typeface="Arial"/>
                <a:cs typeface="Arial"/>
              </a:rPr>
              <a:t>algorithms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30" dirty="0" smtClean="0">
                <a:latin typeface="Arial"/>
                <a:cs typeface="Arial"/>
              </a:rPr>
              <a:t>in </a:t>
            </a:r>
            <a:r>
              <a:rPr sz="2400" spc="-250" dirty="0" smtClean="0">
                <a:latin typeface="Arial"/>
                <a:cs typeface="Arial"/>
              </a:rPr>
              <a:t>Java</a:t>
            </a:r>
            <a:endParaRPr lang="en-US" sz="2400" spc="-250" dirty="0" smtClean="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2700" spc="-130" dirty="0" smtClean="0">
                <a:latin typeface="Arial"/>
                <a:cs typeface="Arial"/>
              </a:rPr>
              <a:t>Paper reading and presentation</a:t>
            </a:r>
            <a:endParaRPr sz="27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lang="en-US" sz="2400" spc="-120" dirty="0" smtClean="0">
                <a:latin typeface="Arial"/>
                <a:cs typeface="Arial"/>
              </a:rPr>
              <a:t>Every student present one or two papers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lang="en-US" sz="2400" spc="-155" dirty="0" smtClean="0">
                <a:latin typeface="Arial"/>
                <a:cs typeface="Arial"/>
              </a:rPr>
              <a:t>Write short critiques for 12 papers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20007</TotalTime>
  <Words>2001</Words>
  <Application>Microsoft Macintosh PowerPoint</Application>
  <PresentationFormat>On-screen Show (4:3)</PresentationFormat>
  <Paragraphs>298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Calibri</vt:lpstr>
      <vt:lpstr>DejaVu Sans</vt:lpstr>
      <vt:lpstr>Symbol</vt:lpstr>
      <vt:lpstr>Trebuchet MS</vt:lpstr>
      <vt:lpstr>Arial</vt:lpstr>
      <vt:lpstr>Courier New</vt:lpstr>
      <vt:lpstr>Times New Roman</vt:lpstr>
      <vt:lpstr>Office Theme</vt:lpstr>
      <vt:lpstr>PowerPoint Presentation</vt:lpstr>
      <vt:lpstr>An Imperfect World</vt:lpstr>
      <vt:lpstr>An Imperfect World</vt:lpstr>
      <vt:lpstr>An Imperfect World</vt:lpstr>
      <vt:lpstr>An Imperfect World</vt:lpstr>
      <vt:lpstr>Program Analysis</vt:lpstr>
      <vt:lpstr>Static v.s. Dynamic Analysis</vt:lpstr>
      <vt:lpstr>This Class</vt:lpstr>
      <vt:lpstr>This Class</vt:lpstr>
      <vt:lpstr>Projects</vt:lpstr>
      <vt:lpstr>Static Analysis Example</vt:lpstr>
      <vt:lpstr>Static Analysis Example</vt:lpstr>
      <vt:lpstr>Static Analysis Example</vt:lpstr>
      <vt:lpstr>Static Analysis Example</vt:lpstr>
      <vt:lpstr>Static Analysis Example</vt:lpstr>
      <vt:lpstr>Static Analysis Example</vt:lpstr>
      <vt:lpstr>Static Analysis Example</vt:lpstr>
      <vt:lpstr>Static Analysis Example</vt:lpstr>
      <vt:lpstr>Static Analysis Example</vt:lpstr>
      <vt:lpstr>Static Analysis Example</vt:lpstr>
      <vt:lpstr>Static Analysis Example</vt:lpstr>
      <vt:lpstr>Static Analysis Example</vt:lpstr>
      <vt:lpstr>The Nature of Approximations</vt:lpstr>
      <vt:lpstr>A while Language</vt:lpstr>
      <vt:lpstr>An Example Program</vt:lpstr>
      <vt:lpstr>Dataflow Analysis</vt:lpstr>
      <vt:lpstr>Dataflow analysis</vt:lpstr>
      <vt:lpstr>Analysis Scope</vt:lpstr>
      <vt:lpstr>Control flow graph</vt:lpstr>
      <vt:lpstr>Blocks in CFG</vt:lpstr>
      <vt:lpstr>Motivation</vt:lpstr>
      <vt:lpstr>Expressions</vt:lpstr>
      <vt:lpstr>Availability</vt:lpstr>
      <vt:lpstr>Availability</vt:lpstr>
      <vt:lpstr>Available Expression Analysis</vt:lpstr>
      <vt:lpstr>Basic Idea</vt:lpstr>
      <vt:lpstr>Kill and Gen</vt:lpstr>
      <vt:lpstr>Analysis Algorithm</vt:lpstr>
      <vt:lpstr>Analysis Example</vt:lpstr>
      <vt:lpstr>Example (Cond)</vt:lpstr>
      <vt:lpstr>Example (Cond)</vt:lpstr>
      <vt:lpstr>PowerPoint Presentation</vt:lpstr>
      <vt:lpstr>Reaching Definition Analysis</vt:lpstr>
      <vt:lpstr>PowerPoint Presentation</vt:lpstr>
      <vt:lpstr>PowerPoint Presentation</vt:lpstr>
      <vt:lpstr>Basic Idea</vt:lpstr>
      <vt:lpstr>Analysis Algorithm</vt:lpstr>
      <vt:lpstr>Analysis Example</vt:lpstr>
      <vt:lpstr>Example (Cond)</vt:lpstr>
      <vt:lpstr>Example (Cond)</vt:lpstr>
      <vt:lpstr>PowerPoint Presentation</vt:lpstr>
      <vt:lpstr>Live Variable Analysis</vt:lpstr>
      <vt:lpstr>PowerPoint Presentation</vt:lpstr>
      <vt:lpstr>PowerPoint Presentation</vt:lpstr>
      <vt:lpstr>Basic Idea</vt:lpstr>
      <vt:lpstr>Analysis Algorithm</vt:lpstr>
      <vt:lpstr>Example</vt:lpstr>
      <vt:lpstr>Example (Cond)</vt:lpstr>
      <vt:lpstr>Example (Cond)</vt:lpstr>
      <vt:lpstr>Exercise: live variable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 Analysis</dc:title>
  <dc:creator>harrygxu</dc:creator>
  <cp:lastModifiedBy>Shan Zhiyong</cp:lastModifiedBy>
  <cp:revision>185</cp:revision>
  <dcterms:created xsi:type="dcterms:W3CDTF">2018-01-14T03:18:06Z</dcterms:created>
  <dcterms:modified xsi:type="dcterms:W3CDTF">2021-01-31T22:03:24Z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2018-01-14T00:00:00Z</vt:filetime>
  </property>
</Properties>
</file>