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A7E43-C327-4F10-BC73-0EA984A220A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38FA5-3643-4530-B882-D78DCB69F6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7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A7E43-C327-4F10-BC73-0EA984A220A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1407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A7E43-C327-4F10-BC73-0EA984A220A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171173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A7E43-C327-4F10-BC73-0EA984A220A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42825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A7E43-C327-4F10-BC73-0EA984A220A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38FA5-3643-4530-B882-D78DCB69F6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5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A7E43-C327-4F10-BC73-0EA984A220A5}"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413830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A7E43-C327-4F10-BC73-0EA984A220A5}"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109932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6A7E43-C327-4F10-BC73-0EA984A220A5}"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269688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6A7E43-C327-4F10-BC73-0EA984A220A5}" type="datetimeFigureOut">
              <a:rPr lang="en-US" smtClean="0"/>
              <a:t>11/11/2021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264240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6A7E43-C327-4F10-BC73-0EA984A220A5}" type="datetimeFigureOut">
              <a:rPr lang="en-US" smtClean="0"/>
              <a:t>11/11/2021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D38FA5-3643-4530-B882-D78DCB69F622}" type="slidenum">
              <a:rPr lang="en-US" smtClean="0"/>
              <a:t>‹#›</a:t>
            </a:fld>
            <a:endParaRPr lang="en-US"/>
          </a:p>
        </p:txBody>
      </p:sp>
    </p:spTree>
    <p:extLst>
      <p:ext uri="{BB962C8B-B14F-4D97-AF65-F5344CB8AC3E}">
        <p14:creationId xmlns:p14="http://schemas.microsoft.com/office/powerpoint/2010/main" val="34623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6A7E43-C327-4F10-BC73-0EA984A220A5}"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38FA5-3643-4530-B882-D78DCB69F622}" type="slidenum">
              <a:rPr lang="en-US" smtClean="0"/>
              <a:t>‹#›</a:t>
            </a:fld>
            <a:endParaRPr lang="en-US"/>
          </a:p>
        </p:txBody>
      </p:sp>
    </p:spTree>
    <p:extLst>
      <p:ext uri="{BB962C8B-B14F-4D97-AF65-F5344CB8AC3E}">
        <p14:creationId xmlns:p14="http://schemas.microsoft.com/office/powerpoint/2010/main" val="9970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6A7E43-C327-4F10-BC73-0EA984A220A5}" type="datetimeFigureOut">
              <a:rPr lang="en-US" smtClean="0"/>
              <a:t>11/11/2021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D38FA5-3643-4530-B882-D78DCB69F62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394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80C3-4DC1-4021-B192-D06D3C25CA04}"/>
              </a:ext>
            </a:extLst>
          </p:cNvPr>
          <p:cNvSpPr>
            <a:spLocks noGrp="1"/>
          </p:cNvSpPr>
          <p:nvPr>
            <p:ph type="ctrTitle"/>
          </p:nvPr>
        </p:nvSpPr>
        <p:spPr>
          <a:xfrm>
            <a:off x="1973973" y="80222"/>
            <a:ext cx="10058400" cy="3566160"/>
          </a:xfrm>
        </p:spPr>
        <p:txBody>
          <a:bodyPr/>
          <a:lstStyle/>
          <a:p>
            <a:r>
              <a:rPr lang="en-US" dirty="0"/>
              <a:t>DevOps Assignment</a:t>
            </a:r>
          </a:p>
        </p:txBody>
      </p:sp>
      <p:sp>
        <p:nvSpPr>
          <p:cNvPr id="6" name="TextBox 5">
            <a:extLst>
              <a:ext uri="{FF2B5EF4-FFF2-40B4-BE49-F238E27FC236}">
                <a16:creationId xmlns:a16="http://schemas.microsoft.com/office/drawing/2014/main" id="{A5BD9039-4157-4C4A-BE34-CAE9B4150FE7}"/>
              </a:ext>
            </a:extLst>
          </p:cNvPr>
          <p:cNvSpPr txBox="1"/>
          <p:nvPr/>
        </p:nvSpPr>
        <p:spPr>
          <a:xfrm>
            <a:off x="8285260" y="4723075"/>
            <a:ext cx="2981739" cy="461665"/>
          </a:xfrm>
          <a:prstGeom prst="rect">
            <a:avLst/>
          </a:prstGeom>
          <a:noFill/>
        </p:spPr>
        <p:txBody>
          <a:bodyPr wrap="square" rtlCol="0">
            <a:spAutoFit/>
          </a:bodyPr>
          <a:lstStyle/>
          <a:p>
            <a:r>
              <a:rPr lang="en-US" sz="2400" dirty="0"/>
              <a:t>-Harika Devineni</a:t>
            </a:r>
          </a:p>
        </p:txBody>
      </p:sp>
    </p:spTree>
    <p:extLst>
      <p:ext uri="{BB962C8B-B14F-4D97-AF65-F5344CB8AC3E}">
        <p14:creationId xmlns:p14="http://schemas.microsoft.com/office/powerpoint/2010/main" val="14256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FF22-3A53-484A-96E5-B2C44D9DB598}"/>
              </a:ext>
            </a:extLst>
          </p:cNvPr>
          <p:cNvSpPr>
            <a:spLocks noGrp="1"/>
          </p:cNvSpPr>
          <p:nvPr>
            <p:ph type="title"/>
          </p:nvPr>
        </p:nvSpPr>
        <p:spPr>
          <a:xfrm>
            <a:off x="800021" y="69786"/>
            <a:ext cx="10058400" cy="1450757"/>
          </a:xfrm>
        </p:spPr>
        <p:txBody>
          <a:bodyPr/>
          <a:lstStyle/>
          <a:p>
            <a:r>
              <a:rPr lang="en-US" b="1" dirty="0"/>
              <a:t>Git Commands</a:t>
            </a:r>
          </a:p>
        </p:txBody>
      </p:sp>
      <p:sp>
        <p:nvSpPr>
          <p:cNvPr id="3" name="Content Placeholder 2">
            <a:extLst>
              <a:ext uri="{FF2B5EF4-FFF2-40B4-BE49-F238E27FC236}">
                <a16:creationId xmlns:a16="http://schemas.microsoft.com/office/drawing/2014/main" id="{2B4DD710-74A8-47FD-BB5D-83AAC9865290}"/>
              </a:ext>
            </a:extLst>
          </p:cNvPr>
          <p:cNvSpPr>
            <a:spLocks noGrp="1"/>
          </p:cNvSpPr>
          <p:nvPr>
            <p:ph idx="1"/>
          </p:nvPr>
        </p:nvSpPr>
        <p:spPr>
          <a:xfrm>
            <a:off x="922569" y="1869336"/>
            <a:ext cx="10591957" cy="4611627"/>
          </a:xfrm>
        </p:spPr>
        <p:txBody>
          <a:bodyPr>
            <a:noAutofit/>
          </a:bodyPr>
          <a:lstStyle/>
          <a:p>
            <a:r>
              <a:rPr lang="en-US" dirty="0">
                <a:cs typeface="Arial" panose="020B0604020202020204" pitchFamily="34" charset="0"/>
              </a:rPr>
              <a:t>1. git clone </a:t>
            </a:r>
            <a:r>
              <a:rPr lang="en-US" dirty="0" err="1">
                <a:cs typeface="Arial" panose="020B0604020202020204" pitchFamily="34" charset="0"/>
              </a:rPr>
              <a:t>url</a:t>
            </a:r>
            <a:r>
              <a:rPr lang="en-US" dirty="0">
                <a:cs typeface="Arial" panose="020B0604020202020204" pitchFamily="34" charset="0"/>
              </a:rPr>
              <a:t> </a:t>
            </a:r>
          </a:p>
          <a:p>
            <a:pPr marL="0" indent="0">
              <a:buNone/>
            </a:pPr>
            <a:r>
              <a:rPr lang="en-US" dirty="0">
                <a:solidFill>
                  <a:schemeClr val="tx1"/>
                </a:solidFill>
                <a:cs typeface="Arial" panose="020B0604020202020204" pitchFamily="34" charset="0"/>
              </a:rPr>
              <a:t>         </a:t>
            </a:r>
            <a:r>
              <a:rPr lang="en-US" b="0" i="0" dirty="0">
                <a:solidFill>
                  <a:schemeClr val="tx1"/>
                </a:solidFill>
                <a:effectLst/>
                <a:cs typeface="Arial" panose="020B0604020202020204" pitchFamily="34" charset="0"/>
              </a:rPr>
              <a:t>copy an existing Git repository into a new local directory.</a:t>
            </a:r>
            <a:endParaRPr lang="en-US" dirty="0">
              <a:solidFill>
                <a:schemeClr val="tx1"/>
              </a:solidFill>
              <a:cs typeface="Arial" panose="020B0604020202020204" pitchFamily="34" charset="0"/>
            </a:endParaRPr>
          </a:p>
          <a:p>
            <a:r>
              <a:rPr lang="en-US" dirty="0">
                <a:cs typeface="Arial" panose="020B0604020202020204" pitchFamily="34" charset="0"/>
              </a:rPr>
              <a:t>2. git add .</a:t>
            </a:r>
          </a:p>
          <a:p>
            <a:r>
              <a:rPr lang="en-US" dirty="0">
                <a:cs typeface="Arial" panose="020B0604020202020204" pitchFamily="34" charset="0"/>
              </a:rPr>
              <a:t>       used to add all the files into remote repository.</a:t>
            </a:r>
          </a:p>
          <a:p>
            <a:r>
              <a:rPr lang="en-US" dirty="0">
                <a:cs typeface="Arial" panose="020B0604020202020204" pitchFamily="34" charset="0"/>
              </a:rPr>
              <a:t>3. git commit –m “message”</a:t>
            </a:r>
          </a:p>
          <a:p>
            <a:r>
              <a:rPr lang="en-US" b="0" i="0" dirty="0">
                <a:solidFill>
                  <a:srgbClr val="222635"/>
                </a:solidFill>
                <a:effectLst/>
                <a:cs typeface="Arial" panose="020B0604020202020204" pitchFamily="34" charset="0"/>
              </a:rPr>
              <a:t>       commits any files which are added with the git add command and also commits any files which are changed.</a:t>
            </a:r>
            <a:endParaRPr lang="en-US" dirty="0">
              <a:cs typeface="Arial" panose="020B0604020202020204" pitchFamily="34" charset="0"/>
            </a:endParaRPr>
          </a:p>
          <a:p>
            <a:r>
              <a:rPr lang="en-US" dirty="0">
                <a:cs typeface="Arial" panose="020B0604020202020204" pitchFamily="34" charset="0"/>
              </a:rPr>
              <a:t>4. git push</a:t>
            </a:r>
          </a:p>
          <a:p>
            <a:pPr marL="0" indent="0">
              <a:buNone/>
            </a:pPr>
            <a:r>
              <a:rPr lang="en-US" dirty="0">
                <a:solidFill>
                  <a:srgbClr val="222635"/>
                </a:solidFill>
                <a:cs typeface="Arial" panose="020B0604020202020204" pitchFamily="34" charset="0"/>
              </a:rPr>
              <a:t>         </a:t>
            </a:r>
            <a:r>
              <a:rPr lang="en-US" b="0" i="0" dirty="0">
                <a:solidFill>
                  <a:srgbClr val="222635"/>
                </a:solidFill>
                <a:effectLst/>
                <a:cs typeface="Arial" panose="020B0604020202020204" pitchFamily="34" charset="0"/>
              </a:rPr>
              <a:t>sends the committed changes of master branch to the remote repository.</a:t>
            </a:r>
            <a:endParaRPr lang="en-US" dirty="0">
              <a:cs typeface="Arial" panose="020B0604020202020204" pitchFamily="34" charset="0"/>
            </a:endParaRPr>
          </a:p>
        </p:txBody>
      </p:sp>
    </p:spTree>
    <p:extLst>
      <p:ext uri="{BB962C8B-B14F-4D97-AF65-F5344CB8AC3E}">
        <p14:creationId xmlns:p14="http://schemas.microsoft.com/office/powerpoint/2010/main" val="36435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FF22-3A53-484A-96E5-B2C44D9DB598}"/>
              </a:ext>
            </a:extLst>
          </p:cNvPr>
          <p:cNvSpPr>
            <a:spLocks noGrp="1"/>
          </p:cNvSpPr>
          <p:nvPr>
            <p:ph type="title"/>
          </p:nvPr>
        </p:nvSpPr>
        <p:spPr>
          <a:xfrm>
            <a:off x="800021" y="69786"/>
            <a:ext cx="10058400" cy="1450757"/>
          </a:xfrm>
        </p:spPr>
        <p:txBody>
          <a:bodyPr/>
          <a:lstStyle/>
          <a:p>
            <a:r>
              <a:rPr lang="en-US" b="1" dirty="0"/>
              <a:t>Git Commands</a:t>
            </a:r>
          </a:p>
        </p:txBody>
      </p:sp>
      <p:sp>
        <p:nvSpPr>
          <p:cNvPr id="3" name="Content Placeholder 2">
            <a:extLst>
              <a:ext uri="{FF2B5EF4-FFF2-40B4-BE49-F238E27FC236}">
                <a16:creationId xmlns:a16="http://schemas.microsoft.com/office/drawing/2014/main" id="{2B4DD710-74A8-47FD-BB5D-83AAC9865290}"/>
              </a:ext>
            </a:extLst>
          </p:cNvPr>
          <p:cNvSpPr>
            <a:spLocks noGrp="1"/>
          </p:cNvSpPr>
          <p:nvPr>
            <p:ph idx="1"/>
          </p:nvPr>
        </p:nvSpPr>
        <p:spPr>
          <a:xfrm>
            <a:off x="800021" y="1831629"/>
            <a:ext cx="10591957" cy="4611627"/>
          </a:xfrm>
        </p:spPr>
        <p:txBody>
          <a:bodyPr>
            <a:normAutofit/>
          </a:bodyPr>
          <a:lstStyle/>
          <a:p>
            <a:pPr algn="l"/>
            <a:r>
              <a:rPr lang="en-US" dirty="0">
                <a:cs typeface="Arial" panose="020B0604020202020204" pitchFamily="34" charset="0"/>
              </a:rPr>
              <a:t>5. git checkout name </a:t>
            </a:r>
          </a:p>
          <a:p>
            <a:pPr algn="l"/>
            <a:r>
              <a:rPr lang="en-US" b="0" i="0" dirty="0">
                <a:solidFill>
                  <a:srgbClr val="222635"/>
                </a:solidFill>
                <a:effectLst/>
                <a:cs typeface="Arial" panose="020B0604020202020204" pitchFamily="34" charset="0"/>
              </a:rPr>
              <a:t>      used to switch from one branch to another.</a:t>
            </a:r>
            <a:endParaRPr lang="en-US" dirty="0">
              <a:cs typeface="Arial" panose="020B0604020202020204" pitchFamily="34" charset="0"/>
            </a:endParaRPr>
          </a:p>
          <a:p>
            <a:r>
              <a:rPr lang="en-US" dirty="0">
                <a:cs typeface="Arial" panose="020B0604020202020204" pitchFamily="34" charset="0"/>
              </a:rPr>
              <a:t>6. git config –global user. Email “email id…”</a:t>
            </a:r>
          </a:p>
          <a:p>
            <a:r>
              <a:rPr lang="en-US" dirty="0">
                <a:cs typeface="Arial" panose="020B0604020202020204" pitchFamily="34" charset="0"/>
              </a:rPr>
              <a:t>7. git config –global user.name “name”</a:t>
            </a:r>
            <a:r>
              <a:rPr lang="en-US" b="0" i="0" dirty="0">
                <a:solidFill>
                  <a:srgbClr val="222635"/>
                </a:solidFill>
                <a:effectLst/>
                <a:cs typeface="Arial" panose="020B0604020202020204" pitchFamily="34" charset="0"/>
              </a:rPr>
              <a:t> </a:t>
            </a:r>
          </a:p>
          <a:p>
            <a:pPr marL="0" indent="0">
              <a:buNone/>
            </a:pPr>
            <a:r>
              <a:rPr lang="en-US" dirty="0">
                <a:solidFill>
                  <a:srgbClr val="222635"/>
                </a:solidFill>
                <a:cs typeface="Arial" panose="020B0604020202020204" pitchFamily="34" charset="0"/>
              </a:rPr>
              <a:t>       </a:t>
            </a:r>
            <a:r>
              <a:rPr lang="en-US" b="0" i="0" dirty="0">
                <a:solidFill>
                  <a:srgbClr val="222635"/>
                </a:solidFill>
                <a:effectLst/>
                <a:cs typeface="Arial" panose="020B0604020202020204" pitchFamily="34" charset="0"/>
              </a:rPr>
              <a:t>The above commands sets the author name and email address respectively.</a:t>
            </a:r>
            <a:endParaRPr lang="en-US" dirty="0">
              <a:cs typeface="Arial" panose="020B0604020202020204" pitchFamily="34" charset="0"/>
            </a:endParaRPr>
          </a:p>
          <a:p>
            <a:r>
              <a:rPr lang="en-US" dirty="0">
                <a:cs typeface="Arial" panose="020B0604020202020204" pitchFamily="34" charset="0"/>
              </a:rPr>
              <a:t>8. git status</a:t>
            </a:r>
          </a:p>
          <a:p>
            <a:pPr marL="0" indent="0">
              <a:buNone/>
            </a:pPr>
            <a:r>
              <a:rPr lang="en-US" dirty="0">
                <a:solidFill>
                  <a:srgbClr val="222635"/>
                </a:solidFill>
                <a:cs typeface="Arial" panose="020B0604020202020204" pitchFamily="34" charset="0"/>
              </a:rPr>
              <a:t>       </a:t>
            </a:r>
            <a:r>
              <a:rPr lang="en-US" b="0" i="0" dirty="0">
                <a:solidFill>
                  <a:srgbClr val="222635"/>
                </a:solidFill>
                <a:effectLst/>
                <a:cs typeface="Arial" panose="020B0604020202020204" pitchFamily="34" charset="0"/>
              </a:rPr>
              <a:t>lists all the files that have to be committed.</a:t>
            </a:r>
          </a:p>
          <a:p>
            <a:pPr marL="0" indent="0">
              <a:buNone/>
            </a:pPr>
            <a:r>
              <a:rPr lang="en-US" dirty="0">
                <a:solidFill>
                  <a:srgbClr val="222635"/>
                </a:solidFill>
                <a:cs typeface="Arial" panose="020B0604020202020204" pitchFamily="34" charset="0"/>
              </a:rPr>
              <a:t> 9. git branch</a:t>
            </a:r>
          </a:p>
          <a:p>
            <a:pPr marL="0" indent="0">
              <a:buNone/>
            </a:pPr>
            <a:r>
              <a:rPr lang="en-US" dirty="0">
                <a:solidFill>
                  <a:srgbClr val="222635"/>
                </a:solidFill>
                <a:cs typeface="Arial" panose="020B0604020202020204" pitchFamily="34" charset="0"/>
              </a:rPr>
              <a:t>      gives the list of all the branches present. </a:t>
            </a:r>
            <a:endParaRPr lang="en-US" dirty="0">
              <a:cs typeface="Arial" panose="020B0604020202020204" pitchFamily="34" charset="0"/>
            </a:endParaRPr>
          </a:p>
        </p:txBody>
      </p:sp>
    </p:spTree>
    <p:extLst>
      <p:ext uri="{BB962C8B-B14F-4D97-AF65-F5344CB8AC3E}">
        <p14:creationId xmlns:p14="http://schemas.microsoft.com/office/powerpoint/2010/main" val="203935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15FE-13DA-4C75-8D64-895BB67C4F2E}"/>
              </a:ext>
            </a:extLst>
          </p:cNvPr>
          <p:cNvSpPr>
            <a:spLocks noGrp="1"/>
          </p:cNvSpPr>
          <p:nvPr>
            <p:ph type="title"/>
          </p:nvPr>
        </p:nvSpPr>
        <p:spPr/>
        <p:txBody>
          <a:bodyPr/>
          <a:lstStyle/>
          <a:p>
            <a:r>
              <a:rPr lang="en-US" b="1" dirty="0"/>
              <a:t>DevOps Tools</a:t>
            </a:r>
            <a:endParaRPr lang="en-US" dirty="0"/>
          </a:p>
        </p:txBody>
      </p:sp>
      <p:sp>
        <p:nvSpPr>
          <p:cNvPr id="3" name="Content Placeholder 2">
            <a:extLst>
              <a:ext uri="{FF2B5EF4-FFF2-40B4-BE49-F238E27FC236}">
                <a16:creationId xmlns:a16="http://schemas.microsoft.com/office/drawing/2014/main" id="{5976ACAB-61D3-427D-97A0-82CCC22CA2D4}"/>
              </a:ext>
            </a:extLst>
          </p:cNvPr>
          <p:cNvSpPr>
            <a:spLocks noGrp="1"/>
          </p:cNvSpPr>
          <p:nvPr>
            <p:ph idx="1"/>
          </p:nvPr>
        </p:nvSpPr>
        <p:spPr>
          <a:xfrm>
            <a:off x="1097279" y="1845733"/>
            <a:ext cx="10233739" cy="4470225"/>
          </a:xfrm>
        </p:spPr>
        <p:txBody>
          <a:bodyPr/>
          <a:lstStyle/>
          <a:p>
            <a:pPr marL="0" indent="0">
              <a:buNone/>
            </a:pPr>
            <a:r>
              <a:rPr lang="en-US" sz="2000" b="1" dirty="0">
                <a:cs typeface="Arial" panose="020B0604020202020204" pitchFamily="34" charset="0"/>
              </a:rPr>
              <a:t>1.GitHub</a:t>
            </a:r>
          </a:p>
          <a:p>
            <a:pPr marL="0" indent="0">
              <a:buNone/>
            </a:pPr>
            <a:r>
              <a:rPr lang="en-US" i="0" dirty="0">
                <a:solidFill>
                  <a:srgbClr val="333333"/>
                </a:solidFill>
                <a:effectLst/>
              </a:rPr>
              <a:t>Git </a:t>
            </a:r>
            <a:r>
              <a:rPr lang="en-US" b="0" i="0" dirty="0">
                <a:solidFill>
                  <a:srgbClr val="333333"/>
                </a:solidFill>
                <a:effectLst/>
              </a:rPr>
              <a:t>is an</a:t>
            </a:r>
            <a:r>
              <a:rPr lang="en-US" i="0" dirty="0">
                <a:solidFill>
                  <a:srgbClr val="333333"/>
                </a:solidFill>
                <a:effectLst/>
              </a:rPr>
              <a:t> open-source distributed version control system</a:t>
            </a:r>
            <a:r>
              <a:rPr lang="en-US" b="0" i="0" dirty="0">
                <a:solidFill>
                  <a:srgbClr val="333333"/>
                </a:solidFill>
                <a:effectLst/>
              </a:rPr>
              <a:t>. It is developed to manage projects with high speed and efficiency. </a:t>
            </a:r>
          </a:p>
          <a:p>
            <a:pPr marL="0" indent="0">
              <a:buNone/>
            </a:pPr>
            <a:r>
              <a:rPr lang="en-US" b="1" dirty="0">
                <a:cs typeface="Arial" panose="020B0604020202020204" pitchFamily="34" charset="0"/>
              </a:rPr>
              <a:t>2.Jenkins</a:t>
            </a:r>
          </a:p>
          <a:p>
            <a:pPr marL="0" indent="0">
              <a:buNone/>
            </a:pPr>
            <a:r>
              <a:rPr kumimoji="0" lang="en-US" altLang="en-US" sz="2000" b="0" i="0" u="none" strike="noStrike" cap="none" normalizeH="0" baseline="0" dirty="0">
                <a:ln>
                  <a:noFill/>
                </a:ln>
                <a:solidFill>
                  <a:schemeClr val="tx1"/>
                </a:solidFill>
                <a:effectLst/>
              </a:rPr>
              <a:t>Jenkins is an open source automation tool written in Java programming language that allows continuous integration</a:t>
            </a:r>
            <a:r>
              <a:rPr lang="en-US" altLang="en-US" dirty="0">
                <a:solidFill>
                  <a:schemeClr val="tx1"/>
                </a:solidFill>
                <a:cs typeface="Arial" panose="020B0604020202020204" pitchFamily="34" charset="0"/>
              </a:rPr>
              <a:t> and </a:t>
            </a:r>
            <a:r>
              <a:rPr lang="en-US" b="0" i="0" dirty="0">
                <a:solidFill>
                  <a:srgbClr val="333333"/>
                </a:solidFill>
                <a:effectLst/>
              </a:rPr>
              <a:t>also allows us to continuously </a:t>
            </a:r>
            <a:r>
              <a:rPr lang="en-US" i="0" dirty="0">
                <a:solidFill>
                  <a:srgbClr val="333333"/>
                </a:solidFill>
                <a:effectLst/>
              </a:rPr>
              <a:t>deliver </a:t>
            </a:r>
            <a:r>
              <a:rPr lang="en-US" b="0" i="0" dirty="0">
                <a:solidFill>
                  <a:srgbClr val="333333"/>
                </a:solidFill>
                <a:effectLst/>
              </a:rPr>
              <a:t>our software by integrating with a large number of testing and deployment technologies.</a:t>
            </a:r>
          </a:p>
          <a:p>
            <a:pPr marL="0" indent="0">
              <a:buNone/>
            </a:pPr>
            <a:r>
              <a:rPr lang="en-US" b="1" dirty="0">
                <a:solidFill>
                  <a:srgbClr val="333333"/>
                </a:solidFill>
                <a:cs typeface="Arial" panose="020B0604020202020204" pitchFamily="34" charset="0"/>
              </a:rPr>
              <a:t>3.Maven</a:t>
            </a:r>
          </a:p>
          <a:p>
            <a:pPr marL="0" indent="0">
              <a:buNone/>
            </a:pPr>
            <a:r>
              <a:rPr lang="en-US" b="0" i="0" dirty="0">
                <a:solidFill>
                  <a:srgbClr val="333333"/>
                </a:solidFill>
                <a:effectLst/>
              </a:rPr>
              <a:t>Maven is a powerful </a:t>
            </a:r>
            <a:r>
              <a:rPr lang="en-US" b="0" dirty="0">
                <a:solidFill>
                  <a:srgbClr val="333333"/>
                </a:solidFill>
                <a:effectLst/>
              </a:rPr>
              <a:t>project management tool </a:t>
            </a:r>
            <a:r>
              <a:rPr lang="en-US" b="0" i="0" dirty="0">
                <a:solidFill>
                  <a:srgbClr val="333333"/>
                </a:solidFill>
                <a:effectLst/>
              </a:rPr>
              <a:t>that is based on POM (project object model). It is used for projects build, dependency and documentation.</a:t>
            </a:r>
            <a:endParaRPr lang="en-US" dirty="0">
              <a:cs typeface="Arial" panose="020B0604020202020204" pitchFamily="34" charset="0"/>
            </a:endParaRPr>
          </a:p>
          <a:p>
            <a:pPr marL="0" indent="0">
              <a:buNone/>
            </a:pPr>
            <a:endParaRPr lang="en-US" sz="2000" dirty="0">
              <a:cs typeface="Arial" panose="020B0604020202020204" pitchFamily="34" charset="0"/>
            </a:endParaRPr>
          </a:p>
          <a:p>
            <a:endParaRPr lang="en-US" sz="2000" dirty="0">
              <a:cs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AA6649F1-4A8C-4327-9CAC-7C08E41D655A}"/>
              </a:ext>
            </a:extLst>
          </p:cNvPr>
          <p:cNvSpPr>
            <a:spLocks noChangeArrowheads="1"/>
          </p:cNvSpPr>
          <p:nvPr/>
        </p:nvSpPr>
        <p:spPr bwMode="auto">
          <a:xfrm>
            <a:off x="5971607" y="-461665"/>
            <a:ext cx="2487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inherit"/>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6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15FE-13DA-4C75-8D64-895BB67C4F2E}"/>
              </a:ext>
            </a:extLst>
          </p:cNvPr>
          <p:cNvSpPr>
            <a:spLocks noGrp="1"/>
          </p:cNvSpPr>
          <p:nvPr>
            <p:ph type="title"/>
          </p:nvPr>
        </p:nvSpPr>
        <p:spPr/>
        <p:txBody>
          <a:bodyPr/>
          <a:lstStyle/>
          <a:p>
            <a:r>
              <a:rPr lang="en-US" b="1" dirty="0"/>
              <a:t>DevOps Tools</a:t>
            </a:r>
            <a:endParaRPr lang="en-US" dirty="0"/>
          </a:p>
        </p:txBody>
      </p:sp>
      <p:sp>
        <p:nvSpPr>
          <p:cNvPr id="3" name="Content Placeholder 2">
            <a:extLst>
              <a:ext uri="{FF2B5EF4-FFF2-40B4-BE49-F238E27FC236}">
                <a16:creationId xmlns:a16="http://schemas.microsoft.com/office/drawing/2014/main" id="{5976ACAB-61D3-427D-97A0-82CCC22CA2D4}"/>
              </a:ext>
            </a:extLst>
          </p:cNvPr>
          <p:cNvSpPr>
            <a:spLocks noGrp="1"/>
          </p:cNvSpPr>
          <p:nvPr>
            <p:ph idx="1"/>
          </p:nvPr>
        </p:nvSpPr>
        <p:spPr/>
        <p:txBody>
          <a:bodyPr/>
          <a:lstStyle/>
          <a:p>
            <a:r>
              <a:rPr lang="en-US" b="1" dirty="0"/>
              <a:t>4</a:t>
            </a:r>
            <a:r>
              <a:rPr lang="en-US" sz="2000" b="1" dirty="0"/>
              <a:t>.Docker</a:t>
            </a:r>
          </a:p>
          <a:p>
            <a:r>
              <a:rPr lang="en-US" sz="2000" dirty="0"/>
              <a:t>It is containerization tool. It creates different containers which isolates themselves from others and also servers they have their own software, libraries ,configuration. Docker does not virtualize hardware components it virtualizes operating systems.</a:t>
            </a:r>
          </a:p>
          <a:p>
            <a:endParaRPr lang="en-US" b="1" dirty="0"/>
          </a:p>
          <a:p>
            <a:r>
              <a:rPr lang="en-US" b="1" dirty="0"/>
              <a:t>5.SonarQube</a:t>
            </a:r>
          </a:p>
          <a:p>
            <a:r>
              <a:rPr lang="en-US" b="0" i="0" dirty="0">
                <a:solidFill>
                  <a:srgbClr val="333333"/>
                </a:solidFill>
                <a:effectLst/>
              </a:rPr>
              <a:t>SonarQube is an open source platform for Continuous Inspection of code quality. It helps for various tasks and provide reports on duplicated code, coding standards, unit tests, code coverage, complex code, potential bugs, comments and design and architecture.</a:t>
            </a:r>
            <a:endParaRPr lang="en-US" dirty="0"/>
          </a:p>
        </p:txBody>
      </p:sp>
    </p:spTree>
    <p:extLst>
      <p:ext uri="{BB962C8B-B14F-4D97-AF65-F5344CB8AC3E}">
        <p14:creationId xmlns:p14="http://schemas.microsoft.com/office/powerpoint/2010/main" val="194591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9D3-9104-4220-8EAC-7253FF3DA9F2}"/>
              </a:ext>
            </a:extLst>
          </p:cNvPr>
          <p:cNvSpPr>
            <a:spLocks noGrp="1"/>
          </p:cNvSpPr>
          <p:nvPr>
            <p:ph type="title"/>
          </p:nvPr>
        </p:nvSpPr>
        <p:spPr/>
        <p:txBody>
          <a:bodyPr/>
          <a:lstStyle/>
          <a:p>
            <a:r>
              <a:rPr lang="en-US" b="1" dirty="0"/>
              <a:t>Git Branching and Merging</a:t>
            </a:r>
          </a:p>
        </p:txBody>
      </p:sp>
      <p:sp>
        <p:nvSpPr>
          <p:cNvPr id="3" name="Content Placeholder 2">
            <a:extLst>
              <a:ext uri="{FF2B5EF4-FFF2-40B4-BE49-F238E27FC236}">
                <a16:creationId xmlns:a16="http://schemas.microsoft.com/office/drawing/2014/main" id="{2DD9C290-AD5C-4579-84FE-A7941407F2C1}"/>
              </a:ext>
            </a:extLst>
          </p:cNvPr>
          <p:cNvSpPr>
            <a:spLocks noGrp="1"/>
          </p:cNvSpPr>
          <p:nvPr>
            <p:ph idx="1"/>
          </p:nvPr>
        </p:nvSpPr>
        <p:spPr>
          <a:xfrm>
            <a:off x="795307" y="1865503"/>
            <a:ext cx="10601385" cy="4082812"/>
          </a:xfrm>
        </p:spPr>
        <p:txBody>
          <a:bodyPr>
            <a:noAutofit/>
          </a:bodyPr>
          <a:lstStyle/>
          <a:p>
            <a:r>
              <a:rPr lang="en-US" dirty="0">
                <a:solidFill>
                  <a:schemeClr val="tx1"/>
                </a:solidFill>
              </a:rPr>
              <a:t>For example if we have a application as calculator and there are already 2 methods in it add, sub</a:t>
            </a:r>
          </a:p>
          <a:p>
            <a:pPr marL="0" indent="0">
              <a:buNone/>
            </a:pPr>
            <a:r>
              <a:rPr lang="en-US" dirty="0">
                <a:solidFill>
                  <a:schemeClr val="tx1"/>
                </a:solidFill>
              </a:rPr>
              <a:t> Now if we want to add another function multiply we can simply create an other branch and work on   that</a:t>
            </a:r>
          </a:p>
          <a:p>
            <a:pPr marL="0" indent="0">
              <a:buNone/>
            </a:pPr>
            <a:r>
              <a:rPr lang="en-US" dirty="0">
                <a:solidFill>
                  <a:schemeClr val="tx1"/>
                </a:solidFill>
              </a:rPr>
              <a:t>  But if suddenly an issue arises at add method and need to be fixed at priority  then </a:t>
            </a:r>
          </a:p>
          <a:p>
            <a:r>
              <a:rPr lang="en-US" dirty="0">
                <a:solidFill>
                  <a:schemeClr val="tx1"/>
                </a:solidFill>
              </a:rPr>
              <a:t>1.we should switch to the master branch</a:t>
            </a:r>
          </a:p>
          <a:p>
            <a:r>
              <a:rPr lang="en-US" dirty="0">
                <a:solidFill>
                  <a:schemeClr val="tx1"/>
                </a:solidFill>
              </a:rPr>
              <a:t>2.try to create another branch to fix the issue</a:t>
            </a:r>
          </a:p>
          <a:p>
            <a:r>
              <a:rPr lang="en-US" dirty="0">
                <a:solidFill>
                  <a:schemeClr val="tx1"/>
                </a:solidFill>
              </a:rPr>
              <a:t>3.later merge this branch and push it to the main</a:t>
            </a:r>
          </a:p>
          <a:p>
            <a:pPr marL="0" indent="0">
              <a:buNone/>
            </a:pPr>
            <a:r>
              <a:rPr lang="en-US" dirty="0">
                <a:solidFill>
                  <a:schemeClr val="tx1"/>
                </a:solidFill>
              </a:rPr>
              <a:t> Next, we can checkout to the multiply branch again and start working on it</a:t>
            </a:r>
          </a:p>
        </p:txBody>
      </p:sp>
    </p:spTree>
    <p:extLst>
      <p:ext uri="{BB962C8B-B14F-4D97-AF65-F5344CB8AC3E}">
        <p14:creationId xmlns:p14="http://schemas.microsoft.com/office/powerpoint/2010/main" val="36966490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TotalTime>
  <Words>474</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inherit</vt:lpstr>
      <vt:lpstr>Retrospect</vt:lpstr>
      <vt:lpstr>DevOps Assignment</vt:lpstr>
      <vt:lpstr>Git Commands</vt:lpstr>
      <vt:lpstr>Git Commands</vt:lpstr>
      <vt:lpstr>DevOps Tools</vt:lpstr>
      <vt:lpstr>DevOps Tools</vt:lpstr>
      <vt:lpstr>Git Branching and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Assignment</dc:title>
  <dc:creator>Harika Devineni</dc:creator>
  <cp:lastModifiedBy>Harika Devineni</cp:lastModifiedBy>
  <cp:revision>2</cp:revision>
  <dcterms:created xsi:type="dcterms:W3CDTF">2021-11-11T10:54:14Z</dcterms:created>
  <dcterms:modified xsi:type="dcterms:W3CDTF">2021-11-11T12:36:51Z</dcterms:modified>
</cp:coreProperties>
</file>