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 id="2147483737" r:id="rId2"/>
    <p:sldMasterId id="2147483741" r:id="rId3"/>
    <p:sldMasterId id="2147483860" r:id="rId4"/>
    <p:sldMasterId id="2147483913" r:id="rId5"/>
    <p:sldMasterId id="2147483872" r:id="rId6"/>
  </p:sldMasterIdLst>
  <p:notesMasterIdLst>
    <p:notesMasterId r:id="rId20"/>
  </p:notesMasterIdLst>
  <p:sldIdLst>
    <p:sldId id="256" r:id="rId7"/>
    <p:sldId id="932" r:id="rId8"/>
    <p:sldId id="1117" r:id="rId9"/>
    <p:sldId id="1394" r:id="rId10"/>
    <p:sldId id="1400" r:id="rId11"/>
    <p:sldId id="1396" r:id="rId12"/>
    <p:sldId id="1401" r:id="rId13"/>
    <p:sldId id="1397" r:id="rId14"/>
    <p:sldId id="1402" r:id="rId15"/>
    <p:sldId id="1398" r:id="rId16"/>
    <p:sldId id="1399" r:id="rId17"/>
    <p:sldId id="1403" r:id="rId18"/>
    <p:sldId id="1354" r:id="rId19"/>
  </p:sldIdLst>
  <p:sldSz cx="9144000" cy="6858000" type="screen4x3"/>
  <p:notesSz cx="7010400" cy="9296400"/>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son Dean" initials="JD"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2CC"/>
    <a:srgbClr val="4AABE6"/>
    <a:srgbClr val="1F497D"/>
    <a:srgbClr val="00FFCC"/>
    <a:srgbClr val="FE8976"/>
    <a:srgbClr val="FF6600"/>
    <a:srgbClr val="DAE9FA"/>
    <a:srgbClr val="D7F3F9"/>
    <a:srgbClr val="85F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64" autoAdjust="0"/>
    <p:restoredTop sz="72628" autoAdjust="0"/>
  </p:normalViewPr>
  <p:slideViewPr>
    <p:cSldViewPr>
      <p:cViewPr varScale="1">
        <p:scale>
          <a:sx n="72" d="100"/>
          <a:sy n="72" d="100"/>
        </p:scale>
        <p:origin x="1002" y="66"/>
      </p:cViewPr>
      <p:guideLst>
        <p:guide orient="horz" pos="2160"/>
        <p:guide pos="2880"/>
      </p:guideLst>
    </p:cSldViewPr>
  </p:slideViewPr>
  <p:outlineViewPr>
    <p:cViewPr>
      <p:scale>
        <a:sx n="33" d="100"/>
        <a:sy n="33" d="100"/>
      </p:scale>
      <p:origin x="0" y="-1602"/>
    </p:cViewPr>
  </p:outlineViewPr>
  <p:notesTextViewPr>
    <p:cViewPr>
      <p:scale>
        <a:sx n="3" d="2"/>
        <a:sy n="3" d="2"/>
      </p:scale>
      <p:origin x="0" y="0"/>
    </p:cViewPr>
  </p:notesTextViewPr>
  <p:sorterViewPr>
    <p:cViewPr>
      <p:scale>
        <a:sx n="100" d="100"/>
        <a:sy n="100" d="100"/>
      </p:scale>
      <p:origin x="0" y="-2460"/>
    </p:cViewPr>
  </p:sorterViewPr>
  <p:notesViewPr>
    <p:cSldViewPr>
      <p:cViewPr varScale="1">
        <p:scale>
          <a:sx n="56" d="100"/>
          <a:sy n="56"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40" y="0"/>
            <a:ext cx="3038475" cy="465138"/>
          </a:xfrm>
          <a:prstGeom prst="rect">
            <a:avLst/>
          </a:prstGeom>
        </p:spPr>
        <p:txBody>
          <a:bodyPr vert="horz" lIns="91440" tIns="45720" rIns="91440" bIns="45720" rtlCol="0"/>
          <a:lstStyle>
            <a:lvl1pPr algn="r">
              <a:defRPr sz="1200"/>
            </a:lvl1pPr>
          </a:lstStyle>
          <a:p>
            <a:fld id="{C1258C81-3283-403C-B0E0-18B6DCECC93E}" type="datetimeFigureOut">
              <a:rPr lang="en-US" smtClean="0"/>
              <a:t>8/20/2021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9"/>
            <a:ext cx="5607050" cy="4183063"/>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0" y="8829675"/>
            <a:ext cx="3038475" cy="465138"/>
          </a:xfrm>
          <a:prstGeom prst="rect">
            <a:avLst/>
          </a:prstGeom>
        </p:spPr>
        <p:txBody>
          <a:bodyPr vert="horz" lIns="91440" tIns="45720" rIns="91440" bIns="45720" rtlCol="0" anchor="b"/>
          <a:lstStyle>
            <a:lvl1pPr algn="r">
              <a:defRPr sz="1200"/>
            </a:lvl1pPr>
          </a:lstStyle>
          <a:p>
            <a:fld id="{1198E8D4-D7A7-48C6-9036-4E8D30AB2F7C}" type="slidenum">
              <a:rPr lang="en-US" smtClean="0"/>
              <a:t>‹#›</a:t>
            </a:fld>
            <a:endParaRPr lang="en-US" dirty="0"/>
          </a:p>
        </p:txBody>
      </p:sp>
    </p:spTree>
    <p:extLst>
      <p:ext uri="{BB962C8B-B14F-4D97-AF65-F5344CB8AC3E}">
        <p14:creationId xmlns:p14="http://schemas.microsoft.com/office/powerpoint/2010/main" val="1238154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1198E8D4-D7A7-48C6-9036-4E8D30AB2F7C}" type="slidenum">
              <a:rPr lang="en-US" smtClean="0"/>
              <a:t>1</a:t>
            </a:fld>
            <a:endParaRPr lang="en-US" dirty="0"/>
          </a:p>
        </p:txBody>
      </p:sp>
    </p:spTree>
    <p:extLst>
      <p:ext uri="{BB962C8B-B14F-4D97-AF65-F5344CB8AC3E}">
        <p14:creationId xmlns:p14="http://schemas.microsoft.com/office/powerpoint/2010/main" val="3592010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 lot of built-in modules available in Ansible that supports these kind of operations. </a:t>
            </a:r>
            <a:endParaRPr lang="en-US" sz="1200" b="0" i="0" u="non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198E8D4-D7A7-48C6-9036-4E8D30AB2F7C}" type="slidenum">
              <a:rPr lang="en-US" smtClean="0"/>
              <a:t>10</a:t>
            </a:fld>
            <a:endParaRPr lang="en-US" dirty="0"/>
          </a:p>
        </p:txBody>
      </p:sp>
    </p:spTree>
    <p:extLst>
      <p:ext uri="{BB962C8B-B14F-4D97-AF65-F5344CB8AC3E}">
        <p14:creationId xmlns:p14="http://schemas.microsoft.com/office/powerpoint/2010/main" val="881616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easily integrate Ansible with the rest of our environment that we can pull information to be used in the automation process, such as data from a CMDB database to get the list of VMs we want to target.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configure Ansible to trigger automation automatically from tools like ServiceNow when a workflow gets approved. </a:t>
            </a:r>
          </a:p>
        </p:txBody>
      </p:sp>
      <p:sp>
        <p:nvSpPr>
          <p:cNvPr id="4" name="Slide Number Placeholder 3"/>
          <p:cNvSpPr>
            <a:spLocks noGrp="1"/>
          </p:cNvSpPr>
          <p:nvPr>
            <p:ph type="sldNum" sz="quarter" idx="5"/>
          </p:nvPr>
        </p:nvSpPr>
        <p:spPr/>
        <p:txBody>
          <a:bodyPr/>
          <a:lstStyle/>
          <a:p>
            <a:fld id="{1198E8D4-D7A7-48C6-9036-4E8D30AB2F7C}" type="slidenum">
              <a:rPr lang="en-US" smtClean="0"/>
              <a:t>11</a:t>
            </a:fld>
            <a:endParaRPr lang="en-US" dirty="0"/>
          </a:p>
        </p:txBody>
      </p:sp>
    </p:spTree>
    <p:extLst>
      <p:ext uri="{BB962C8B-B14F-4D97-AF65-F5344CB8AC3E}">
        <p14:creationId xmlns:p14="http://schemas.microsoft.com/office/powerpoint/2010/main" val="2677784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will be referring to these while setting up installing Ansible.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That's a quick introduction to what Ansible is.</a:t>
            </a:r>
          </a:p>
          <a:p>
            <a:r>
              <a:rPr lang="en-US" sz="1200" b="0" i="0" u="none" kern="1200" dirty="0">
                <a:solidFill>
                  <a:schemeClr val="tx1"/>
                </a:solidFill>
                <a:effectLst/>
                <a:latin typeface="+mn-lt"/>
                <a:ea typeface="+mn-ea"/>
                <a:cs typeface="+mn-cs"/>
              </a:rPr>
              <a:t>Why you might want to consider it and what it can do.</a:t>
            </a:r>
          </a:p>
        </p:txBody>
      </p:sp>
      <p:sp>
        <p:nvSpPr>
          <p:cNvPr id="4" name="Slide Number Placeholder 3"/>
          <p:cNvSpPr>
            <a:spLocks noGrp="1"/>
          </p:cNvSpPr>
          <p:nvPr>
            <p:ph type="sldNum" sz="quarter" idx="5"/>
          </p:nvPr>
        </p:nvSpPr>
        <p:spPr/>
        <p:txBody>
          <a:bodyPr/>
          <a:lstStyle/>
          <a:p>
            <a:fld id="{1198E8D4-D7A7-48C6-9036-4E8D30AB2F7C}" type="slidenum">
              <a:rPr lang="en-US" smtClean="0"/>
              <a:t>12</a:t>
            </a:fld>
            <a:endParaRPr lang="en-US" dirty="0"/>
          </a:p>
        </p:txBody>
      </p:sp>
    </p:spTree>
    <p:extLst>
      <p:ext uri="{BB962C8B-B14F-4D97-AF65-F5344CB8AC3E}">
        <p14:creationId xmlns:p14="http://schemas.microsoft.com/office/powerpoint/2010/main" val="4016547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10"/>
          </p:nvPr>
        </p:nvSpPr>
        <p:spPr/>
        <p:txBody>
          <a:bodyPr/>
          <a:lstStyle/>
          <a:p>
            <a:fld id="{1198E8D4-D7A7-48C6-9036-4E8D30AB2F7C}" type="slidenum">
              <a:rPr lang="en-US" smtClean="0"/>
              <a:t>13</a:t>
            </a:fld>
            <a:endParaRPr lang="en-US" dirty="0"/>
          </a:p>
        </p:txBody>
      </p:sp>
    </p:spTree>
    <p:extLst>
      <p:ext uri="{BB962C8B-B14F-4D97-AF65-F5344CB8AC3E}">
        <p14:creationId xmlns:p14="http://schemas.microsoft.com/office/powerpoint/2010/main" val="107235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98E8D4-D7A7-48C6-9036-4E8D30AB2F7C}" type="slidenum">
              <a:rPr lang="en-US" smtClean="0"/>
              <a:t>2</a:t>
            </a:fld>
            <a:endParaRPr lang="en-US" dirty="0"/>
          </a:p>
        </p:txBody>
      </p:sp>
    </p:spTree>
    <p:extLst>
      <p:ext uri="{BB962C8B-B14F-4D97-AF65-F5344CB8AC3E}">
        <p14:creationId xmlns:p14="http://schemas.microsoft.com/office/powerpoint/2010/main" val="411122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87E3F10-AFA4-4F99-8A8B-CAD2158FAB24}" type="slidenum">
              <a:rPr lang="en-US" altLang="en-US" sz="1200"/>
              <a:pPr eaLnBrk="1" hangingPunct="1"/>
              <a:t>3</a:t>
            </a:fld>
            <a:endParaRPr lang="en-US" altLang="en-US" sz="1200"/>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r>
              <a:rPr lang="en-US" sz="1200" b="0" i="0" kern="1200" dirty="0">
                <a:solidFill>
                  <a:schemeClr val="tx1"/>
                </a:solidFill>
                <a:effectLst/>
                <a:latin typeface="+mn-lt"/>
                <a:ea typeface="+mn-ea"/>
                <a:cs typeface="+mn-cs"/>
              </a:rPr>
              <a:t>In this lecture, we will get introduced to what Ansible is.</a:t>
            </a:r>
          </a:p>
        </p:txBody>
      </p:sp>
    </p:spTree>
    <p:extLst>
      <p:ext uri="{BB962C8B-B14F-4D97-AF65-F5344CB8AC3E}">
        <p14:creationId xmlns:p14="http://schemas.microsoft.com/office/powerpoint/2010/main" val="1396766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Sizing, creating new hosts or virtual machines every day, </a:t>
            </a:r>
          </a:p>
          <a:p>
            <a:r>
              <a:rPr lang="en-US" sz="1200" b="0" i="0" kern="1200" dirty="0">
                <a:solidFill>
                  <a:schemeClr val="tx1"/>
                </a:solidFill>
                <a:effectLst/>
                <a:latin typeface="+mn-lt"/>
                <a:ea typeface="+mn-ea"/>
                <a:cs typeface="+mn-cs"/>
              </a:rPr>
              <a:t>find configurations on them, patching on hundreds of servers</a:t>
            </a:r>
          </a:p>
          <a:p>
            <a:r>
              <a:rPr lang="en-US" sz="1200" b="0" i="0" kern="1200" dirty="0">
                <a:solidFill>
                  <a:schemeClr val="tx1"/>
                </a:solidFill>
                <a:effectLst/>
                <a:latin typeface="+mn-lt"/>
                <a:ea typeface="+mn-ea"/>
                <a:cs typeface="+mn-cs"/>
              </a:rPr>
              <a:t>migrations, deploying applications,</a:t>
            </a:r>
          </a:p>
          <a:p>
            <a:r>
              <a:rPr lang="en-US" sz="1200" b="0" i="0" kern="1200" dirty="0">
                <a:solidFill>
                  <a:schemeClr val="tx1"/>
                </a:solidFill>
                <a:effectLst/>
                <a:latin typeface="+mn-lt"/>
                <a:ea typeface="+mn-ea"/>
                <a:cs typeface="+mn-cs"/>
              </a:rPr>
              <a:t>even performing security compliance audits.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of these are very repetitive tasks involve execution of hundreds of commands on hundreds of different servers</a:t>
            </a:r>
          </a:p>
          <a:p>
            <a:r>
              <a:rPr lang="en-US" sz="1200" b="0" i="0" kern="1200" dirty="0">
                <a:solidFill>
                  <a:schemeClr val="tx1"/>
                </a:solidFill>
                <a:effectLst/>
                <a:latin typeface="+mn-lt"/>
                <a:ea typeface="+mn-ea"/>
                <a:cs typeface="+mn-cs"/>
              </a:rPr>
              <a:t>while maintaining the right sequence of events, like which system reboots and what not in between. </a:t>
            </a:r>
          </a:p>
        </p:txBody>
      </p:sp>
      <p:sp>
        <p:nvSpPr>
          <p:cNvPr id="4" name="Slide Number Placeholder 3"/>
          <p:cNvSpPr>
            <a:spLocks noGrp="1"/>
          </p:cNvSpPr>
          <p:nvPr>
            <p:ph type="sldNum" sz="quarter" idx="5"/>
          </p:nvPr>
        </p:nvSpPr>
        <p:spPr/>
        <p:txBody>
          <a:bodyPr/>
          <a:lstStyle/>
          <a:p>
            <a:fld id="{1198E8D4-D7A7-48C6-9036-4E8D30AB2F7C}" type="slidenum">
              <a:rPr lang="en-US" smtClean="0"/>
              <a:t>4</a:t>
            </a:fld>
            <a:endParaRPr lang="en-US" dirty="0"/>
          </a:p>
        </p:txBody>
      </p:sp>
    </p:spTree>
    <p:extLst>
      <p:ext uri="{BB962C8B-B14F-4D97-AF65-F5344CB8AC3E}">
        <p14:creationId xmlns:p14="http://schemas.microsoft.com/office/powerpoint/2010/main" val="3328199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people develop scripts to automate this task</a:t>
            </a:r>
          </a:p>
          <a:p>
            <a:r>
              <a:rPr lang="en-US" sz="1200" b="0" i="0" kern="1200" dirty="0">
                <a:solidFill>
                  <a:schemeClr val="tx1"/>
                </a:solidFill>
                <a:effectLst/>
                <a:latin typeface="+mn-lt"/>
                <a:ea typeface="+mn-ea"/>
                <a:cs typeface="+mn-cs"/>
              </a:rPr>
              <a:t>But that requires coding skills and regular maintenance of these scripts, and a lot of time to put these scripts together on the first place.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That's where Ansible helps.</a:t>
            </a:r>
          </a:p>
          <a:p>
            <a:r>
              <a:rPr lang="en-US" sz="1200" b="0" i="0" kern="1200" dirty="0">
                <a:solidFill>
                  <a:schemeClr val="tx1"/>
                </a:solidFill>
                <a:effectLst/>
                <a:latin typeface="+mn-lt"/>
                <a:ea typeface="+mn-ea"/>
                <a:cs typeface="+mn-cs"/>
              </a:rPr>
              <a:t>Ansible is a powerful IT automation tool that you can learn quickly.</a:t>
            </a:r>
          </a:p>
          <a:p>
            <a:r>
              <a:rPr lang="en-US" sz="1200" b="0" i="0" kern="1200" dirty="0">
                <a:solidFill>
                  <a:schemeClr val="tx1"/>
                </a:solidFill>
                <a:effectLst/>
                <a:latin typeface="+mn-lt"/>
                <a:ea typeface="+mn-ea"/>
                <a:cs typeface="+mn-cs"/>
              </a:rPr>
              <a:t>It's simple enough for everyone in IT, yet powerful enough to automate even the most complex deployments.</a:t>
            </a:r>
          </a:p>
        </p:txBody>
      </p:sp>
      <p:sp>
        <p:nvSpPr>
          <p:cNvPr id="4" name="Slide Number Placeholder 3"/>
          <p:cNvSpPr>
            <a:spLocks noGrp="1"/>
          </p:cNvSpPr>
          <p:nvPr>
            <p:ph type="sldNum" sz="quarter" idx="5"/>
          </p:nvPr>
        </p:nvSpPr>
        <p:spPr/>
        <p:txBody>
          <a:bodyPr/>
          <a:lstStyle/>
          <a:p>
            <a:fld id="{1198E8D4-D7A7-48C6-9036-4E8D30AB2F7C}" type="slidenum">
              <a:rPr lang="en-US" smtClean="0"/>
              <a:t>5</a:t>
            </a:fld>
            <a:endParaRPr lang="en-US" dirty="0"/>
          </a:p>
        </p:txBody>
      </p:sp>
    </p:spTree>
    <p:extLst>
      <p:ext uri="{BB962C8B-B14F-4D97-AF65-F5344CB8AC3E}">
        <p14:creationId xmlns:p14="http://schemas.microsoft.com/office/powerpoint/2010/main" val="385531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198E8D4-D7A7-48C6-9036-4E8D30AB2F7C}" type="slidenum">
              <a:rPr lang="en-US" smtClean="0"/>
              <a:t>6</a:t>
            </a:fld>
            <a:endParaRPr lang="en-US" dirty="0"/>
          </a:p>
        </p:txBody>
      </p:sp>
    </p:spTree>
    <p:extLst>
      <p:ext uri="{BB962C8B-B14F-4D97-AF65-F5344CB8AC3E}">
        <p14:creationId xmlns:p14="http://schemas.microsoft.com/office/powerpoint/2010/main" val="46531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Whether you want to make that happen on your localhost, on all of your database servers, all of your web servers on cloud or just the ones on your DR environment, all it takes is modifying one line.</a:t>
            </a:r>
          </a:p>
        </p:txBody>
      </p:sp>
      <p:sp>
        <p:nvSpPr>
          <p:cNvPr id="4" name="Slide Number Placeholder 3"/>
          <p:cNvSpPr>
            <a:spLocks noGrp="1"/>
          </p:cNvSpPr>
          <p:nvPr>
            <p:ph type="sldNum" sz="quarter" idx="5"/>
          </p:nvPr>
        </p:nvSpPr>
        <p:spPr/>
        <p:txBody>
          <a:bodyPr/>
          <a:lstStyle/>
          <a:p>
            <a:fld id="{1198E8D4-D7A7-48C6-9036-4E8D30AB2F7C}" type="slidenum">
              <a:rPr lang="en-US" smtClean="0"/>
              <a:t>7</a:t>
            </a:fld>
            <a:endParaRPr lang="en-US" dirty="0"/>
          </a:p>
        </p:txBody>
      </p:sp>
    </p:spTree>
    <p:extLst>
      <p:ext uri="{BB962C8B-B14F-4D97-AF65-F5344CB8AC3E}">
        <p14:creationId xmlns:p14="http://schemas.microsoft.com/office/powerpoint/2010/main" val="3549649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198E8D4-D7A7-48C6-9036-4E8D30AB2F7C}" type="slidenum">
              <a:rPr lang="en-US" smtClean="0"/>
              <a:t>8</a:t>
            </a:fld>
            <a:endParaRPr lang="en-US" dirty="0"/>
          </a:p>
        </p:txBody>
      </p:sp>
    </p:spTree>
    <p:extLst>
      <p:ext uri="{BB962C8B-B14F-4D97-AF65-F5344CB8AC3E}">
        <p14:creationId xmlns:p14="http://schemas.microsoft.com/office/powerpoint/2010/main" val="4294652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198E8D4-D7A7-48C6-9036-4E8D30AB2F7C}" type="slidenum">
              <a:rPr lang="en-US" smtClean="0"/>
              <a:t>9</a:t>
            </a:fld>
            <a:endParaRPr lang="en-US" dirty="0"/>
          </a:p>
        </p:txBody>
      </p:sp>
    </p:spTree>
    <p:extLst>
      <p:ext uri="{BB962C8B-B14F-4D97-AF65-F5344CB8AC3E}">
        <p14:creationId xmlns:p14="http://schemas.microsoft.com/office/powerpoint/2010/main" val="1276124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4.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D406-C100-4912-B851-9701BC221923}"/>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983C49-8502-4E78-969C-1E0D3AA5B8AF}"/>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9155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12525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871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450693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676400"/>
            <a:ext cx="8229600" cy="4876800"/>
          </a:xfrm>
          <a:prstGeom prst="rect">
            <a:avLst/>
          </a:prstGeom>
        </p:spPr>
        <p:txBody>
          <a:bodyPr/>
          <a:lstStyle>
            <a:lvl1pPr marL="342900" indent="-342900">
              <a:buFont typeface="Courier New" panose="02070309020205020404" pitchFamily="49" charset="0"/>
              <a:buChar char="o"/>
              <a:defRPr sz="2800">
                <a:solidFill>
                  <a:schemeClr val="tx2">
                    <a:lumMod val="50000"/>
                  </a:schemeClr>
                </a:solidFill>
                <a:latin typeface="Arial" panose="020B0604020202020204" pitchFamily="34" charset="0"/>
                <a:cs typeface="Arial" panose="020B0604020202020204" pitchFamily="34" charset="0"/>
              </a:defRPr>
            </a:lvl1pPr>
            <a:lvl2pPr marL="742950" indent="-28575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0"/>
          </p:nvPr>
        </p:nvSpPr>
        <p:spPr>
          <a:xfrm>
            <a:off x="457200" y="914400"/>
            <a:ext cx="8229600" cy="533400"/>
          </a:xfrm>
          <a:prstGeom prst="rect">
            <a:avLst/>
          </a:prstGeom>
        </p:spPr>
        <p:txBody>
          <a:bodyPr/>
          <a:lstStyle>
            <a:lvl1pPr marL="0" indent="0">
              <a:buNone/>
              <a:defRPr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 name="Slide Number Placeholder 5"/>
          <p:cNvSpPr>
            <a:spLocks noGrp="1"/>
          </p:cNvSpPr>
          <p:nvPr>
            <p:ph type="sldNum" sz="quarter" idx="12"/>
          </p:nvPr>
        </p:nvSpPr>
        <p:spPr>
          <a:xfrm>
            <a:off x="6553200" y="6356354"/>
            <a:ext cx="2133600" cy="365125"/>
          </a:xfrm>
          <a:prstGeom prst="rect">
            <a:avLst/>
          </a:prstGeom>
        </p:spPr>
        <p:txBody>
          <a:bodyPr/>
          <a:lstStyle>
            <a:lvl1pP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extLst>
      <p:ext uri="{BB962C8B-B14F-4D97-AF65-F5344CB8AC3E}">
        <p14:creationId xmlns:p14="http://schemas.microsoft.com/office/powerpoint/2010/main" val="1359815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8/20/2021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custDataLst>
      <p:tags r:id="rId1"/>
    </p:custDataLst>
    <p:extLst>
      <p:ext uri="{BB962C8B-B14F-4D97-AF65-F5344CB8AC3E}">
        <p14:creationId xmlns:p14="http://schemas.microsoft.com/office/powerpoint/2010/main" val="171174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8/20/2021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233" y="0"/>
            <a:ext cx="9093534" cy="6858000"/>
          </a:xfrm>
          <a:prstGeom prst="rect">
            <a:avLst/>
          </a:prstGeom>
        </p:spPr>
      </p:pic>
    </p:spTree>
    <p:custDataLst>
      <p:tags r:id="rId1"/>
    </p:custDataLst>
    <p:extLst>
      <p:ext uri="{BB962C8B-B14F-4D97-AF65-F5344CB8AC3E}">
        <p14:creationId xmlns:p14="http://schemas.microsoft.com/office/powerpoint/2010/main" val="3954347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8/20/2021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ustDataLst>
      <p:tags r:id="rId1"/>
    </p:custDataLst>
    <p:extLst>
      <p:ext uri="{BB962C8B-B14F-4D97-AF65-F5344CB8AC3E}">
        <p14:creationId xmlns:p14="http://schemas.microsoft.com/office/powerpoint/2010/main" val="2868573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B82F642-81AE-47C3-9450-9AC7F4034600}"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1FBF9B-0161-42C3-B4DA-E4BA0CD80482}" type="slidenum">
              <a:rPr lang="en-IN" smtClean="0"/>
              <a:t>‹#›</a:t>
            </a:fld>
            <a:endParaRPr lang="en-IN"/>
          </a:p>
        </p:txBody>
      </p:sp>
    </p:spTree>
    <p:custDataLst>
      <p:tags r:id="rId1"/>
    </p:custDataLst>
    <p:extLst>
      <p:ext uri="{BB962C8B-B14F-4D97-AF65-F5344CB8AC3E}">
        <p14:creationId xmlns:p14="http://schemas.microsoft.com/office/powerpoint/2010/main" val="815693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82F642-81AE-47C3-9450-9AC7F4034600}"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1073235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2F642-81AE-47C3-9450-9AC7F4034600}"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380283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noAutofit/>
          </a:bodyPr>
          <a:lstStyle>
            <a:lvl1pPr algn="ctr">
              <a:defRPr sz="5400">
                <a:solidFill>
                  <a:srgbClr val="00001A"/>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657600"/>
            <a:ext cx="6400800" cy="1752600"/>
          </a:xfrm>
        </p:spPr>
        <p:txBody>
          <a:bodyPr>
            <a:normAutofit/>
          </a:bodyPr>
          <a:lstStyle>
            <a:lvl1pPr marL="0" indent="0" algn="ctr">
              <a:buNone/>
              <a:defRPr sz="2800" i="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3503823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82F642-81AE-47C3-9450-9AC7F4034600}"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3967803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82F642-81AE-47C3-9450-9AC7F4034600}"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1791705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B82F642-81AE-47C3-9450-9AC7F4034600}"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29478757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2F642-81AE-47C3-9450-9AC7F4034600}"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327814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2F642-81AE-47C3-9450-9AC7F4034600}"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3571634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2F642-81AE-47C3-9450-9AC7F4034600}"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4689823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82F642-81AE-47C3-9450-9AC7F4034600}"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965363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82F642-81AE-47C3-9450-9AC7F4034600}"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236425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A53F13-A6BD-4652-B7F6-993C2969A596}"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929A-09D1-4A4E-A5E4-8DEA499AACCD}" type="slidenum">
              <a:rPr lang="en-IN" smtClean="0"/>
              <a:t>‹#›</a:t>
            </a:fld>
            <a:endParaRPr lang="en-IN"/>
          </a:p>
        </p:txBody>
      </p:sp>
    </p:spTree>
    <p:extLst>
      <p:ext uri="{BB962C8B-B14F-4D97-AF65-F5344CB8AC3E}">
        <p14:creationId xmlns:p14="http://schemas.microsoft.com/office/powerpoint/2010/main" val="7123783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7"/>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53F13-A6BD-4652-B7F6-993C2969A596}"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929A-09D1-4A4E-A5E4-8DEA499AACCD}" type="slidenum">
              <a:rPr lang="en-IN" smtClean="0"/>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4716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36297598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A53F13-A6BD-4652-B7F6-993C2969A596}"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1929A-09D1-4A4E-A5E4-8DEA499AACCD}"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52626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A53F13-A6BD-4652-B7F6-993C2969A596}"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C1929A-09D1-4A4E-A5E4-8DEA499AACCD}" type="slidenum">
              <a:rPr lang="en-IN" smtClean="0"/>
              <a:t>‹#›</a:t>
            </a:fld>
            <a:endParaRPr lang="en-IN"/>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544690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BA53F13-A6BD-4652-B7F6-993C2969A596}"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C1929A-09D1-4A4E-A5E4-8DEA499AACCD}" type="slidenum">
              <a:rPr lang="en-IN" smtClean="0"/>
              <a:t>‹#›</a:t>
            </a:fld>
            <a:endParaRPr lang="en-IN"/>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612341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53F13-A6BD-4652-B7F6-993C2969A596}"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C1929A-09D1-4A4E-A5E4-8DEA499AACCD}" type="slidenum">
              <a:rPr lang="en-IN" smtClean="0"/>
              <a:t>‹#›</a:t>
            </a:fld>
            <a:endParaRPr lang="en-IN"/>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637151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0"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53F13-A6BD-4652-B7F6-993C2969A596}"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1929A-09D1-4A4E-A5E4-8DEA499AACCD}"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489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0"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53F13-A6BD-4652-B7F6-993C2969A596}"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1929A-09D1-4A4E-A5E4-8DEA499AACCD}"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31090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A53F13-A6BD-4652-B7F6-993C2969A596}"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929A-09D1-4A4E-A5E4-8DEA499AACCD}" type="slidenum">
              <a:rPr lang="en-IN" smtClean="0"/>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553780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2"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A53F13-A6BD-4652-B7F6-993C2969A596}"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929A-09D1-4A4E-A5E4-8DEA499AACCD}" type="slidenum">
              <a:rPr lang="en-IN" smtClean="0"/>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0428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1"/>
          <p:cNvSpPr txBox="1">
            <a:spLocks/>
          </p:cNvSpPr>
          <p:nvPr userDrawn="1"/>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rgbClr val="00001A"/>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4" name="Content Placeholder 2"/>
          <p:cNvSpPr>
            <a:spLocks noGrp="1"/>
          </p:cNvSpPr>
          <p:nvPr>
            <p:ph sz="half" idx="1"/>
          </p:nvPr>
        </p:nvSpPr>
        <p:spPr>
          <a:xfrm>
            <a:off x="457200" y="1219200"/>
            <a:ext cx="4038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2"/>
          </p:nvPr>
        </p:nvSpPr>
        <p:spPr>
          <a:xfrm>
            <a:off x="4648200" y="1219200"/>
            <a:ext cx="4038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166130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2249428"/>
            <a:ext cx="4038600" cy="4525963"/>
          </a:xfrm>
          <a:prstGeom prst="rect">
            <a:avLst/>
          </a:prstGeo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8"/>
            <a:ext cx="4038600" cy="4525963"/>
          </a:xfrm>
          <a:prstGeom prst="rect">
            <a:avLst/>
          </a:prstGeo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457200" y="6356354"/>
            <a:ext cx="2133600" cy="365125"/>
          </a:xfrm>
          <a:prstGeom prst="rect">
            <a:avLst/>
          </a:prstGeom>
        </p:spPr>
        <p:txBody>
          <a:bodyPr/>
          <a:lstStyle>
            <a:lvl1pPr>
              <a:defRPr/>
            </a:lvl1pPr>
          </a:lstStyle>
          <a:p>
            <a:pPr>
              <a:defRPr/>
            </a:pPr>
            <a:fld id="{BB85BE03-75EB-4FB2-9CF7-BBAABDAAC609}" type="datetimeFigureOut">
              <a:rPr lang="en-US"/>
              <a:pPr>
                <a:defRPr/>
              </a:pPr>
              <a:t>8/20/2021</a:t>
            </a:fld>
            <a:endParaRPr lang="en-US" dirty="0"/>
          </a:p>
        </p:txBody>
      </p:sp>
      <p:sp>
        <p:nvSpPr>
          <p:cNvPr id="6" name="Footer Placeholder 2"/>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7FA2711-C5EA-46E1-A47E-EB23B872EB08}"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77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676400"/>
            <a:ext cx="8229600" cy="4876800"/>
          </a:xfrm>
          <a:prstGeom prst="rect">
            <a:avLst/>
          </a:prstGeom>
        </p:spPr>
        <p:txBody>
          <a:bodyPr/>
          <a:lstStyle>
            <a:lvl1pPr marL="342900" indent="-342900">
              <a:buFont typeface="Courier New" panose="02070309020205020404" pitchFamily="49" charset="0"/>
              <a:buChar char="o"/>
              <a:defRPr sz="2800">
                <a:solidFill>
                  <a:schemeClr val="tx2">
                    <a:lumMod val="50000"/>
                  </a:schemeClr>
                </a:solidFill>
                <a:latin typeface="Arial" panose="020B0604020202020204" pitchFamily="34" charset="0"/>
                <a:cs typeface="Arial" panose="020B0604020202020204" pitchFamily="34" charset="0"/>
              </a:defRPr>
            </a:lvl1pPr>
            <a:lvl2pPr marL="742950" indent="-28575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0"/>
          </p:nvPr>
        </p:nvSpPr>
        <p:spPr>
          <a:xfrm>
            <a:off x="457200" y="914400"/>
            <a:ext cx="8229600" cy="533400"/>
          </a:xfrm>
          <a:prstGeom prst="rect">
            <a:avLst/>
          </a:prstGeom>
        </p:spPr>
        <p:txBody>
          <a:bodyPr/>
          <a:lstStyle>
            <a:lvl1pPr marL="0" indent="0">
              <a:buNone/>
              <a:defRPr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 name="Slide Number Placeholder 5"/>
          <p:cNvSpPr>
            <a:spLocks noGrp="1"/>
          </p:cNvSpPr>
          <p:nvPr>
            <p:ph type="sldNum" sz="quarter" idx="12"/>
          </p:nvPr>
        </p:nvSpPr>
        <p:spPr>
          <a:xfrm>
            <a:off x="6553200" y="6356354"/>
            <a:ext cx="2133600" cy="365125"/>
          </a:xfrm>
        </p:spPr>
        <p:txBody>
          <a:bodyPr/>
          <a:lstStyle>
            <a:lvl1pP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135981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i="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76785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2931316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slideLayout" Target="../slideLayouts/slideLayout10.xml"/><Relationship Id="rId7"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4.jpeg"/><Relationship Id="rId5" Type="http://schemas.openxmlformats.org/officeDocument/2006/relationships/tags" Target="../tags/tag1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8.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6.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descr="Inline image 1"/>
          <p:cNvPicPr>
            <a:picLocks noChangeAspect="1" noChangeArrowheads="1"/>
          </p:cNvPicPr>
          <p:nvPr/>
        </p:nvPicPr>
        <p:blipFill rotWithShape="1">
          <a:blip r:embed="rId4">
            <a:extLst>
              <a:ext uri="{28A0092B-C50C-407E-A947-70E740481C1C}">
                <a14:useLocalDpi xmlns:a14="http://schemas.microsoft.com/office/drawing/2010/main" val="0"/>
              </a:ext>
            </a:extLst>
          </a:blip>
          <a:srcRect t="21180" b="21724"/>
          <a:stretch/>
        </p:blipFill>
        <p:spPr bwMode="auto">
          <a:xfrm>
            <a:off x="0" y="1"/>
            <a:ext cx="9144000" cy="6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457200" y="1524000"/>
            <a:ext cx="7391400" cy="0"/>
          </a:xfrm>
          <a:prstGeom prst="line">
            <a:avLst/>
          </a:prstGeom>
          <a:ln w="28575"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custDataLst>
      <p:tags r:id="rId3"/>
    </p:custDataLst>
    <p:extLst>
      <p:ext uri="{BB962C8B-B14F-4D97-AF65-F5344CB8AC3E}">
        <p14:creationId xmlns:p14="http://schemas.microsoft.com/office/powerpoint/2010/main" val="4098719474"/>
      </p:ext>
    </p:extLst>
  </p:cSld>
  <p:clrMap bg1="lt1" tx1="dk1" bg2="lt2" tx2="dk2" accent1="accent1" accent2="accent2" accent3="accent3" accent4="accent4" accent5="accent5" accent6="accent6" hlink="hlink" folHlink="folHlink"/>
  <p:sldLayoutIdLst>
    <p:sldLayoutId id="214748392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19200"/>
            <a:ext cx="8229600" cy="5486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67314" y="6096003"/>
            <a:ext cx="2948530" cy="425197"/>
          </a:xfrm>
          <a:prstGeom prst="rect">
            <a:avLst/>
          </a:prstGeom>
        </p:spPr>
      </p:pic>
      <p:sp>
        <p:nvSpPr>
          <p:cNvPr id="5"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8"/>
    </p:custDataLst>
    <p:extLst>
      <p:ext uri="{BB962C8B-B14F-4D97-AF65-F5344CB8AC3E}">
        <p14:creationId xmlns:p14="http://schemas.microsoft.com/office/powerpoint/2010/main" val="209821619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51" r:id="rId4"/>
    <p:sldLayoutId id="2147483752" r:id="rId5"/>
    <p:sldLayoutId id="2147483753" r:id="rId6"/>
  </p:sldLayoutIdLst>
  <p:hf hdr="0" ftr="0" dt="0"/>
  <p:txStyles>
    <p:titleStyle>
      <a:lvl1pPr algn="l" defTabSz="914400" rtl="0" eaLnBrk="1" latinLnBrk="0" hangingPunct="1">
        <a:spcBef>
          <a:spcPct val="0"/>
        </a:spcBef>
        <a:buNone/>
        <a:defRPr sz="3200" b="1" kern="1200">
          <a:solidFill>
            <a:srgbClr val="00001A"/>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Courier New" panose="02070309020205020404" pitchFamily="49" charset="0"/>
        <a:buChar char="o"/>
        <a:defRPr sz="2800" kern="1200">
          <a:solidFill>
            <a:srgbClr val="00001A"/>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Courier New" panose="02070309020205020404" pitchFamily="49" charset="0"/>
        <a:buChar char="o"/>
        <a:defRPr sz="28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anose="02070309020205020404" pitchFamily="49" charset="0"/>
        <a:buChar char="o"/>
        <a:defRPr sz="24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Courier New" panose="02070309020205020404" pitchFamily="49" charset="0"/>
        <a:buChar char="o"/>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Courier New" panose="02070309020205020404" pitchFamily="49" charset="0"/>
        <a:buChar char="o"/>
        <a:defRPr sz="20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8"/>
    </p:custDataLst>
    <p:extLst>
      <p:ext uri="{BB962C8B-B14F-4D97-AF65-F5344CB8AC3E}">
        <p14:creationId xmlns:p14="http://schemas.microsoft.com/office/powerpoint/2010/main" val="132297763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58" r:id="rId6"/>
  </p:sldLayoutIdLst>
  <p:hf hdr="0" ftr="0" dt="0"/>
  <p:txStyles>
    <p:titleStyle>
      <a:lvl1pPr algn="l" defTabSz="914400" rtl="0" eaLnBrk="1" latinLnBrk="0" hangingPunct="1">
        <a:spcBef>
          <a:spcPct val="0"/>
        </a:spcBef>
        <a:buNone/>
        <a:defRPr sz="3200" b="1" kern="1200">
          <a:solidFill>
            <a:srgbClr val="00001A"/>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Courier New" panose="02070309020205020404" pitchFamily="49" charset="0"/>
        <a:buChar char="o"/>
        <a:defRPr sz="3200" kern="1200">
          <a:solidFill>
            <a:srgbClr val="00001A"/>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Courier New" panose="02070309020205020404" pitchFamily="49" charset="0"/>
        <a:buChar char="o"/>
        <a:defRPr sz="28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anose="02070309020205020404" pitchFamily="49" charset="0"/>
        <a:buChar char="o"/>
        <a:defRPr sz="24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Courier New" panose="02070309020205020404" pitchFamily="49" charset="0"/>
        <a:buChar char="o"/>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Courier New" panose="02070309020205020404" pitchFamily="49" charset="0"/>
        <a:buChar char="o"/>
        <a:defRPr sz="20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E595AD83-ACE0-4912-833E-54D7F4DB5675}" type="datetime1">
              <a:rPr lang="en-US" smtClean="0"/>
              <a:t>8/20/2021</a:t>
            </a:fld>
            <a:endParaRPr lang="en-US" dirty="0"/>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C3CF7B3-553A-497D-A008-7F5FD222DB3B}" type="slidenum">
              <a:rPr lang="en-US" smtClean="0"/>
              <a:pPr>
                <a:defRPr/>
              </a:pPr>
              <a:t>‹#›</a:t>
            </a:fld>
            <a:endParaRPr lang="en-US" dirty="0"/>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5233" y="0"/>
            <a:ext cx="9093534" cy="6858000"/>
          </a:xfrm>
          <a:prstGeom prst="rect">
            <a:avLst/>
          </a:prstGeom>
        </p:spPr>
      </p:pic>
    </p:spTree>
    <p:custDataLst>
      <p:tags r:id="rId5"/>
    </p:custDataLst>
    <p:extLst>
      <p:ext uri="{BB962C8B-B14F-4D97-AF65-F5344CB8AC3E}">
        <p14:creationId xmlns:p14="http://schemas.microsoft.com/office/powerpoint/2010/main" val="4183179880"/>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4"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2F642-81AE-47C3-9450-9AC7F4034600}" type="datetimeFigureOut">
              <a:rPr lang="en-IN" smtClean="0"/>
              <a:t>20-08-2021</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FBF9B-0161-42C3-B4DA-E4BA0CD80482}" type="slidenum">
              <a:rPr lang="en-IN" smtClean="0"/>
              <a:t>‹#›</a:t>
            </a:fld>
            <a:endParaRPr lang="en-IN" dirty="0"/>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custDataLst>
      <p:tags r:id="rId13"/>
    </p:custDataLst>
    <p:extLst>
      <p:ext uri="{BB962C8B-B14F-4D97-AF65-F5344CB8AC3E}">
        <p14:creationId xmlns:p14="http://schemas.microsoft.com/office/powerpoint/2010/main" val="1801862789"/>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53F13-A6BD-4652-B7F6-993C2969A596}" type="datetimeFigureOut">
              <a:rPr lang="en-IN" smtClean="0"/>
              <a:t>20-08-2021</a:t>
            </a:fld>
            <a:endParaRPr lang="en-IN" dirty="0"/>
          </a:p>
        </p:txBody>
      </p:sp>
      <p:sp>
        <p:nvSpPr>
          <p:cNvPr id="5" name="Footer Placeholder 4"/>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1929A-09D1-4A4E-A5E4-8DEA499AACCD}" type="slidenum">
              <a:rPr lang="en-IN" smtClean="0"/>
              <a:t>‹#›</a:t>
            </a:fld>
            <a:endParaRPr lang="en-IN" dirty="0"/>
          </a:p>
        </p:txBody>
      </p:sp>
    </p:spTree>
    <p:extLst>
      <p:ext uri="{BB962C8B-B14F-4D97-AF65-F5344CB8AC3E}">
        <p14:creationId xmlns:p14="http://schemas.microsoft.com/office/powerpoint/2010/main" val="15489174"/>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20.xml"/></Relationships>
</file>

<file path=ppt/slides/_rels/slide1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5.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14.png"/><Relationship Id="rId4" Type="http://schemas.openxmlformats.org/officeDocument/2006/relationships/image" Target="../media/image17.sv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image" Target="../media/image17.svg"/><Relationship Id="rId9" Type="http://schemas.openxmlformats.org/officeDocument/2006/relationships/hyperlink" Target="https://commons.wikimedia.org/wiki/File:Applications-database.sv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ansible.com/"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3" Type="http://schemas.openxmlformats.org/officeDocument/2006/relationships/image" Target="../media/image20.png"/><Relationship Id="rId7" Type="http://schemas.openxmlformats.org/officeDocument/2006/relationships/image" Target="../media/image24.svg"/><Relationship Id="rId12"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23.png"/><Relationship Id="rId11" Type="http://schemas.openxmlformats.org/officeDocument/2006/relationships/image" Target="../media/image14.png"/><Relationship Id="rId5" Type="http://schemas.openxmlformats.org/officeDocument/2006/relationships/image" Target="../media/image22.svg"/><Relationship Id="rId10" Type="http://schemas.openxmlformats.org/officeDocument/2006/relationships/image" Target="../media/image17.svg"/><Relationship Id="rId4" Type="http://schemas.openxmlformats.org/officeDocument/2006/relationships/image" Target="../media/image21.sv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67ECC8-E58B-4475-870E-D8C6DD0C9914}"/>
              </a:ext>
            </a:extLst>
          </p:cNvPr>
          <p:cNvSpPr txBox="1"/>
          <p:nvPr/>
        </p:nvSpPr>
        <p:spPr>
          <a:xfrm>
            <a:off x="0" y="990601"/>
            <a:ext cx="9144000" cy="762000"/>
          </a:xfrm>
          <a:prstGeom prst="rect">
            <a:avLst/>
          </a:prstGeom>
        </p:spPr>
        <p:txBody>
          <a:bodyPr vert="horz" lIns="91440" tIns="45720" rIns="91440" bIns="45720" rtlCol="0" anchor="ctr">
            <a:normAutofit/>
          </a:bodyPr>
          <a:lstStyle/>
          <a:p>
            <a:pPr>
              <a:lnSpc>
                <a:spcPct val="90000"/>
              </a:lnSpc>
              <a:spcAft>
                <a:spcPts val="600"/>
              </a:spcAft>
            </a:pPr>
            <a:r>
              <a:rPr lang="en-US" sz="3200" b="1" kern="1200" dirty="0">
                <a:solidFill>
                  <a:schemeClr val="bg1"/>
                </a:solidFill>
                <a:latin typeface="+mn-lt"/>
                <a:ea typeface="+mj-ea"/>
                <a:cs typeface="+mj-cs"/>
              </a:rPr>
              <a:t>Ansible Introduction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Use case example - Complex</a:t>
            </a:r>
            <a:endParaRPr lang="en-US" b="1" dirty="0">
              <a:solidFill>
                <a:schemeClr val="accent5">
                  <a:lumMod val="75000"/>
                </a:schemeClr>
              </a:solidFill>
              <a:latin typeface="+mn-lt"/>
            </a:endParaRPr>
          </a:p>
        </p:txBody>
      </p:sp>
      <p:pic>
        <p:nvPicPr>
          <p:cNvPr id="20" name="Graphic 19" descr="Monitor">
            <a:extLst>
              <a:ext uri="{FF2B5EF4-FFF2-40B4-BE49-F238E27FC236}">
                <a16:creationId xmlns:a16="http://schemas.microsoft.com/office/drawing/2014/main" id="{699DA062-6283-4DDD-ADD2-9EA5CAA46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3600" y="5261707"/>
            <a:ext cx="1447800" cy="1447800"/>
          </a:xfrm>
          <a:prstGeom prst="rect">
            <a:avLst/>
          </a:prstGeom>
        </p:spPr>
      </p:pic>
      <p:pic>
        <p:nvPicPr>
          <p:cNvPr id="31" name="Graphic 30" descr="Monitor">
            <a:extLst>
              <a:ext uri="{FF2B5EF4-FFF2-40B4-BE49-F238E27FC236}">
                <a16:creationId xmlns:a16="http://schemas.microsoft.com/office/drawing/2014/main" id="{81D177D5-E7E8-400D-8E74-90D62F797C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51449" y="1858108"/>
            <a:ext cx="914400" cy="914400"/>
          </a:xfrm>
          <a:prstGeom prst="rect">
            <a:avLst/>
          </a:prstGeom>
        </p:spPr>
      </p:pic>
      <p:pic>
        <p:nvPicPr>
          <p:cNvPr id="32" name="Graphic 31" descr="Monitor">
            <a:extLst>
              <a:ext uri="{FF2B5EF4-FFF2-40B4-BE49-F238E27FC236}">
                <a16:creationId xmlns:a16="http://schemas.microsoft.com/office/drawing/2014/main" id="{20FFA326-E975-427E-B9DE-1F25938DDE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55990" y="1858108"/>
            <a:ext cx="914400" cy="914400"/>
          </a:xfrm>
          <a:prstGeom prst="rect">
            <a:avLst/>
          </a:prstGeom>
        </p:spPr>
      </p:pic>
      <p:pic>
        <p:nvPicPr>
          <p:cNvPr id="33" name="Graphic 32" descr="Monitor">
            <a:extLst>
              <a:ext uri="{FF2B5EF4-FFF2-40B4-BE49-F238E27FC236}">
                <a16:creationId xmlns:a16="http://schemas.microsoft.com/office/drawing/2014/main" id="{F7DBC7CB-66BD-4FAE-8120-BFC23A5C6C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13051" y="1858108"/>
            <a:ext cx="914400" cy="914400"/>
          </a:xfrm>
          <a:prstGeom prst="rect">
            <a:avLst/>
          </a:prstGeom>
        </p:spPr>
      </p:pic>
      <p:pic>
        <p:nvPicPr>
          <p:cNvPr id="34" name="Graphic 33" descr="Monitor">
            <a:extLst>
              <a:ext uri="{FF2B5EF4-FFF2-40B4-BE49-F238E27FC236}">
                <a16:creationId xmlns:a16="http://schemas.microsoft.com/office/drawing/2014/main" id="{232A4B6E-7B4C-4226-BD0F-8C0847F7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6339" y="1858108"/>
            <a:ext cx="914400" cy="914400"/>
          </a:xfrm>
          <a:prstGeom prst="rect">
            <a:avLst/>
          </a:prstGeom>
        </p:spPr>
      </p:pic>
      <p:pic>
        <p:nvPicPr>
          <p:cNvPr id="40" name="Graphic 39" descr="Monitor">
            <a:extLst>
              <a:ext uri="{FF2B5EF4-FFF2-40B4-BE49-F238E27FC236}">
                <a16:creationId xmlns:a16="http://schemas.microsoft.com/office/drawing/2014/main" id="{6760383D-B4D4-44A7-BD2D-D0638C8D8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43400" y="2514600"/>
            <a:ext cx="914400" cy="914400"/>
          </a:xfrm>
          <a:prstGeom prst="rect">
            <a:avLst/>
          </a:prstGeom>
        </p:spPr>
      </p:pic>
      <p:pic>
        <p:nvPicPr>
          <p:cNvPr id="41" name="Graphic 40" descr="Monitor">
            <a:extLst>
              <a:ext uri="{FF2B5EF4-FFF2-40B4-BE49-F238E27FC236}">
                <a16:creationId xmlns:a16="http://schemas.microsoft.com/office/drawing/2014/main" id="{734B91F8-198B-41F2-867A-D506F168EF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55990" y="2483827"/>
            <a:ext cx="914400" cy="914400"/>
          </a:xfrm>
          <a:prstGeom prst="rect">
            <a:avLst/>
          </a:prstGeom>
        </p:spPr>
      </p:pic>
      <p:pic>
        <p:nvPicPr>
          <p:cNvPr id="42" name="Graphic 41" descr="Monitor">
            <a:extLst>
              <a:ext uri="{FF2B5EF4-FFF2-40B4-BE49-F238E27FC236}">
                <a16:creationId xmlns:a16="http://schemas.microsoft.com/office/drawing/2014/main" id="{793A1378-90D1-40B4-9998-AE4E16B325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533" y="2483827"/>
            <a:ext cx="914400" cy="914400"/>
          </a:xfrm>
          <a:prstGeom prst="rect">
            <a:avLst/>
          </a:prstGeom>
        </p:spPr>
      </p:pic>
      <p:pic>
        <p:nvPicPr>
          <p:cNvPr id="43" name="Graphic 42" descr="Monitor">
            <a:extLst>
              <a:ext uri="{FF2B5EF4-FFF2-40B4-BE49-F238E27FC236}">
                <a16:creationId xmlns:a16="http://schemas.microsoft.com/office/drawing/2014/main" id="{B509EE7D-8255-43B2-8239-17839185C0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4388" y="2483827"/>
            <a:ext cx="914400" cy="914400"/>
          </a:xfrm>
          <a:prstGeom prst="rect">
            <a:avLst/>
          </a:prstGeom>
        </p:spPr>
      </p:pic>
      <p:pic>
        <p:nvPicPr>
          <p:cNvPr id="9" name="Graphic 8" descr="Cloud">
            <a:extLst>
              <a:ext uri="{FF2B5EF4-FFF2-40B4-BE49-F238E27FC236}">
                <a16:creationId xmlns:a16="http://schemas.microsoft.com/office/drawing/2014/main" id="{EA8CDA5A-A4D5-4789-B40F-7735121D27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97397" y="3360878"/>
            <a:ext cx="1284025" cy="1284025"/>
          </a:xfrm>
          <a:prstGeom prst="rect">
            <a:avLst/>
          </a:prstGeom>
        </p:spPr>
      </p:pic>
      <p:pic>
        <p:nvPicPr>
          <p:cNvPr id="10" name="Picture 9">
            <a:extLst>
              <a:ext uri="{FF2B5EF4-FFF2-40B4-BE49-F238E27FC236}">
                <a16:creationId xmlns:a16="http://schemas.microsoft.com/office/drawing/2014/main" id="{7FAF5304-1D0B-4C5F-9BA5-5CEB1B374B21}"/>
              </a:ext>
            </a:extLst>
          </p:cNvPr>
          <p:cNvPicPr>
            <a:picLocks noChangeAspect="1"/>
          </p:cNvPicPr>
          <p:nvPr/>
        </p:nvPicPr>
        <p:blipFill>
          <a:blip r:embed="rId9"/>
          <a:stretch>
            <a:fillRect/>
          </a:stretch>
        </p:blipFill>
        <p:spPr>
          <a:xfrm>
            <a:off x="7729481" y="3421795"/>
            <a:ext cx="838200" cy="1219200"/>
          </a:xfrm>
          <a:prstGeom prst="rect">
            <a:avLst/>
          </a:prstGeom>
        </p:spPr>
      </p:pic>
      <p:cxnSp>
        <p:nvCxnSpPr>
          <p:cNvPr id="12" name="Connector: Elbow 11">
            <a:extLst>
              <a:ext uri="{FF2B5EF4-FFF2-40B4-BE49-F238E27FC236}">
                <a16:creationId xmlns:a16="http://schemas.microsoft.com/office/drawing/2014/main" id="{5D5ED43F-27A8-4EF6-9060-D63432C45C99}"/>
              </a:ext>
            </a:extLst>
          </p:cNvPr>
          <p:cNvCxnSpPr>
            <a:cxnSpLocks/>
            <a:stCxn id="20" idx="0"/>
            <a:endCxn id="9" idx="2"/>
          </p:cNvCxnSpPr>
          <p:nvPr/>
        </p:nvCxnSpPr>
        <p:spPr>
          <a:xfrm rot="16200000" flipV="1">
            <a:off x="5645053" y="4239260"/>
            <a:ext cx="616804" cy="1428090"/>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A1D8F99-7879-4172-A32C-A6BBB26A3C35}"/>
              </a:ext>
            </a:extLst>
          </p:cNvPr>
          <p:cNvCxnSpPr>
            <a:cxnSpLocks/>
            <a:stCxn id="20" idx="0"/>
            <a:endCxn id="10" idx="2"/>
          </p:cNvCxnSpPr>
          <p:nvPr/>
        </p:nvCxnSpPr>
        <p:spPr>
          <a:xfrm rot="5400000" flipH="1" flipV="1">
            <a:off x="7097684" y="4210811"/>
            <a:ext cx="620712" cy="1481081"/>
          </a:xfrm>
          <a:prstGeom prst="bentConnector3">
            <a:avLst>
              <a:gd name="adj1" fmla="val 50000"/>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BD23498-CB44-4E34-97B2-F4C1788746B6}"/>
              </a:ext>
            </a:extLst>
          </p:cNvPr>
          <p:cNvCxnSpPr>
            <a:cxnSpLocks/>
            <a:stCxn id="33" idx="1"/>
            <a:endCxn id="34" idx="3"/>
          </p:cNvCxnSpPr>
          <p:nvPr/>
        </p:nvCxnSpPr>
        <p:spPr>
          <a:xfrm flipH="1">
            <a:off x="6300739" y="2315308"/>
            <a:ext cx="912312" cy="0"/>
          </a:xfrm>
          <a:prstGeom prst="straightConnector1">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3C1CDC3-8EF0-40A3-9A48-50A7483F15F0}"/>
              </a:ext>
            </a:extLst>
          </p:cNvPr>
          <p:cNvCxnSpPr>
            <a:cxnSpLocks/>
            <a:stCxn id="42" idx="1"/>
            <a:endCxn id="43" idx="3"/>
          </p:cNvCxnSpPr>
          <p:nvPr/>
        </p:nvCxnSpPr>
        <p:spPr>
          <a:xfrm flipH="1">
            <a:off x="6308788" y="2941027"/>
            <a:ext cx="918745" cy="0"/>
          </a:xfrm>
          <a:prstGeom prst="straightConnector1">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059C9A6-FC55-4226-8937-55DB5E6943FA}"/>
              </a:ext>
            </a:extLst>
          </p:cNvPr>
          <p:cNvSpPr/>
          <p:nvPr/>
        </p:nvSpPr>
        <p:spPr>
          <a:xfrm>
            <a:off x="0" y="1838055"/>
            <a:ext cx="4197889" cy="4893647"/>
          </a:xfrm>
          <a:prstGeom prst="rect">
            <a:avLst/>
          </a:prstGeom>
        </p:spPr>
        <p:txBody>
          <a:bodyPr wrap="square" numCol="1">
            <a:spAutoFit/>
          </a:bodyPr>
          <a:lstStyle/>
          <a:p>
            <a:pPr marL="285750" indent="-285750">
              <a:buFont typeface="Arial" panose="020B0604020202020204" pitchFamily="34" charset="0"/>
              <a:buChar char="•"/>
            </a:pPr>
            <a:r>
              <a:rPr lang="en-US" sz="2000" dirty="0">
                <a:solidFill>
                  <a:schemeClr val="accent5">
                    <a:lumMod val="50000"/>
                  </a:schemeClr>
                </a:solidFill>
                <a:latin typeface="Calibri (Body)"/>
              </a:rPr>
              <a:t>Let's take a look at a complex example. </a:t>
            </a:r>
          </a:p>
          <a:p>
            <a:pPr marL="285750" indent="-285750">
              <a:buFont typeface="Arial" panose="020B0604020202020204" pitchFamily="34" charset="0"/>
              <a:buChar char="•"/>
            </a:pPr>
            <a:r>
              <a:rPr lang="en-US" sz="2000" dirty="0">
                <a:solidFill>
                  <a:schemeClr val="accent5">
                    <a:lumMod val="50000"/>
                  </a:schemeClr>
                </a:solidFill>
                <a:latin typeface="Calibri (Body)"/>
              </a:rPr>
              <a:t>We are setting up a complex infrastructure that spans across public and private clouds.</a:t>
            </a:r>
          </a:p>
          <a:p>
            <a:pPr marL="285750" indent="-285750">
              <a:buFont typeface="Arial" panose="020B0604020202020204" pitchFamily="34" charset="0"/>
              <a:buChar char="•"/>
            </a:pPr>
            <a:r>
              <a:rPr lang="en-US" sz="2000" dirty="0">
                <a:solidFill>
                  <a:schemeClr val="accent5">
                    <a:lumMod val="50000"/>
                  </a:schemeClr>
                </a:solidFill>
                <a:latin typeface="Calibri (Body)"/>
              </a:rPr>
              <a:t>The setup includes lot of VMs.</a:t>
            </a:r>
          </a:p>
          <a:p>
            <a:pPr marL="285750" indent="-285750">
              <a:buFont typeface="Arial" panose="020B0604020202020204" pitchFamily="34" charset="0"/>
              <a:buChar char="•"/>
            </a:pPr>
            <a:r>
              <a:rPr lang="en-US" sz="2000" dirty="0">
                <a:solidFill>
                  <a:schemeClr val="accent5">
                    <a:lumMod val="50000"/>
                  </a:schemeClr>
                </a:solidFill>
                <a:latin typeface="Calibri (Body)"/>
              </a:rPr>
              <a:t>With Ansible, we can provision VMs on public clouds like AWS as well as private cloud environments like </a:t>
            </a:r>
            <a:r>
              <a:rPr lang="en-US" sz="2000" dirty="0" err="1">
                <a:solidFill>
                  <a:schemeClr val="accent5">
                    <a:lumMod val="50000"/>
                  </a:schemeClr>
                </a:solidFill>
                <a:latin typeface="Calibri (Body)"/>
              </a:rPr>
              <a:t>Vmware</a:t>
            </a:r>
            <a:endParaRPr lang="en-US" sz="2000" dirty="0">
              <a:solidFill>
                <a:schemeClr val="accent5">
                  <a:lumMod val="50000"/>
                </a:schemeClr>
              </a:solidFill>
              <a:latin typeface="Calibri (Body)"/>
            </a:endParaRPr>
          </a:p>
          <a:p>
            <a:pPr marL="285750" indent="-285750">
              <a:buFont typeface="Arial" panose="020B0604020202020204" pitchFamily="34" charset="0"/>
              <a:buChar char="•"/>
            </a:pPr>
            <a:r>
              <a:rPr lang="en-US" sz="2000" dirty="0">
                <a:solidFill>
                  <a:schemeClr val="accent5">
                    <a:lumMod val="50000"/>
                  </a:schemeClr>
                </a:solidFill>
                <a:latin typeface="Calibri (Body)"/>
              </a:rPr>
              <a:t>We can</a:t>
            </a:r>
          </a:p>
          <a:p>
            <a:pPr marL="742950" lvl="1" indent="-285750">
              <a:buFont typeface="Arial" panose="020B0604020202020204" pitchFamily="34" charset="0"/>
              <a:buChar char="•"/>
            </a:pPr>
            <a:r>
              <a:rPr lang="en-US" dirty="0">
                <a:solidFill>
                  <a:schemeClr val="accent5">
                    <a:lumMod val="50000"/>
                  </a:schemeClr>
                </a:solidFill>
                <a:latin typeface="Calibri (Body)"/>
              </a:rPr>
              <a:t>setup and configure applications</a:t>
            </a:r>
          </a:p>
          <a:p>
            <a:pPr marL="742950" lvl="1" indent="-285750">
              <a:buFont typeface="Arial" panose="020B0604020202020204" pitchFamily="34" charset="0"/>
              <a:buChar char="•"/>
            </a:pPr>
            <a:r>
              <a:rPr lang="en-US" dirty="0">
                <a:solidFill>
                  <a:schemeClr val="accent5">
                    <a:lumMod val="50000"/>
                  </a:schemeClr>
                </a:solidFill>
                <a:latin typeface="Calibri (Body)"/>
              </a:rPr>
              <a:t>setup communication between them</a:t>
            </a:r>
          </a:p>
          <a:p>
            <a:pPr marL="742950" lvl="1" indent="-285750">
              <a:buFont typeface="Arial" panose="020B0604020202020204" pitchFamily="34" charset="0"/>
              <a:buChar char="•"/>
            </a:pPr>
            <a:r>
              <a:rPr lang="en-US" dirty="0">
                <a:solidFill>
                  <a:schemeClr val="accent5">
                    <a:lumMod val="50000"/>
                  </a:schemeClr>
                </a:solidFill>
                <a:latin typeface="Calibri (Body)"/>
              </a:rPr>
              <a:t>Configure firewall rules</a:t>
            </a:r>
          </a:p>
          <a:p>
            <a:pPr marL="742950" lvl="1" indent="-285750">
              <a:buFont typeface="Arial" panose="020B0604020202020204" pitchFamily="34" charset="0"/>
              <a:buChar char="•"/>
            </a:pPr>
            <a:r>
              <a:rPr lang="en-US" dirty="0">
                <a:solidFill>
                  <a:schemeClr val="accent5">
                    <a:lumMod val="50000"/>
                  </a:schemeClr>
                </a:solidFill>
                <a:latin typeface="Calibri (Body)"/>
              </a:rPr>
              <a:t>etc.</a:t>
            </a:r>
            <a:endParaRPr lang="en-US" sz="2000" dirty="0">
              <a:solidFill>
                <a:schemeClr val="accent5">
                  <a:lumMod val="50000"/>
                </a:schemeClr>
              </a:solidFill>
              <a:latin typeface="Calibri (Body)"/>
            </a:endParaRPr>
          </a:p>
        </p:txBody>
      </p:sp>
      <p:sp>
        <p:nvSpPr>
          <p:cNvPr id="29" name="object 18">
            <a:extLst>
              <a:ext uri="{FF2B5EF4-FFF2-40B4-BE49-F238E27FC236}">
                <a16:creationId xmlns:a16="http://schemas.microsoft.com/office/drawing/2014/main" id="{AE0303EB-C325-4B76-A79B-8264195F0CF1}"/>
              </a:ext>
            </a:extLst>
          </p:cNvPr>
          <p:cNvSpPr/>
          <p:nvPr/>
        </p:nvSpPr>
        <p:spPr>
          <a:xfrm>
            <a:off x="6667555" y="5737535"/>
            <a:ext cx="501567" cy="496143"/>
          </a:xfrm>
          <a:prstGeom prst="rect">
            <a:avLst/>
          </a:prstGeom>
          <a:blipFill>
            <a:blip r:embed="rId10"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1156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8">
                                            <p:txEl>
                                              <p:pRg st="4" end="4"/>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xEl>
                                              <p:pRg st="5" end="5"/>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xEl>
                                              <p:pRg st="6" end="6"/>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8">
                                            <p:txEl>
                                              <p:pRg st="7" end="7"/>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xEl>
                                              <p:pRg st="8" end="8"/>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9"/>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build="p"/>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Use case example - Complex</a:t>
            </a:r>
            <a:endParaRPr lang="en-US" b="1" dirty="0">
              <a:solidFill>
                <a:schemeClr val="accent5">
                  <a:lumMod val="75000"/>
                </a:schemeClr>
              </a:solidFill>
              <a:latin typeface="+mn-lt"/>
            </a:endParaRPr>
          </a:p>
        </p:txBody>
      </p:sp>
      <p:pic>
        <p:nvPicPr>
          <p:cNvPr id="20" name="Graphic 19" descr="Monitor">
            <a:extLst>
              <a:ext uri="{FF2B5EF4-FFF2-40B4-BE49-F238E27FC236}">
                <a16:creationId xmlns:a16="http://schemas.microsoft.com/office/drawing/2014/main" id="{699DA062-6283-4DDD-ADD2-9EA5CAA46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0650" y="2979718"/>
            <a:ext cx="1447800" cy="1447800"/>
          </a:xfrm>
          <a:prstGeom prst="rect">
            <a:avLst/>
          </a:prstGeom>
        </p:spPr>
      </p:pic>
      <p:pic>
        <p:nvPicPr>
          <p:cNvPr id="31" name="Graphic 30" descr="Monitor">
            <a:extLst>
              <a:ext uri="{FF2B5EF4-FFF2-40B4-BE49-F238E27FC236}">
                <a16:creationId xmlns:a16="http://schemas.microsoft.com/office/drawing/2014/main" id="{81D177D5-E7E8-400D-8E74-90D62F797C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6553" y="1553308"/>
            <a:ext cx="914400" cy="914400"/>
          </a:xfrm>
          <a:prstGeom prst="rect">
            <a:avLst/>
          </a:prstGeom>
        </p:spPr>
      </p:pic>
      <p:pic>
        <p:nvPicPr>
          <p:cNvPr id="32" name="Graphic 31" descr="Monitor">
            <a:extLst>
              <a:ext uri="{FF2B5EF4-FFF2-40B4-BE49-F238E27FC236}">
                <a16:creationId xmlns:a16="http://schemas.microsoft.com/office/drawing/2014/main" id="{20FFA326-E975-427E-B9DE-1F25938DDE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1100" y="1553308"/>
            <a:ext cx="914400" cy="914400"/>
          </a:xfrm>
          <a:prstGeom prst="rect">
            <a:avLst/>
          </a:prstGeom>
        </p:spPr>
      </p:pic>
      <p:pic>
        <p:nvPicPr>
          <p:cNvPr id="33" name="Graphic 32" descr="Monitor">
            <a:extLst>
              <a:ext uri="{FF2B5EF4-FFF2-40B4-BE49-F238E27FC236}">
                <a16:creationId xmlns:a16="http://schemas.microsoft.com/office/drawing/2014/main" id="{F7DBC7CB-66BD-4FAE-8120-BFC23A5C6C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8161" y="1553308"/>
            <a:ext cx="914400" cy="914400"/>
          </a:xfrm>
          <a:prstGeom prst="rect">
            <a:avLst/>
          </a:prstGeom>
        </p:spPr>
      </p:pic>
      <p:pic>
        <p:nvPicPr>
          <p:cNvPr id="34" name="Graphic 33" descr="Monitor">
            <a:extLst>
              <a:ext uri="{FF2B5EF4-FFF2-40B4-BE49-F238E27FC236}">
                <a16:creationId xmlns:a16="http://schemas.microsoft.com/office/drawing/2014/main" id="{232A4B6E-7B4C-4226-BD0F-8C0847F7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1443" y="1553308"/>
            <a:ext cx="914400" cy="914400"/>
          </a:xfrm>
          <a:prstGeom prst="rect">
            <a:avLst/>
          </a:prstGeom>
        </p:spPr>
      </p:pic>
      <p:pic>
        <p:nvPicPr>
          <p:cNvPr id="40" name="Graphic 39" descr="Monitor">
            <a:extLst>
              <a:ext uri="{FF2B5EF4-FFF2-40B4-BE49-F238E27FC236}">
                <a16:creationId xmlns:a16="http://schemas.microsoft.com/office/drawing/2014/main" id="{6760383D-B4D4-44A7-BD2D-D0638C8D8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8504" y="2209800"/>
            <a:ext cx="914400" cy="914400"/>
          </a:xfrm>
          <a:prstGeom prst="rect">
            <a:avLst/>
          </a:prstGeom>
        </p:spPr>
      </p:pic>
      <p:pic>
        <p:nvPicPr>
          <p:cNvPr id="41" name="Graphic 40" descr="Monitor">
            <a:extLst>
              <a:ext uri="{FF2B5EF4-FFF2-40B4-BE49-F238E27FC236}">
                <a16:creationId xmlns:a16="http://schemas.microsoft.com/office/drawing/2014/main" id="{734B91F8-198B-41F2-867A-D506F168EF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1100" y="2179027"/>
            <a:ext cx="914400" cy="914400"/>
          </a:xfrm>
          <a:prstGeom prst="rect">
            <a:avLst/>
          </a:prstGeom>
        </p:spPr>
      </p:pic>
      <p:pic>
        <p:nvPicPr>
          <p:cNvPr id="42" name="Graphic 41" descr="Monitor">
            <a:extLst>
              <a:ext uri="{FF2B5EF4-FFF2-40B4-BE49-F238E27FC236}">
                <a16:creationId xmlns:a16="http://schemas.microsoft.com/office/drawing/2014/main" id="{793A1378-90D1-40B4-9998-AE4E16B325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92643" y="2179027"/>
            <a:ext cx="914400" cy="914400"/>
          </a:xfrm>
          <a:prstGeom prst="rect">
            <a:avLst/>
          </a:prstGeom>
        </p:spPr>
      </p:pic>
      <p:pic>
        <p:nvPicPr>
          <p:cNvPr id="43" name="Graphic 42" descr="Monitor">
            <a:extLst>
              <a:ext uri="{FF2B5EF4-FFF2-40B4-BE49-F238E27FC236}">
                <a16:creationId xmlns:a16="http://schemas.microsoft.com/office/drawing/2014/main" id="{B509EE7D-8255-43B2-8239-17839185C0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9492" y="2179027"/>
            <a:ext cx="914400" cy="914400"/>
          </a:xfrm>
          <a:prstGeom prst="rect">
            <a:avLst/>
          </a:prstGeom>
        </p:spPr>
      </p:pic>
      <p:pic>
        <p:nvPicPr>
          <p:cNvPr id="9" name="Graphic 8" descr="Cloud">
            <a:extLst>
              <a:ext uri="{FF2B5EF4-FFF2-40B4-BE49-F238E27FC236}">
                <a16:creationId xmlns:a16="http://schemas.microsoft.com/office/drawing/2014/main" id="{EA8CDA5A-A4D5-4789-B40F-7735121D27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65672" y="1752600"/>
            <a:ext cx="914400" cy="914400"/>
          </a:xfrm>
          <a:prstGeom prst="rect">
            <a:avLst/>
          </a:prstGeom>
        </p:spPr>
      </p:pic>
      <p:pic>
        <p:nvPicPr>
          <p:cNvPr id="10" name="Picture 9">
            <a:extLst>
              <a:ext uri="{FF2B5EF4-FFF2-40B4-BE49-F238E27FC236}">
                <a16:creationId xmlns:a16="http://schemas.microsoft.com/office/drawing/2014/main" id="{7FAF5304-1D0B-4C5F-9BA5-5CEB1B374B21}"/>
              </a:ext>
            </a:extLst>
          </p:cNvPr>
          <p:cNvPicPr>
            <a:picLocks noChangeAspect="1"/>
          </p:cNvPicPr>
          <p:nvPr/>
        </p:nvPicPr>
        <p:blipFill>
          <a:blip r:embed="rId7"/>
          <a:stretch>
            <a:fillRect/>
          </a:stretch>
        </p:blipFill>
        <p:spPr>
          <a:xfrm>
            <a:off x="3525665" y="4695092"/>
            <a:ext cx="838200" cy="1219200"/>
          </a:xfrm>
          <a:prstGeom prst="rect">
            <a:avLst/>
          </a:prstGeom>
        </p:spPr>
      </p:pic>
      <p:cxnSp>
        <p:nvCxnSpPr>
          <p:cNvPr id="12" name="Connector: Elbow 11">
            <a:extLst>
              <a:ext uri="{FF2B5EF4-FFF2-40B4-BE49-F238E27FC236}">
                <a16:creationId xmlns:a16="http://schemas.microsoft.com/office/drawing/2014/main" id="{5D5ED43F-27A8-4EF6-9060-D63432C45C99}"/>
              </a:ext>
            </a:extLst>
          </p:cNvPr>
          <p:cNvCxnSpPr/>
          <p:nvPr/>
        </p:nvCxnSpPr>
        <p:spPr>
          <a:xfrm flipV="1">
            <a:off x="2209469" y="2298037"/>
            <a:ext cx="1348154" cy="1266092"/>
          </a:xfrm>
          <a:prstGeom prst="bentConnector3">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A1D8F99-7879-4172-A32C-A6BBB26A3C35}"/>
              </a:ext>
            </a:extLst>
          </p:cNvPr>
          <p:cNvCxnSpPr>
            <a:cxnSpLocks/>
          </p:cNvCxnSpPr>
          <p:nvPr/>
        </p:nvCxnSpPr>
        <p:spPr>
          <a:xfrm rot="16200000" flipH="1">
            <a:off x="2344058" y="4091354"/>
            <a:ext cx="1752600" cy="67407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Monitor">
            <a:extLst>
              <a:ext uri="{FF2B5EF4-FFF2-40B4-BE49-F238E27FC236}">
                <a16:creationId xmlns:a16="http://schemas.microsoft.com/office/drawing/2014/main" id="{1F28D4A0-8020-4C7A-A771-4350CBA68B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48970" y="4363426"/>
            <a:ext cx="914400" cy="914400"/>
          </a:xfrm>
          <a:prstGeom prst="rect">
            <a:avLst/>
          </a:prstGeom>
        </p:spPr>
      </p:pic>
      <p:pic>
        <p:nvPicPr>
          <p:cNvPr id="62" name="Graphic 61" descr="Monitor">
            <a:extLst>
              <a:ext uri="{FF2B5EF4-FFF2-40B4-BE49-F238E27FC236}">
                <a16:creationId xmlns:a16="http://schemas.microsoft.com/office/drawing/2014/main" id="{411BF9AE-CD55-4D1F-AFFB-31F393D016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1100" y="4390292"/>
            <a:ext cx="914400" cy="914400"/>
          </a:xfrm>
          <a:prstGeom prst="rect">
            <a:avLst/>
          </a:prstGeom>
        </p:spPr>
      </p:pic>
      <p:pic>
        <p:nvPicPr>
          <p:cNvPr id="63" name="Graphic 62" descr="Monitor">
            <a:extLst>
              <a:ext uri="{FF2B5EF4-FFF2-40B4-BE49-F238E27FC236}">
                <a16:creationId xmlns:a16="http://schemas.microsoft.com/office/drawing/2014/main" id="{0F5B6053-2A45-4345-AFB7-EB708C3FC4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8161" y="4381010"/>
            <a:ext cx="914400" cy="914400"/>
          </a:xfrm>
          <a:prstGeom prst="rect">
            <a:avLst/>
          </a:prstGeom>
        </p:spPr>
      </p:pic>
      <p:pic>
        <p:nvPicPr>
          <p:cNvPr id="64" name="Graphic 63" descr="Monitor">
            <a:extLst>
              <a:ext uri="{FF2B5EF4-FFF2-40B4-BE49-F238E27FC236}">
                <a16:creationId xmlns:a16="http://schemas.microsoft.com/office/drawing/2014/main" id="{E47F5359-079D-4769-BD35-D119075518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9492" y="4363426"/>
            <a:ext cx="914400" cy="914400"/>
          </a:xfrm>
          <a:prstGeom prst="rect">
            <a:avLst/>
          </a:prstGeom>
        </p:spPr>
      </p:pic>
      <p:pic>
        <p:nvPicPr>
          <p:cNvPr id="65" name="Graphic 64" descr="Monitor">
            <a:extLst>
              <a:ext uri="{FF2B5EF4-FFF2-40B4-BE49-F238E27FC236}">
                <a16:creationId xmlns:a16="http://schemas.microsoft.com/office/drawing/2014/main" id="{24959282-1956-43F6-A8B4-D2BCA735E5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0620" y="5011616"/>
            <a:ext cx="914400" cy="914400"/>
          </a:xfrm>
          <a:prstGeom prst="rect">
            <a:avLst/>
          </a:prstGeom>
        </p:spPr>
      </p:pic>
      <p:pic>
        <p:nvPicPr>
          <p:cNvPr id="66" name="Graphic 65" descr="Monitor">
            <a:extLst>
              <a:ext uri="{FF2B5EF4-FFF2-40B4-BE49-F238E27FC236}">
                <a16:creationId xmlns:a16="http://schemas.microsoft.com/office/drawing/2014/main" id="{73663501-6CD9-48A1-ABE4-AE013431FD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1100" y="5020408"/>
            <a:ext cx="914400" cy="914400"/>
          </a:xfrm>
          <a:prstGeom prst="rect">
            <a:avLst/>
          </a:prstGeom>
        </p:spPr>
      </p:pic>
      <p:pic>
        <p:nvPicPr>
          <p:cNvPr id="67" name="Graphic 66" descr="Monitor">
            <a:extLst>
              <a:ext uri="{FF2B5EF4-FFF2-40B4-BE49-F238E27FC236}">
                <a16:creationId xmlns:a16="http://schemas.microsoft.com/office/drawing/2014/main" id="{FE55A7C1-982E-4C0A-A4A2-C07680502D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5661" y="5007708"/>
            <a:ext cx="914400" cy="914400"/>
          </a:xfrm>
          <a:prstGeom prst="rect">
            <a:avLst/>
          </a:prstGeom>
        </p:spPr>
      </p:pic>
      <p:pic>
        <p:nvPicPr>
          <p:cNvPr id="68" name="Graphic 67" descr="Monitor">
            <a:extLst>
              <a:ext uri="{FF2B5EF4-FFF2-40B4-BE49-F238E27FC236}">
                <a16:creationId xmlns:a16="http://schemas.microsoft.com/office/drawing/2014/main" id="{C5671614-06A5-4FC2-B70F-6CA2EC0E57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2792" y="5007708"/>
            <a:ext cx="914400" cy="914400"/>
          </a:xfrm>
          <a:prstGeom prst="rect">
            <a:avLst/>
          </a:prstGeom>
        </p:spPr>
      </p:pic>
      <p:cxnSp>
        <p:nvCxnSpPr>
          <p:cNvPr id="69" name="Straight Arrow Connector 68">
            <a:extLst>
              <a:ext uri="{FF2B5EF4-FFF2-40B4-BE49-F238E27FC236}">
                <a16:creationId xmlns:a16="http://schemas.microsoft.com/office/drawing/2014/main" id="{8BD23498-CB44-4E34-97B2-F4C1788746B6}"/>
              </a:ext>
            </a:extLst>
          </p:cNvPr>
          <p:cNvCxnSpPr>
            <a:cxnSpLocks/>
          </p:cNvCxnSpPr>
          <p:nvPr/>
        </p:nvCxnSpPr>
        <p:spPr>
          <a:xfrm flipH="1" flipV="1">
            <a:off x="5205704" y="2996468"/>
            <a:ext cx="1" cy="1474664"/>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CF3F547-A89B-43B9-BC82-48BAB6CF0C06}"/>
              </a:ext>
            </a:extLst>
          </p:cNvPr>
          <p:cNvCxnSpPr>
            <a:cxnSpLocks/>
          </p:cNvCxnSpPr>
          <p:nvPr/>
        </p:nvCxnSpPr>
        <p:spPr>
          <a:xfrm flipV="1">
            <a:off x="8278300" y="2996467"/>
            <a:ext cx="0" cy="1474665"/>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A71DB75-9F94-40E5-BE78-A700B7B82D5F}"/>
              </a:ext>
            </a:extLst>
          </p:cNvPr>
          <p:cNvCxnSpPr>
            <a:cxnSpLocks/>
          </p:cNvCxnSpPr>
          <p:nvPr/>
        </p:nvCxnSpPr>
        <p:spPr>
          <a:xfrm flipV="1">
            <a:off x="7258661" y="2958611"/>
            <a:ext cx="0" cy="1537189"/>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3C1CDC3-8EF0-40A3-9A48-50A7483F15F0}"/>
              </a:ext>
            </a:extLst>
          </p:cNvPr>
          <p:cNvCxnSpPr>
            <a:cxnSpLocks/>
          </p:cNvCxnSpPr>
          <p:nvPr/>
        </p:nvCxnSpPr>
        <p:spPr>
          <a:xfrm flipH="1" flipV="1">
            <a:off x="6279992" y="2979718"/>
            <a:ext cx="1" cy="1516082"/>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0AECA2-1B2A-46A6-9E11-150B208C19DA}"/>
              </a:ext>
            </a:extLst>
          </p:cNvPr>
          <p:cNvCxnSpPr>
            <a:cxnSpLocks/>
          </p:cNvCxnSpPr>
          <p:nvPr/>
        </p:nvCxnSpPr>
        <p:spPr>
          <a:xfrm>
            <a:off x="457200" y="2711013"/>
            <a:ext cx="0" cy="23093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A picture containing room, scene&#10;&#10;Description automatically generated">
            <a:extLst>
              <a:ext uri="{FF2B5EF4-FFF2-40B4-BE49-F238E27FC236}">
                <a16:creationId xmlns:a16="http://schemas.microsoft.com/office/drawing/2014/main" id="{A44023A0-6A17-4461-83E1-B843B7CBFC8C}"/>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 y="1665705"/>
            <a:ext cx="914396" cy="1045308"/>
          </a:xfrm>
          <a:prstGeom prst="rect">
            <a:avLst/>
          </a:prstGeom>
        </p:spPr>
      </p:pic>
      <p:sp>
        <p:nvSpPr>
          <p:cNvPr id="44" name="object 21">
            <a:extLst>
              <a:ext uri="{FF2B5EF4-FFF2-40B4-BE49-F238E27FC236}">
                <a16:creationId xmlns:a16="http://schemas.microsoft.com/office/drawing/2014/main" id="{6AB9F1E3-79C1-4F6C-BECD-87D1C685F247}"/>
              </a:ext>
            </a:extLst>
          </p:cNvPr>
          <p:cNvSpPr/>
          <p:nvPr/>
        </p:nvSpPr>
        <p:spPr>
          <a:xfrm>
            <a:off x="104232" y="5007708"/>
            <a:ext cx="2403002" cy="675105"/>
          </a:xfrm>
          <a:prstGeom prst="rect">
            <a:avLst/>
          </a:prstGeom>
          <a:blipFill>
            <a:blip r:embed="rId10" cstate="print"/>
            <a:stretch>
              <a:fillRect/>
            </a:stretch>
          </a:blipFill>
        </p:spPr>
        <p:txBody>
          <a:bodyPr wrap="square" lIns="0" tIns="0" rIns="0" bIns="0" rtlCol="0"/>
          <a:lstStyle/>
          <a:p>
            <a:endParaRPr/>
          </a:p>
        </p:txBody>
      </p:sp>
      <p:cxnSp>
        <p:nvCxnSpPr>
          <p:cNvPr id="23" name="Straight Arrow Connector 22">
            <a:extLst>
              <a:ext uri="{FF2B5EF4-FFF2-40B4-BE49-F238E27FC236}">
                <a16:creationId xmlns:a16="http://schemas.microsoft.com/office/drawing/2014/main" id="{A78B91CF-1A40-4501-A36F-435B2CD077EB}"/>
              </a:ext>
            </a:extLst>
          </p:cNvPr>
          <p:cNvCxnSpPr>
            <a:cxnSpLocks/>
          </p:cNvCxnSpPr>
          <p:nvPr/>
        </p:nvCxnSpPr>
        <p:spPr>
          <a:xfrm>
            <a:off x="457200" y="3657600"/>
            <a:ext cx="53340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9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Ansible Documentation</a:t>
            </a:r>
            <a:endParaRPr lang="en-US" b="1" dirty="0">
              <a:solidFill>
                <a:schemeClr val="accent5">
                  <a:lumMod val="75000"/>
                </a:schemeClr>
              </a:solidFill>
              <a:latin typeface="+mn-lt"/>
            </a:endParaRPr>
          </a:p>
        </p:txBody>
      </p:sp>
      <p:sp>
        <p:nvSpPr>
          <p:cNvPr id="28" name="Rectangle 27">
            <a:extLst>
              <a:ext uri="{FF2B5EF4-FFF2-40B4-BE49-F238E27FC236}">
                <a16:creationId xmlns:a16="http://schemas.microsoft.com/office/drawing/2014/main" id="{E059C9A6-FC55-4226-8937-55DB5E6943FA}"/>
              </a:ext>
            </a:extLst>
          </p:cNvPr>
          <p:cNvSpPr/>
          <p:nvPr/>
        </p:nvSpPr>
        <p:spPr>
          <a:xfrm>
            <a:off x="0" y="1519704"/>
            <a:ext cx="9144000" cy="1938992"/>
          </a:xfrm>
          <a:prstGeom prst="rect">
            <a:avLst/>
          </a:prstGeom>
        </p:spPr>
        <p:txBody>
          <a:bodyPr wrap="square" numCol="1">
            <a:spAutoFit/>
          </a:bodyPr>
          <a:lstStyle/>
          <a:p>
            <a:pPr marL="285750" indent="-285750">
              <a:buFont typeface="Arial" panose="020B0604020202020204" pitchFamily="34" charset="0"/>
              <a:buChar char="•"/>
            </a:pPr>
            <a:r>
              <a:rPr lang="en-US" sz="2000" dirty="0">
                <a:solidFill>
                  <a:schemeClr val="accent5">
                    <a:lumMod val="50000"/>
                  </a:schemeClr>
                </a:solidFill>
                <a:latin typeface="Calibri (Body)"/>
              </a:rPr>
              <a:t>The Ansible documentation pages are hosted at </a:t>
            </a:r>
            <a:r>
              <a:rPr lang="en-US" sz="2000" b="1" dirty="0">
                <a:solidFill>
                  <a:schemeClr val="accent5">
                    <a:lumMod val="50000"/>
                  </a:schemeClr>
                </a:solidFill>
                <a:latin typeface="Calibri (Body)"/>
                <a:hlinkClick r:id="rId3"/>
              </a:rPr>
              <a:t>https://docs.ansible.com/</a:t>
            </a:r>
            <a:r>
              <a:rPr lang="en-US" sz="2000" b="1" dirty="0">
                <a:solidFill>
                  <a:schemeClr val="accent5">
                    <a:lumMod val="50000"/>
                  </a:schemeClr>
                </a:solidFill>
                <a:latin typeface="Calibri (Body)"/>
              </a:rPr>
              <a:t> </a:t>
            </a:r>
          </a:p>
          <a:p>
            <a:pPr marL="285750" indent="-285750">
              <a:buFont typeface="Arial" panose="020B0604020202020204" pitchFamily="34" charset="0"/>
              <a:buChar char="•"/>
            </a:pPr>
            <a:endParaRPr lang="en-US" sz="2000" dirty="0">
              <a:solidFill>
                <a:schemeClr val="accent5">
                  <a:lumMod val="50000"/>
                </a:schemeClr>
              </a:solidFill>
              <a:latin typeface="Calibri (Body)"/>
            </a:endParaRPr>
          </a:p>
          <a:p>
            <a:pPr marL="285750" indent="-285750">
              <a:buFont typeface="Arial" panose="020B0604020202020204" pitchFamily="34" charset="0"/>
              <a:buChar char="•"/>
            </a:pPr>
            <a:r>
              <a:rPr lang="en-US" sz="2000" dirty="0">
                <a:solidFill>
                  <a:schemeClr val="accent5">
                    <a:lumMod val="50000"/>
                  </a:schemeClr>
                </a:solidFill>
                <a:latin typeface="Calibri (Body)"/>
              </a:rPr>
              <a:t>It’s very comprehensive and contains all information required to get started with Ansible. </a:t>
            </a:r>
          </a:p>
          <a:p>
            <a:pPr marL="285750" indent="-285750">
              <a:buFont typeface="Arial" panose="020B0604020202020204" pitchFamily="34" charset="0"/>
              <a:buChar char="•"/>
            </a:pPr>
            <a:endParaRPr lang="en-US" sz="2000" dirty="0">
              <a:solidFill>
                <a:schemeClr val="accent5">
                  <a:lumMod val="50000"/>
                </a:schemeClr>
              </a:solidFill>
              <a:latin typeface="Calibri (Body)"/>
            </a:endParaRPr>
          </a:p>
          <a:p>
            <a:pPr marL="285750" indent="-285750">
              <a:buFont typeface="Arial" panose="020B0604020202020204" pitchFamily="34" charset="0"/>
              <a:buChar char="•"/>
            </a:pPr>
            <a:r>
              <a:rPr lang="en-US" sz="2000" dirty="0">
                <a:solidFill>
                  <a:schemeClr val="accent5">
                    <a:lumMod val="50000"/>
                  </a:schemeClr>
                </a:solidFill>
                <a:latin typeface="Calibri (Body)"/>
              </a:rPr>
              <a:t>There are hundreds of examples of playbooks in these pages. </a:t>
            </a:r>
          </a:p>
        </p:txBody>
      </p:sp>
      <p:pic>
        <p:nvPicPr>
          <p:cNvPr id="3" name="Picture 2">
            <a:extLst>
              <a:ext uri="{FF2B5EF4-FFF2-40B4-BE49-F238E27FC236}">
                <a16:creationId xmlns:a16="http://schemas.microsoft.com/office/drawing/2014/main" id="{0D9EC643-52C1-4D2E-94AB-576F32BD813B}"/>
              </a:ext>
            </a:extLst>
          </p:cNvPr>
          <p:cNvPicPr>
            <a:picLocks noChangeAspect="1"/>
          </p:cNvPicPr>
          <p:nvPr/>
        </p:nvPicPr>
        <p:blipFill>
          <a:blip r:embed="rId4"/>
          <a:stretch>
            <a:fillRect/>
          </a:stretch>
        </p:blipFill>
        <p:spPr>
          <a:xfrm>
            <a:off x="1582050" y="3581400"/>
            <a:ext cx="5979899" cy="3073125"/>
          </a:xfrm>
          <a:prstGeom prst="rect">
            <a:avLst/>
          </a:prstGeom>
        </p:spPr>
      </p:pic>
    </p:spTree>
    <p:extLst>
      <p:ext uri="{BB962C8B-B14F-4D97-AF65-F5344CB8AC3E}">
        <p14:creationId xmlns:p14="http://schemas.microsoft.com/office/powerpoint/2010/main" val="26988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66218"/>
            <a:ext cx="9144000" cy="1325563"/>
          </a:xfrm>
        </p:spPr>
        <p:txBody>
          <a:bodyPr>
            <a:normAutofit/>
          </a:bodyPr>
          <a:lstStyle/>
          <a:p>
            <a:pPr algn="ctr"/>
            <a:r>
              <a:rPr lang="en-IN" sz="8000" b="1" dirty="0">
                <a:solidFill>
                  <a:schemeClr val="accent1">
                    <a:lumMod val="50000"/>
                  </a:schemeClr>
                </a:solidFill>
              </a:rPr>
              <a:t>Thank You</a:t>
            </a:r>
          </a:p>
        </p:txBody>
      </p:sp>
      <p:sp>
        <p:nvSpPr>
          <p:cNvPr id="4" name="Slide Number Placeholder 3"/>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13</a:t>
            </a:fld>
            <a:endParaRPr kumimoji="0" lang="en-US"/>
          </a:p>
        </p:txBody>
      </p:sp>
    </p:spTree>
    <p:extLst>
      <p:ext uri="{BB962C8B-B14F-4D97-AF65-F5344CB8AC3E}">
        <p14:creationId xmlns:p14="http://schemas.microsoft.com/office/powerpoint/2010/main" val="200945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90600"/>
            <a:ext cx="9144000" cy="762356"/>
          </a:xfrm>
          <a:prstGeom prst="rect">
            <a:avLst/>
          </a:prstGeom>
        </p:spPr>
        <p:txBody>
          <a:bodyPr vert="horz" lIns="91440" tIns="45720" rIns="91440" bIns="45720" rtlCol="0" anchor="ctr">
            <a:normAutofit/>
          </a:bodyPr>
          <a:lstStyle/>
          <a:p>
            <a:pPr>
              <a:lnSpc>
                <a:spcPct val="90000"/>
              </a:lnSpc>
              <a:spcAft>
                <a:spcPts val="600"/>
              </a:spcAft>
            </a:pPr>
            <a:r>
              <a:rPr lang="en-US" sz="3200" b="1" kern="1200" dirty="0">
                <a:solidFill>
                  <a:schemeClr val="accent1">
                    <a:lumMod val="50000"/>
                  </a:schemeClr>
                </a:solidFill>
                <a:latin typeface="+mn-lt"/>
                <a:ea typeface="+mj-ea"/>
                <a:cs typeface="+mj-cs"/>
              </a:rPr>
              <a:t>Objectives</a:t>
            </a:r>
          </a:p>
        </p:txBody>
      </p:sp>
      <p:sp>
        <p:nvSpPr>
          <p:cNvPr id="3" name="Rectangle 2">
            <a:extLst>
              <a:ext uri="{FF2B5EF4-FFF2-40B4-BE49-F238E27FC236}">
                <a16:creationId xmlns:a16="http://schemas.microsoft.com/office/drawing/2014/main" id="{339785B9-8B7E-4633-9D69-74563AD2869F}"/>
              </a:ext>
            </a:extLst>
          </p:cNvPr>
          <p:cNvSpPr/>
          <p:nvPr/>
        </p:nvSpPr>
        <p:spPr>
          <a:xfrm>
            <a:off x="0" y="1756673"/>
            <a:ext cx="9144000" cy="3416320"/>
          </a:xfrm>
          <a:prstGeom prst="rect">
            <a:avLst/>
          </a:prstGeom>
        </p:spPr>
        <p:txBody>
          <a:bodyPr wrap="square" numCol="1">
            <a:spAutoFit/>
          </a:bodyPr>
          <a:lstStyle/>
          <a:p>
            <a:pPr marL="285750" indent="-285750">
              <a:buFont typeface="Arial" panose="020B0604020202020204" pitchFamily="34" charset="0"/>
              <a:buChar char="•"/>
            </a:pPr>
            <a:r>
              <a:rPr lang="en-US" sz="2400" dirty="0">
                <a:solidFill>
                  <a:schemeClr val="accent5">
                    <a:lumMod val="50000"/>
                  </a:schemeClr>
                </a:solidFill>
                <a:latin typeface="Calibri (Body)"/>
              </a:rPr>
              <a:t>Introduction to Ansible</a:t>
            </a:r>
          </a:p>
          <a:p>
            <a:pPr marL="285750" indent="-285750">
              <a:buFont typeface="Arial" panose="020B0604020202020204" pitchFamily="34" charset="0"/>
              <a:buChar char="•"/>
            </a:pPr>
            <a:r>
              <a:rPr lang="en-US" sz="2400" dirty="0">
                <a:solidFill>
                  <a:schemeClr val="accent5">
                    <a:lumMod val="50000"/>
                  </a:schemeClr>
                </a:solidFill>
                <a:latin typeface="Calibri (Body)"/>
              </a:rPr>
              <a:t>Setting up Ansible on VirtualBox</a:t>
            </a:r>
          </a:p>
          <a:p>
            <a:pPr marL="285750" indent="-285750">
              <a:buFont typeface="Arial" panose="020B0604020202020204" pitchFamily="34" charset="0"/>
              <a:buChar char="•"/>
            </a:pPr>
            <a:r>
              <a:rPr lang="en-US" sz="2400" dirty="0">
                <a:solidFill>
                  <a:schemeClr val="accent5">
                    <a:lumMod val="50000"/>
                  </a:schemeClr>
                </a:solidFill>
                <a:latin typeface="Calibri (Body)"/>
              </a:rPr>
              <a:t>Introduction to YAML</a:t>
            </a:r>
          </a:p>
          <a:p>
            <a:pPr marL="285750" indent="-285750">
              <a:buFont typeface="Arial" panose="020B0604020202020204" pitchFamily="34" charset="0"/>
              <a:buChar char="•"/>
            </a:pPr>
            <a:r>
              <a:rPr lang="en-US" sz="2400" dirty="0">
                <a:solidFill>
                  <a:schemeClr val="accent5">
                    <a:lumMod val="50000"/>
                  </a:schemeClr>
                </a:solidFill>
                <a:latin typeface="Calibri (Body)"/>
              </a:rPr>
              <a:t>Inventory Files</a:t>
            </a:r>
          </a:p>
          <a:p>
            <a:pPr marL="285750" indent="-285750">
              <a:buFont typeface="Arial" panose="020B0604020202020204" pitchFamily="34" charset="0"/>
              <a:buChar char="•"/>
            </a:pPr>
            <a:r>
              <a:rPr lang="en-US" sz="2400" dirty="0">
                <a:solidFill>
                  <a:schemeClr val="accent5">
                    <a:lumMod val="50000"/>
                  </a:schemeClr>
                </a:solidFill>
                <a:latin typeface="Calibri (Body)"/>
              </a:rPr>
              <a:t>Playbooks</a:t>
            </a:r>
          </a:p>
          <a:p>
            <a:pPr marL="285750" indent="-285750">
              <a:buFont typeface="Arial" panose="020B0604020202020204" pitchFamily="34" charset="0"/>
              <a:buChar char="•"/>
            </a:pPr>
            <a:r>
              <a:rPr lang="en-US" sz="2400" dirty="0">
                <a:solidFill>
                  <a:schemeClr val="accent5">
                    <a:lumMod val="50000"/>
                  </a:schemeClr>
                </a:solidFill>
                <a:latin typeface="Calibri (Body)"/>
              </a:rPr>
              <a:t>Variables</a:t>
            </a:r>
          </a:p>
          <a:p>
            <a:pPr marL="285750" indent="-285750">
              <a:buFont typeface="Arial" panose="020B0604020202020204" pitchFamily="34" charset="0"/>
              <a:buChar char="•"/>
            </a:pPr>
            <a:r>
              <a:rPr lang="en-US" sz="2400" dirty="0">
                <a:solidFill>
                  <a:schemeClr val="accent5">
                    <a:lumMod val="50000"/>
                  </a:schemeClr>
                </a:solidFill>
                <a:latin typeface="Calibri (Body)"/>
              </a:rPr>
              <a:t>Conditionals</a:t>
            </a:r>
          </a:p>
          <a:p>
            <a:pPr marL="285750" indent="-285750">
              <a:buFont typeface="Arial" panose="020B0604020202020204" pitchFamily="34" charset="0"/>
              <a:buChar char="•"/>
            </a:pPr>
            <a:r>
              <a:rPr lang="en-US" sz="2400" dirty="0">
                <a:solidFill>
                  <a:schemeClr val="accent5">
                    <a:lumMod val="50000"/>
                  </a:schemeClr>
                </a:solidFill>
                <a:latin typeface="Calibri (Body)"/>
              </a:rPr>
              <a:t>Loops</a:t>
            </a:r>
          </a:p>
          <a:p>
            <a:pPr marL="285750" indent="-285750">
              <a:buFont typeface="Arial" panose="020B0604020202020204" pitchFamily="34" charset="0"/>
              <a:buChar char="•"/>
            </a:pPr>
            <a:r>
              <a:rPr lang="en-US" sz="2400" dirty="0">
                <a:solidFill>
                  <a:schemeClr val="accent5">
                    <a:lumMod val="50000"/>
                  </a:schemeClr>
                </a:solidFill>
                <a:latin typeface="Calibri (Body)"/>
              </a:rPr>
              <a:t>Roles</a:t>
            </a:r>
          </a:p>
        </p:txBody>
      </p:sp>
    </p:spTree>
    <p:custDataLst>
      <p:tags r:id="rId1"/>
    </p:custDataLst>
    <p:extLst>
      <p:ext uri="{BB962C8B-B14F-4D97-AF65-F5344CB8AC3E}">
        <p14:creationId xmlns:p14="http://schemas.microsoft.com/office/powerpoint/2010/main" val="258839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663031"/>
            <a:ext cx="9144000" cy="1531937"/>
          </a:xfrm>
          <a:solidFill>
            <a:schemeClr val="accent1"/>
          </a:solidFill>
        </p:spPr>
        <p:txBody>
          <a:bodyPr>
            <a:noAutofit/>
          </a:bodyPr>
          <a:lstStyle/>
          <a:p>
            <a:pPr algn="ctr"/>
            <a:r>
              <a:rPr lang="en-IN" sz="6300" b="1" dirty="0">
                <a:solidFill>
                  <a:schemeClr val="bg1"/>
                </a:solidFill>
              </a:rPr>
              <a:t>Ansible Introduction</a:t>
            </a:r>
            <a:endParaRPr lang="en-GB" altLang="en-US" sz="6300" b="1" dirty="0">
              <a:solidFill>
                <a:schemeClr val="bg1"/>
              </a:solidFill>
            </a:endParaRPr>
          </a:p>
        </p:txBody>
      </p:sp>
    </p:spTree>
    <p:extLst>
      <p:ext uri="{BB962C8B-B14F-4D97-AF65-F5344CB8AC3E}">
        <p14:creationId xmlns:p14="http://schemas.microsoft.com/office/powerpoint/2010/main" val="233189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Why Ansible</a:t>
            </a:r>
            <a:endParaRPr lang="en-US" b="1" dirty="0">
              <a:solidFill>
                <a:schemeClr val="accent5">
                  <a:lumMod val="75000"/>
                </a:schemeClr>
              </a:solidFill>
              <a:latin typeface="+mn-lt"/>
            </a:endParaRPr>
          </a:p>
        </p:txBody>
      </p:sp>
      <p:sp>
        <p:nvSpPr>
          <p:cNvPr id="6" name="object 3">
            <a:extLst>
              <a:ext uri="{FF2B5EF4-FFF2-40B4-BE49-F238E27FC236}">
                <a16:creationId xmlns:a16="http://schemas.microsoft.com/office/drawing/2014/main" id="{1B169DA2-DB6F-45B4-A070-7AEC994F6C57}"/>
              </a:ext>
            </a:extLst>
          </p:cNvPr>
          <p:cNvSpPr/>
          <p:nvPr/>
        </p:nvSpPr>
        <p:spPr>
          <a:xfrm>
            <a:off x="5775172" y="2535721"/>
            <a:ext cx="1219200" cy="1219200"/>
          </a:xfrm>
          <a:prstGeom prst="rect">
            <a:avLst/>
          </a:prstGeom>
          <a:blipFill>
            <a:blip r:embed="rId3"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2646ED38-72A3-466C-9DBA-897FCD2A36EB}"/>
              </a:ext>
            </a:extLst>
          </p:cNvPr>
          <p:cNvSpPr/>
          <p:nvPr/>
        </p:nvSpPr>
        <p:spPr>
          <a:xfrm>
            <a:off x="166830" y="2535722"/>
            <a:ext cx="1219199" cy="1219201"/>
          </a:xfrm>
          <a:prstGeom prst="rect">
            <a:avLst/>
          </a:prstGeom>
          <a:blipFill>
            <a:blip r:embed="rId4"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B3E2929B-CDC9-4E2B-969D-3141706441A6}"/>
              </a:ext>
            </a:extLst>
          </p:cNvPr>
          <p:cNvSpPr/>
          <p:nvPr/>
        </p:nvSpPr>
        <p:spPr>
          <a:xfrm>
            <a:off x="2068347" y="2535722"/>
            <a:ext cx="1219200" cy="1219201"/>
          </a:xfrm>
          <a:prstGeom prst="rect">
            <a:avLst/>
          </a:prstGeom>
          <a:blipFill>
            <a:blip r:embed="rId5" cstate="print"/>
            <a:stretch>
              <a:fillRect/>
            </a:stretch>
          </a:blipFill>
        </p:spPr>
        <p:txBody>
          <a:bodyPr wrap="square" lIns="0" tIns="0" rIns="0" bIns="0" rtlCol="0"/>
          <a:lstStyle/>
          <a:p>
            <a:endParaRPr/>
          </a:p>
        </p:txBody>
      </p:sp>
      <p:sp>
        <p:nvSpPr>
          <p:cNvPr id="10" name="object 6">
            <a:extLst>
              <a:ext uri="{FF2B5EF4-FFF2-40B4-BE49-F238E27FC236}">
                <a16:creationId xmlns:a16="http://schemas.microsoft.com/office/drawing/2014/main" id="{63F6672A-4224-48C1-87D9-34A28DE203D9}"/>
              </a:ext>
            </a:extLst>
          </p:cNvPr>
          <p:cNvSpPr/>
          <p:nvPr/>
        </p:nvSpPr>
        <p:spPr>
          <a:xfrm>
            <a:off x="3886200" y="2535720"/>
            <a:ext cx="1219199" cy="1219201"/>
          </a:xfrm>
          <a:prstGeom prst="rect">
            <a:avLst/>
          </a:prstGeom>
          <a:blipFill>
            <a:blip r:embed="rId6" cstate="print"/>
            <a:stretch>
              <a:fillRect/>
            </a:stretch>
          </a:blipFill>
        </p:spPr>
        <p:txBody>
          <a:bodyPr wrap="square" lIns="0" tIns="0" rIns="0" bIns="0" rtlCol="0"/>
          <a:lstStyle/>
          <a:p>
            <a:endParaRPr/>
          </a:p>
        </p:txBody>
      </p:sp>
      <p:grpSp>
        <p:nvGrpSpPr>
          <p:cNvPr id="11" name="object 7">
            <a:extLst>
              <a:ext uri="{FF2B5EF4-FFF2-40B4-BE49-F238E27FC236}">
                <a16:creationId xmlns:a16="http://schemas.microsoft.com/office/drawing/2014/main" id="{8A54F223-538F-4125-853B-33A1E2A7C0DB}"/>
              </a:ext>
            </a:extLst>
          </p:cNvPr>
          <p:cNvGrpSpPr/>
          <p:nvPr/>
        </p:nvGrpSpPr>
        <p:grpSpPr>
          <a:xfrm>
            <a:off x="7772902" y="2535721"/>
            <a:ext cx="1219200" cy="1219200"/>
            <a:chOff x="9688097" y="2344586"/>
            <a:chExt cx="1219200" cy="1219200"/>
          </a:xfrm>
        </p:grpSpPr>
        <p:sp>
          <p:nvSpPr>
            <p:cNvPr id="12" name="object 8">
              <a:extLst>
                <a:ext uri="{FF2B5EF4-FFF2-40B4-BE49-F238E27FC236}">
                  <a16:creationId xmlns:a16="http://schemas.microsoft.com/office/drawing/2014/main" id="{5253F6B7-B77D-4832-9479-EAAD6938FDFD}"/>
                </a:ext>
              </a:extLst>
            </p:cNvPr>
            <p:cNvSpPr/>
            <p:nvPr/>
          </p:nvSpPr>
          <p:spPr>
            <a:xfrm>
              <a:off x="9688097" y="2344586"/>
              <a:ext cx="1219200" cy="1219201"/>
            </a:xfrm>
            <a:prstGeom prst="rect">
              <a:avLst/>
            </a:prstGeom>
            <a:blipFill>
              <a:blip r:embed="rId7" cstate="print"/>
              <a:stretch>
                <a:fillRect/>
              </a:stretch>
            </a:blipFill>
          </p:spPr>
          <p:txBody>
            <a:bodyPr wrap="square" lIns="0" tIns="0" rIns="0" bIns="0" rtlCol="0"/>
            <a:lstStyle/>
            <a:p>
              <a:endParaRPr/>
            </a:p>
          </p:txBody>
        </p:sp>
        <p:sp>
          <p:nvSpPr>
            <p:cNvPr id="13" name="object 9">
              <a:extLst>
                <a:ext uri="{FF2B5EF4-FFF2-40B4-BE49-F238E27FC236}">
                  <a16:creationId xmlns:a16="http://schemas.microsoft.com/office/drawing/2014/main" id="{CD0DA1A1-7376-4D63-A72F-B31F55F432A7}"/>
                </a:ext>
              </a:extLst>
            </p:cNvPr>
            <p:cNvSpPr/>
            <p:nvPr/>
          </p:nvSpPr>
          <p:spPr>
            <a:xfrm>
              <a:off x="9992897" y="2549968"/>
              <a:ext cx="609600" cy="609600"/>
            </a:xfrm>
            <a:prstGeom prst="rect">
              <a:avLst/>
            </a:prstGeom>
            <a:blipFill>
              <a:blip r:embed="rId8" cstate="print"/>
              <a:stretch>
                <a:fillRect/>
              </a:stretch>
            </a:blipFill>
          </p:spPr>
          <p:txBody>
            <a:bodyPr wrap="square" lIns="0" tIns="0" rIns="0" bIns="0" rtlCol="0"/>
            <a:lstStyle/>
            <a:p>
              <a:endParaRPr/>
            </a:p>
          </p:txBody>
        </p:sp>
      </p:grpSp>
      <p:sp>
        <p:nvSpPr>
          <p:cNvPr id="14" name="object 10">
            <a:extLst>
              <a:ext uri="{FF2B5EF4-FFF2-40B4-BE49-F238E27FC236}">
                <a16:creationId xmlns:a16="http://schemas.microsoft.com/office/drawing/2014/main" id="{78F46104-A07C-4A99-8D5C-48FB2213185A}"/>
              </a:ext>
            </a:extLst>
          </p:cNvPr>
          <p:cNvSpPr txBox="1"/>
          <p:nvPr/>
        </p:nvSpPr>
        <p:spPr>
          <a:xfrm>
            <a:off x="201089" y="3912235"/>
            <a:ext cx="115697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Provisioning</a:t>
            </a:r>
            <a:endParaRPr sz="1800" dirty="0">
              <a:latin typeface="Calibri"/>
              <a:cs typeface="Calibri"/>
            </a:endParaRPr>
          </a:p>
        </p:txBody>
      </p:sp>
      <p:sp>
        <p:nvSpPr>
          <p:cNvPr id="15" name="object 11">
            <a:extLst>
              <a:ext uri="{FF2B5EF4-FFF2-40B4-BE49-F238E27FC236}">
                <a16:creationId xmlns:a16="http://schemas.microsoft.com/office/drawing/2014/main" id="{3881EDDA-31CD-4BF8-A5DF-161AD5B3E6CD}"/>
              </a:ext>
            </a:extLst>
          </p:cNvPr>
          <p:cNvSpPr txBox="1"/>
          <p:nvPr/>
        </p:nvSpPr>
        <p:spPr>
          <a:xfrm>
            <a:off x="2102607" y="3775075"/>
            <a:ext cx="1289685" cy="568325"/>
          </a:xfrm>
          <a:prstGeom prst="rect">
            <a:avLst/>
          </a:prstGeom>
        </p:spPr>
        <p:txBody>
          <a:bodyPr vert="horz" wrap="square" lIns="0" tIns="26670" rIns="0" bIns="0" rtlCol="0">
            <a:spAutoFit/>
          </a:bodyPr>
          <a:lstStyle/>
          <a:p>
            <a:pPr marL="12700" marR="5080">
              <a:lnSpc>
                <a:spcPts val="2110"/>
              </a:lnSpc>
              <a:spcBef>
                <a:spcPts val="210"/>
              </a:spcBef>
            </a:pPr>
            <a:r>
              <a:rPr sz="1800" dirty="0">
                <a:latin typeface="Calibri"/>
                <a:cs typeface="Calibri"/>
              </a:rPr>
              <a:t>Co</a:t>
            </a:r>
            <a:r>
              <a:rPr sz="1800" spc="-10" dirty="0">
                <a:latin typeface="Calibri"/>
                <a:cs typeface="Calibri"/>
              </a:rPr>
              <a:t>n</a:t>
            </a:r>
            <a:r>
              <a:rPr sz="1800" dirty="0">
                <a:latin typeface="Calibri"/>
                <a:cs typeface="Calibri"/>
              </a:rPr>
              <a:t>f</a:t>
            </a:r>
            <a:r>
              <a:rPr sz="1800" spc="-5" dirty="0">
                <a:latin typeface="Calibri"/>
                <a:cs typeface="Calibri"/>
              </a:rPr>
              <a:t>i</a:t>
            </a:r>
            <a:r>
              <a:rPr sz="1800" dirty="0">
                <a:latin typeface="Calibri"/>
                <a:cs typeface="Calibri"/>
              </a:rPr>
              <a:t>gu</a:t>
            </a:r>
            <a:r>
              <a:rPr sz="1800" spc="-40" dirty="0">
                <a:latin typeface="Calibri"/>
                <a:cs typeface="Calibri"/>
              </a:rPr>
              <a:t>r</a:t>
            </a:r>
            <a:r>
              <a:rPr sz="1800" spc="-20" dirty="0">
                <a:latin typeface="Calibri"/>
                <a:cs typeface="Calibri"/>
              </a:rPr>
              <a:t>a</a:t>
            </a:r>
            <a:r>
              <a:rPr sz="1800" spc="-5" dirty="0">
                <a:latin typeface="Calibri"/>
                <a:cs typeface="Calibri"/>
              </a:rPr>
              <a:t>ti</a:t>
            </a:r>
            <a:r>
              <a:rPr sz="1800" dirty="0">
                <a:latin typeface="Calibri"/>
                <a:cs typeface="Calibri"/>
              </a:rPr>
              <a:t>on  </a:t>
            </a:r>
            <a:r>
              <a:rPr sz="1800" spc="-5" dirty="0">
                <a:latin typeface="Calibri"/>
                <a:cs typeface="Calibri"/>
              </a:rPr>
              <a:t>Management</a:t>
            </a:r>
            <a:endParaRPr sz="1800" dirty="0">
              <a:latin typeface="Calibri"/>
              <a:cs typeface="Calibri"/>
            </a:endParaRPr>
          </a:p>
        </p:txBody>
      </p:sp>
      <p:sp>
        <p:nvSpPr>
          <p:cNvPr id="16" name="object 12">
            <a:extLst>
              <a:ext uri="{FF2B5EF4-FFF2-40B4-BE49-F238E27FC236}">
                <a16:creationId xmlns:a16="http://schemas.microsoft.com/office/drawing/2014/main" id="{CA0E75C6-A28E-41C3-AACD-D3A853FED28D}"/>
              </a:ext>
            </a:extLst>
          </p:cNvPr>
          <p:cNvSpPr txBox="1"/>
          <p:nvPr/>
        </p:nvSpPr>
        <p:spPr>
          <a:xfrm>
            <a:off x="5915156" y="3775075"/>
            <a:ext cx="1168400" cy="568325"/>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Application  </a:t>
            </a:r>
            <a:r>
              <a:rPr sz="1800" spc="5" dirty="0">
                <a:latin typeface="Calibri"/>
                <a:cs typeface="Calibri"/>
              </a:rPr>
              <a:t>D</a:t>
            </a:r>
            <a:r>
              <a:rPr sz="1800" dirty="0">
                <a:latin typeface="Calibri"/>
                <a:cs typeface="Calibri"/>
              </a:rPr>
              <a:t>ep</a:t>
            </a:r>
            <a:r>
              <a:rPr sz="1800" spc="-5" dirty="0">
                <a:latin typeface="Calibri"/>
                <a:cs typeface="Calibri"/>
              </a:rPr>
              <a:t>l</a:t>
            </a:r>
            <a:r>
              <a:rPr sz="1800" spc="-10" dirty="0">
                <a:latin typeface="Calibri"/>
                <a:cs typeface="Calibri"/>
              </a:rPr>
              <a:t>o</a:t>
            </a:r>
            <a:r>
              <a:rPr sz="1800" spc="-5" dirty="0">
                <a:latin typeface="Calibri"/>
                <a:cs typeface="Calibri"/>
              </a:rPr>
              <a:t>ym</a:t>
            </a:r>
            <a:r>
              <a:rPr sz="1800" dirty="0">
                <a:latin typeface="Calibri"/>
                <a:cs typeface="Calibri"/>
              </a:rPr>
              <a:t>e</a:t>
            </a:r>
            <a:r>
              <a:rPr sz="1800" spc="-15" dirty="0">
                <a:latin typeface="Calibri"/>
                <a:cs typeface="Calibri"/>
              </a:rPr>
              <a:t>n</a:t>
            </a:r>
            <a:r>
              <a:rPr sz="1800" dirty="0">
                <a:latin typeface="Calibri"/>
                <a:cs typeface="Calibri"/>
              </a:rPr>
              <a:t>t</a:t>
            </a:r>
          </a:p>
        </p:txBody>
      </p:sp>
      <p:sp>
        <p:nvSpPr>
          <p:cNvPr id="18" name="object 13">
            <a:extLst>
              <a:ext uri="{FF2B5EF4-FFF2-40B4-BE49-F238E27FC236}">
                <a16:creationId xmlns:a16="http://schemas.microsoft.com/office/drawing/2014/main" id="{AE7E0772-5B6B-4826-B8A6-4381D969CFFE}"/>
              </a:ext>
            </a:extLst>
          </p:cNvPr>
          <p:cNvSpPr txBox="1"/>
          <p:nvPr/>
        </p:nvSpPr>
        <p:spPr>
          <a:xfrm>
            <a:off x="7823701" y="3775075"/>
            <a:ext cx="1116965" cy="568325"/>
          </a:xfrm>
          <a:prstGeom prst="rect">
            <a:avLst/>
          </a:prstGeom>
        </p:spPr>
        <p:txBody>
          <a:bodyPr vert="horz" wrap="square" lIns="0" tIns="26670" rIns="0" bIns="0" rtlCol="0">
            <a:spAutoFit/>
          </a:bodyPr>
          <a:lstStyle/>
          <a:p>
            <a:pPr marL="12700" marR="5080" indent="146050">
              <a:lnSpc>
                <a:spcPts val="2110"/>
              </a:lnSpc>
              <a:spcBef>
                <a:spcPts val="210"/>
              </a:spcBef>
            </a:pPr>
            <a:r>
              <a:rPr sz="1800" spc="-5" dirty="0">
                <a:latin typeface="Calibri"/>
                <a:cs typeface="Calibri"/>
              </a:rPr>
              <a:t>Security  </a:t>
            </a:r>
            <a:r>
              <a:rPr sz="1800" dirty="0">
                <a:latin typeface="Calibri"/>
                <a:cs typeface="Calibri"/>
              </a:rPr>
              <a:t>Co</a:t>
            </a:r>
            <a:r>
              <a:rPr sz="1800" spc="-5" dirty="0">
                <a:latin typeface="Calibri"/>
                <a:cs typeface="Calibri"/>
              </a:rPr>
              <a:t>m</a:t>
            </a:r>
            <a:r>
              <a:rPr sz="1800" dirty="0">
                <a:latin typeface="Calibri"/>
                <a:cs typeface="Calibri"/>
              </a:rPr>
              <a:t>p</a:t>
            </a:r>
            <a:r>
              <a:rPr sz="1800" spc="-5" dirty="0">
                <a:latin typeface="Calibri"/>
                <a:cs typeface="Calibri"/>
              </a:rPr>
              <a:t>lia</a:t>
            </a:r>
            <a:r>
              <a:rPr sz="1800" dirty="0">
                <a:latin typeface="Calibri"/>
                <a:cs typeface="Calibri"/>
              </a:rPr>
              <a:t>nce</a:t>
            </a:r>
          </a:p>
        </p:txBody>
      </p:sp>
      <p:sp>
        <p:nvSpPr>
          <p:cNvPr id="19" name="object 14">
            <a:extLst>
              <a:ext uri="{FF2B5EF4-FFF2-40B4-BE49-F238E27FC236}">
                <a16:creationId xmlns:a16="http://schemas.microsoft.com/office/drawing/2014/main" id="{9F5F2555-14D6-4D4E-A2B6-9B46010B296C}"/>
              </a:ext>
            </a:extLst>
          </p:cNvPr>
          <p:cNvSpPr txBox="1"/>
          <p:nvPr/>
        </p:nvSpPr>
        <p:spPr>
          <a:xfrm>
            <a:off x="3989770" y="3775075"/>
            <a:ext cx="1087755" cy="568325"/>
          </a:xfrm>
          <a:prstGeom prst="rect">
            <a:avLst/>
          </a:prstGeom>
        </p:spPr>
        <p:txBody>
          <a:bodyPr vert="horz" wrap="square" lIns="0" tIns="26670" rIns="0" bIns="0" rtlCol="0">
            <a:spAutoFit/>
          </a:bodyPr>
          <a:lstStyle/>
          <a:p>
            <a:pPr marL="189865" marR="5080" indent="-177800">
              <a:lnSpc>
                <a:spcPts val="2110"/>
              </a:lnSpc>
              <a:spcBef>
                <a:spcPts val="210"/>
              </a:spcBef>
            </a:pPr>
            <a:r>
              <a:rPr sz="1800" dirty="0">
                <a:latin typeface="Calibri"/>
                <a:cs typeface="Calibri"/>
              </a:rPr>
              <a:t>Co</a:t>
            </a:r>
            <a:r>
              <a:rPr sz="1800" spc="-15" dirty="0">
                <a:latin typeface="Calibri"/>
                <a:cs typeface="Calibri"/>
              </a:rPr>
              <a:t>n</a:t>
            </a:r>
            <a:r>
              <a:rPr sz="1800" spc="-5" dirty="0">
                <a:latin typeface="Calibri"/>
                <a:cs typeface="Calibri"/>
              </a:rPr>
              <a:t>ti</a:t>
            </a:r>
            <a:r>
              <a:rPr sz="1800" dirty="0">
                <a:latin typeface="Calibri"/>
                <a:cs typeface="Calibri"/>
              </a:rPr>
              <a:t>nuous  </a:t>
            </a:r>
            <a:r>
              <a:rPr sz="1800" spc="-5" dirty="0">
                <a:latin typeface="Calibri"/>
                <a:cs typeface="Calibri"/>
              </a:rPr>
              <a:t>Delivery</a:t>
            </a:r>
            <a:endParaRPr sz="1800" dirty="0">
              <a:latin typeface="Calibri"/>
              <a:cs typeface="Calibri"/>
            </a:endParaRPr>
          </a:p>
        </p:txBody>
      </p:sp>
      <p:sp>
        <p:nvSpPr>
          <p:cNvPr id="25" name="Rectangle 24">
            <a:extLst>
              <a:ext uri="{FF2B5EF4-FFF2-40B4-BE49-F238E27FC236}">
                <a16:creationId xmlns:a16="http://schemas.microsoft.com/office/drawing/2014/main" id="{117B1FF7-AA48-476D-87CF-4ABA34D3B9AD}"/>
              </a:ext>
            </a:extLst>
          </p:cNvPr>
          <p:cNvSpPr/>
          <p:nvPr/>
        </p:nvSpPr>
        <p:spPr>
          <a:xfrm>
            <a:off x="0" y="1681312"/>
            <a:ext cx="9144000" cy="461665"/>
          </a:xfrm>
          <a:prstGeom prst="rect">
            <a:avLst/>
          </a:prstGeom>
        </p:spPr>
        <p:txBody>
          <a:bodyPr wrap="square" numCol="1">
            <a:spAutoFit/>
          </a:bodyPr>
          <a:lstStyle/>
          <a:p>
            <a:pPr marL="285750" indent="-285750">
              <a:buFont typeface="Arial" panose="020B0604020202020204" pitchFamily="34" charset="0"/>
              <a:buChar char="•"/>
            </a:pPr>
            <a:r>
              <a:rPr lang="en-US" sz="2400" dirty="0">
                <a:solidFill>
                  <a:schemeClr val="accent5">
                    <a:lumMod val="50000"/>
                  </a:schemeClr>
                </a:solidFill>
                <a:latin typeface="Calibri (Body)"/>
              </a:rPr>
              <a:t>A lot of repetitive tasks are involved in an IT environment.</a:t>
            </a:r>
          </a:p>
        </p:txBody>
      </p:sp>
    </p:spTree>
    <p:extLst>
      <p:ext uri="{BB962C8B-B14F-4D97-AF65-F5344CB8AC3E}">
        <p14:creationId xmlns:p14="http://schemas.microsoft.com/office/powerpoint/2010/main" val="124890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Why Ansible</a:t>
            </a:r>
            <a:endParaRPr lang="en-US" b="1" dirty="0">
              <a:solidFill>
                <a:schemeClr val="accent5">
                  <a:lumMod val="75000"/>
                </a:schemeClr>
              </a:solidFill>
              <a:latin typeface="+mn-lt"/>
            </a:endParaRPr>
          </a:p>
        </p:txBody>
      </p:sp>
      <p:sp>
        <p:nvSpPr>
          <p:cNvPr id="6" name="object 3">
            <a:extLst>
              <a:ext uri="{FF2B5EF4-FFF2-40B4-BE49-F238E27FC236}">
                <a16:creationId xmlns:a16="http://schemas.microsoft.com/office/drawing/2014/main" id="{1B169DA2-DB6F-45B4-A070-7AEC994F6C57}"/>
              </a:ext>
            </a:extLst>
          </p:cNvPr>
          <p:cNvSpPr/>
          <p:nvPr/>
        </p:nvSpPr>
        <p:spPr>
          <a:xfrm>
            <a:off x="5775172" y="2535721"/>
            <a:ext cx="1219200" cy="1219200"/>
          </a:xfrm>
          <a:prstGeom prst="rect">
            <a:avLst/>
          </a:prstGeom>
          <a:blipFill>
            <a:blip r:embed="rId3"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2646ED38-72A3-466C-9DBA-897FCD2A36EB}"/>
              </a:ext>
            </a:extLst>
          </p:cNvPr>
          <p:cNvSpPr/>
          <p:nvPr/>
        </p:nvSpPr>
        <p:spPr>
          <a:xfrm>
            <a:off x="166830" y="2535722"/>
            <a:ext cx="1219199" cy="1219201"/>
          </a:xfrm>
          <a:prstGeom prst="rect">
            <a:avLst/>
          </a:prstGeom>
          <a:blipFill>
            <a:blip r:embed="rId4"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B3E2929B-CDC9-4E2B-969D-3141706441A6}"/>
              </a:ext>
            </a:extLst>
          </p:cNvPr>
          <p:cNvSpPr/>
          <p:nvPr/>
        </p:nvSpPr>
        <p:spPr>
          <a:xfrm>
            <a:off x="2068347" y="2535722"/>
            <a:ext cx="1219200" cy="1219201"/>
          </a:xfrm>
          <a:prstGeom prst="rect">
            <a:avLst/>
          </a:prstGeom>
          <a:blipFill>
            <a:blip r:embed="rId5" cstate="print"/>
            <a:stretch>
              <a:fillRect/>
            </a:stretch>
          </a:blipFill>
        </p:spPr>
        <p:txBody>
          <a:bodyPr wrap="square" lIns="0" tIns="0" rIns="0" bIns="0" rtlCol="0"/>
          <a:lstStyle/>
          <a:p>
            <a:endParaRPr/>
          </a:p>
        </p:txBody>
      </p:sp>
      <p:sp>
        <p:nvSpPr>
          <p:cNvPr id="10" name="object 6">
            <a:extLst>
              <a:ext uri="{FF2B5EF4-FFF2-40B4-BE49-F238E27FC236}">
                <a16:creationId xmlns:a16="http://schemas.microsoft.com/office/drawing/2014/main" id="{63F6672A-4224-48C1-87D9-34A28DE203D9}"/>
              </a:ext>
            </a:extLst>
          </p:cNvPr>
          <p:cNvSpPr/>
          <p:nvPr/>
        </p:nvSpPr>
        <p:spPr>
          <a:xfrm>
            <a:off x="3886200" y="2535720"/>
            <a:ext cx="1219199" cy="1219201"/>
          </a:xfrm>
          <a:prstGeom prst="rect">
            <a:avLst/>
          </a:prstGeom>
          <a:blipFill>
            <a:blip r:embed="rId6" cstate="print"/>
            <a:stretch>
              <a:fillRect/>
            </a:stretch>
          </a:blipFill>
        </p:spPr>
        <p:txBody>
          <a:bodyPr wrap="square" lIns="0" tIns="0" rIns="0" bIns="0" rtlCol="0"/>
          <a:lstStyle/>
          <a:p>
            <a:endParaRPr/>
          </a:p>
        </p:txBody>
      </p:sp>
      <p:grpSp>
        <p:nvGrpSpPr>
          <p:cNvPr id="11" name="object 7">
            <a:extLst>
              <a:ext uri="{FF2B5EF4-FFF2-40B4-BE49-F238E27FC236}">
                <a16:creationId xmlns:a16="http://schemas.microsoft.com/office/drawing/2014/main" id="{8A54F223-538F-4125-853B-33A1E2A7C0DB}"/>
              </a:ext>
            </a:extLst>
          </p:cNvPr>
          <p:cNvGrpSpPr/>
          <p:nvPr/>
        </p:nvGrpSpPr>
        <p:grpSpPr>
          <a:xfrm>
            <a:off x="7772902" y="2535721"/>
            <a:ext cx="1219200" cy="1219200"/>
            <a:chOff x="9688097" y="2344586"/>
            <a:chExt cx="1219200" cy="1219200"/>
          </a:xfrm>
        </p:grpSpPr>
        <p:sp>
          <p:nvSpPr>
            <p:cNvPr id="12" name="object 8">
              <a:extLst>
                <a:ext uri="{FF2B5EF4-FFF2-40B4-BE49-F238E27FC236}">
                  <a16:creationId xmlns:a16="http://schemas.microsoft.com/office/drawing/2014/main" id="{5253F6B7-B77D-4832-9479-EAAD6938FDFD}"/>
                </a:ext>
              </a:extLst>
            </p:cNvPr>
            <p:cNvSpPr/>
            <p:nvPr/>
          </p:nvSpPr>
          <p:spPr>
            <a:xfrm>
              <a:off x="9688097" y="2344586"/>
              <a:ext cx="1219200" cy="1219201"/>
            </a:xfrm>
            <a:prstGeom prst="rect">
              <a:avLst/>
            </a:prstGeom>
            <a:blipFill>
              <a:blip r:embed="rId7" cstate="print"/>
              <a:stretch>
                <a:fillRect/>
              </a:stretch>
            </a:blipFill>
          </p:spPr>
          <p:txBody>
            <a:bodyPr wrap="square" lIns="0" tIns="0" rIns="0" bIns="0" rtlCol="0"/>
            <a:lstStyle/>
            <a:p>
              <a:endParaRPr/>
            </a:p>
          </p:txBody>
        </p:sp>
        <p:sp>
          <p:nvSpPr>
            <p:cNvPr id="13" name="object 9">
              <a:extLst>
                <a:ext uri="{FF2B5EF4-FFF2-40B4-BE49-F238E27FC236}">
                  <a16:creationId xmlns:a16="http://schemas.microsoft.com/office/drawing/2014/main" id="{CD0DA1A1-7376-4D63-A72F-B31F55F432A7}"/>
                </a:ext>
              </a:extLst>
            </p:cNvPr>
            <p:cNvSpPr/>
            <p:nvPr/>
          </p:nvSpPr>
          <p:spPr>
            <a:xfrm>
              <a:off x="9992897" y="2549968"/>
              <a:ext cx="609600" cy="609600"/>
            </a:xfrm>
            <a:prstGeom prst="rect">
              <a:avLst/>
            </a:prstGeom>
            <a:blipFill>
              <a:blip r:embed="rId8" cstate="print"/>
              <a:stretch>
                <a:fillRect/>
              </a:stretch>
            </a:blipFill>
          </p:spPr>
          <p:txBody>
            <a:bodyPr wrap="square" lIns="0" tIns="0" rIns="0" bIns="0" rtlCol="0"/>
            <a:lstStyle/>
            <a:p>
              <a:endParaRPr/>
            </a:p>
          </p:txBody>
        </p:sp>
      </p:grpSp>
      <p:sp>
        <p:nvSpPr>
          <p:cNvPr id="14" name="object 10">
            <a:extLst>
              <a:ext uri="{FF2B5EF4-FFF2-40B4-BE49-F238E27FC236}">
                <a16:creationId xmlns:a16="http://schemas.microsoft.com/office/drawing/2014/main" id="{78F46104-A07C-4A99-8D5C-48FB2213185A}"/>
              </a:ext>
            </a:extLst>
          </p:cNvPr>
          <p:cNvSpPr txBox="1"/>
          <p:nvPr/>
        </p:nvSpPr>
        <p:spPr>
          <a:xfrm>
            <a:off x="201089" y="3912235"/>
            <a:ext cx="115697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Provisioning</a:t>
            </a:r>
            <a:endParaRPr sz="1800" dirty="0">
              <a:latin typeface="Calibri"/>
              <a:cs typeface="Calibri"/>
            </a:endParaRPr>
          </a:p>
        </p:txBody>
      </p:sp>
      <p:sp>
        <p:nvSpPr>
          <p:cNvPr id="15" name="object 11">
            <a:extLst>
              <a:ext uri="{FF2B5EF4-FFF2-40B4-BE49-F238E27FC236}">
                <a16:creationId xmlns:a16="http://schemas.microsoft.com/office/drawing/2014/main" id="{3881EDDA-31CD-4BF8-A5DF-161AD5B3E6CD}"/>
              </a:ext>
            </a:extLst>
          </p:cNvPr>
          <p:cNvSpPr txBox="1"/>
          <p:nvPr/>
        </p:nvSpPr>
        <p:spPr>
          <a:xfrm>
            <a:off x="2102607" y="3775075"/>
            <a:ext cx="1289685" cy="568325"/>
          </a:xfrm>
          <a:prstGeom prst="rect">
            <a:avLst/>
          </a:prstGeom>
        </p:spPr>
        <p:txBody>
          <a:bodyPr vert="horz" wrap="square" lIns="0" tIns="26670" rIns="0" bIns="0" rtlCol="0">
            <a:spAutoFit/>
          </a:bodyPr>
          <a:lstStyle/>
          <a:p>
            <a:pPr marL="12700" marR="5080">
              <a:lnSpc>
                <a:spcPts val="2110"/>
              </a:lnSpc>
              <a:spcBef>
                <a:spcPts val="210"/>
              </a:spcBef>
            </a:pPr>
            <a:r>
              <a:rPr sz="1800" dirty="0">
                <a:latin typeface="Calibri"/>
                <a:cs typeface="Calibri"/>
              </a:rPr>
              <a:t>Co</a:t>
            </a:r>
            <a:r>
              <a:rPr sz="1800" spc="-10" dirty="0">
                <a:latin typeface="Calibri"/>
                <a:cs typeface="Calibri"/>
              </a:rPr>
              <a:t>n</a:t>
            </a:r>
            <a:r>
              <a:rPr sz="1800" dirty="0">
                <a:latin typeface="Calibri"/>
                <a:cs typeface="Calibri"/>
              </a:rPr>
              <a:t>f</a:t>
            </a:r>
            <a:r>
              <a:rPr sz="1800" spc="-5" dirty="0">
                <a:latin typeface="Calibri"/>
                <a:cs typeface="Calibri"/>
              </a:rPr>
              <a:t>i</a:t>
            </a:r>
            <a:r>
              <a:rPr sz="1800" dirty="0">
                <a:latin typeface="Calibri"/>
                <a:cs typeface="Calibri"/>
              </a:rPr>
              <a:t>gu</a:t>
            </a:r>
            <a:r>
              <a:rPr sz="1800" spc="-40" dirty="0">
                <a:latin typeface="Calibri"/>
                <a:cs typeface="Calibri"/>
              </a:rPr>
              <a:t>r</a:t>
            </a:r>
            <a:r>
              <a:rPr sz="1800" spc="-20" dirty="0">
                <a:latin typeface="Calibri"/>
                <a:cs typeface="Calibri"/>
              </a:rPr>
              <a:t>a</a:t>
            </a:r>
            <a:r>
              <a:rPr sz="1800" spc="-5" dirty="0">
                <a:latin typeface="Calibri"/>
                <a:cs typeface="Calibri"/>
              </a:rPr>
              <a:t>ti</a:t>
            </a:r>
            <a:r>
              <a:rPr sz="1800" dirty="0">
                <a:latin typeface="Calibri"/>
                <a:cs typeface="Calibri"/>
              </a:rPr>
              <a:t>on  </a:t>
            </a:r>
            <a:r>
              <a:rPr sz="1800" spc="-5" dirty="0">
                <a:latin typeface="Calibri"/>
                <a:cs typeface="Calibri"/>
              </a:rPr>
              <a:t>Management</a:t>
            </a:r>
            <a:endParaRPr sz="1800" dirty="0">
              <a:latin typeface="Calibri"/>
              <a:cs typeface="Calibri"/>
            </a:endParaRPr>
          </a:p>
        </p:txBody>
      </p:sp>
      <p:sp>
        <p:nvSpPr>
          <p:cNvPr id="16" name="object 12">
            <a:extLst>
              <a:ext uri="{FF2B5EF4-FFF2-40B4-BE49-F238E27FC236}">
                <a16:creationId xmlns:a16="http://schemas.microsoft.com/office/drawing/2014/main" id="{CA0E75C6-A28E-41C3-AACD-D3A853FED28D}"/>
              </a:ext>
            </a:extLst>
          </p:cNvPr>
          <p:cNvSpPr txBox="1"/>
          <p:nvPr/>
        </p:nvSpPr>
        <p:spPr>
          <a:xfrm>
            <a:off x="5915156" y="3775075"/>
            <a:ext cx="1168400" cy="568325"/>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Application  </a:t>
            </a:r>
            <a:r>
              <a:rPr sz="1800" spc="5" dirty="0">
                <a:latin typeface="Calibri"/>
                <a:cs typeface="Calibri"/>
              </a:rPr>
              <a:t>D</a:t>
            </a:r>
            <a:r>
              <a:rPr sz="1800" dirty="0">
                <a:latin typeface="Calibri"/>
                <a:cs typeface="Calibri"/>
              </a:rPr>
              <a:t>ep</a:t>
            </a:r>
            <a:r>
              <a:rPr sz="1800" spc="-5" dirty="0">
                <a:latin typeface="Calibri"/>
                <a:cs typeface="Calibri"/>
              </a:rPr>
              <a:t>l</a:t>
            </a:r>
            <a:r>
              <a:rPr sz="1800" spc="-10" dirty="0">
                <a:latin typeface="Calibri"/>
                <a:cs typeface="Calibri"/>
              </a:rPr>
              <a:t>o</a:t>
            </a:r>
            <a:r>
              <a:rPr sz="1800" spc="-5" dirty="0">
                <a:latin typeface="Calibri"/>
                <a:cs typeface="Calibri"/>
              </a:rPr>
              <a:t>ym</a:t>
            </a:r>
            <a:r>
              <a:rPr sz="1800" dirty="0">
                <a:latin typeface="Calibri"/>
                <a:cs typeface="Calibri"/>
              </a:rPr>
              <a:t>e</a:t>
            </a:r>
            <a:r>
              <a:rPr sz="1800" spc="-15" dirty="0">
                <a:latin typeface="Calibri"/>
                <a:cs typeface="Calibri"/>
              </a:rPr>
              <a:t>n</a:t>
            </a:r>
            <a:r>
              <a:rPr sz="1800" dirty="0">
                <a:latin typeface="Calibri"/>
                <a:cs typeface="Calibri"/>
              </a:rPr>
              <a:t>t</a:t>
            </a:r>
          </a:p>
        </p:txBody>
      </p:sp>
      <p:sp>
        <p:nvSpPr>
          <p:cNvPr id="18" name="object 13">
            <a:extLst>
              <a:ext uri="{FF2B5EF4-FFF2-40B4-BE49-F238E27FC236}">
                <a16:creationId xmlns:a16="http://schemas.microsoft.com/office/drawing/2014/main" id="{AE7E0772-5B6B-4826-B8A6-4381D969CFFE}"/>
              </a:ext>
            </a:extLst>
          </p:cNvPr>
          <p:cNvSpPr txBox="1"/>
          <p:nvPr/>
        </p:nvSpPr>
        <p:spPr>
          <a:xfrm>
            <a:off x="7823701" y="3775075"/>
            <a:ext cx="1116965" cy="568325"/>
          </a:xfrm>
          <a:prstGeom prst="rect">
            <a:avLst/>
          </a:prstGeom>
        </p:spPr>
        <p:txBody>
          <a:bodyPr vert="horz" wrap="square" lIns="0" tIns="26670" rIns="0" bIns="0" rtlCol="0">
            <a:spAutoFit/>
          </a:bodyPr>
          <a:lstStyle/>
          <a:p>
            <a:pPr marL="12700" marR="5080" indent="146050">
              <a:lnSpc>
                <a:spcPts val="2110"/>
              </a:lnSpc>
              <a:spcBef>
                <a:spcPts val="210"/>
              </a:spcBef>
            </a:pPr>
            <a:r>
              <a:rPr sz="1800" spc="-5" dirty="0">
                <a:latin typeface="Calibri"/>
                <a:cs typeface="Calibri"/>
              </a:rPr>
              <a:t>Security  </a:t>
            </a:r>
            <a:r>
              <a:rPr sz="1800" dirty="0">
                <a:latin typeface="Calibri"/>
                <a:cs typeface="Calibri"/>
              </a:rPr>
              <a:t>Co</a:t>
            </a:r>
            <a:r>
              <a:rPr sz="1800" spc="-5" dirty="0">
                <a:latin typeface="Calibri"/>
                <a:cs typeface="Calibri"/>
              </a:rPr>
              <a:t>m</a:t>
            </a:r>
            <a:r>
              <a:rPr sz="1800" dirty="0">
                <a:latin typeface="Calibri"/>
                <a:cs typeface="Calibri"/>
              </a:rPr>
              <a:t>p</a:t>
            </a:r>
            <a:r>
              <a:rPr sz="1800" spc="-5" dirty="0">
                <a:latin typeface="Calibri"/>
                <a:cs typeface="Calibri"/>
              </a:rPr>
              <a:t>lia</a:t>
            </a:r>
            <a:r>
              <a:rPr sz="1800" dirty="0">
                <a:latin typeface="Calibri"/>
                <a:cs typeface="Calibri"/>
              </a:rPr>
              <a:t>nce</a:t>
            </a:r>
          </a:p>
        </p:txBody>
      </p:sp>
      <p:sp>
        <p:nvSpPr>
          <p:cNvPr id="19" name="object 14">
            <a:extLst>
              <a:ext uri="{FF2B5EF4-FFF2-40B4-BE49-F238E27FC236}">
                <a16:creationId xmlns:a16="http://schemas.microsoft.com/office/drawing/2014/main" id="{9F5F2555-14D6-4D4E-A2B6-9B46010B296C}"/>
              </a:ext>
            </a:extLst>
          </p:cNvPr>
          <p:cNvSpPr txBox="1"/>
          <p:nvPr/>
        </p:nvSpPr>
        <p:spPr>
          <a:xfrm>
            <a:off x="3989770" y="3775075"/>
            <a:ext cx="1087755" cy="568325"/>
          </a:xfrm>
          <a:prstGeom prst="rect">
            <a:avLst/>
          </a:prstGeom>
        </p:spPr>
        <p:txBody>
          <a:bodyPr vert="horz" wrap="square" lIns="0" tIns="26670" rIns="0" bIns="0" rtlCol="0">
            <a:spAutoFit/>
          </a:bodyPr>
          <a:lstStyle/>
          <a:p>
            <a:pPr marL="189865" marR="5080" indent="-177800">
              <a:lnSpc>
                <a:spcPts val="2110"/>
              </a:lnSpc>
              <a:spcBef>
                <a:spcPts val="210"/>
              </a:spcBef>
            </a:pPr>
            <a:r>
              <a:rPr sz="1800" dirty="0">
                <a:latin typeface="Calibri"/>
                <a:cs typeface="Calibri"/>
              </a:rPr>
              <a:t>Co</a:t>
            </a:r>
            <a:r>
              <a:rPr sz="1800" spc="-15" dirty="0">
                <a:latin typeface="Calibri"/>
                <a:cs typeface="Calibri"/>
              </a:rPr>
              <a:t>n</a:t>
            </a:r>
            <a:r>
              <a:rPr sz="1800" spc="-5" dirty="0">
                <a:latin typeface="Calibri"/>
                <a:cs typeface="Calibri"/>
              </a:rPr>
              <a:t>ti</a:t>
            </a:r>
            <a:r>
              <a:rPr sz="1800" dirty="0">
                <a:latin typeface="Calibri"/>
                <a:cs typeface="Calibri"/>
              </a:rPr>
              <a:t>nuous  </a:t>
            </a:r>
            <a:r>
              <a:rPr sz="1800" spc="-5" dirty="0">
                <a:latin typeface="Calibri"/>
                <a:cs typeface="Calibri"/>
              </a:rPr>
              <a:t>Delivery</a:t>
            </a:r>
            <a:endParaRPr sz="1800" dirty="0">
              <a:latin typeface="Calibri"/>
              <a:cs typeface="Calibri"/>
            </a:endParaRPr>
          </a:p>
        </p:txBody>
      </p:sp>
      <p:sp>
        <p:nvSpPr>
          <p:cNvPr id="20" name="object 15">
            <a:extLst>
              <a:ext uri="{FF2B5EF4-FFF2-40B4-BE49-F238E27FC236}">
                <a16:creationId xmlns:a16="http://schemas.microsoft.com/office/drawing/2014/main" id="{4914C33A-5308-4C1A-A9DF-BA811D0342BF}"/>
              </a:ext>
            </a:extLst>
          </p:cNvPr>
          <p:cNvSpPr/>
          <p:nvPr/>
        </p:nvSpPr>
        <p:spPr>
          <a:xfrm>
            <a:off x="577950" y="5165506"/>
            <a:ext cx="1219200" cy="1219200"/>
          </a:xfrm>
          <a:prstGeom prst="rect">
            <a:avLst/>
          </a:prstGeom>
          <a:blipFill>
            <a:blip r:embed="rId9" cstate="print"/>
            <a:stretch>
              <a:fillRect/>
            </a:stretch>
          </a:blipFill>
        </p:spPr>
        <p:txBody>
          <a:bodyPr wrap="square" lIns="0" tIns="0" rIns="0" bIns="0" rtlCol="0"/>
          <a:lstStyle/>
          <a:p>
            <a:endParaRPr/>
          </a:p>
        </p:txBody>
      </p:sp>
      <p:sp>
        <p:nvSpPr>
          <p:cNvPr id="21" name="object 16">
            <a:extLst>
              <a:ext uri="{FF2B5EF4-FFF2-40B4-BE49-F238E27FC236}">
                <a16:creationId xmlns:a16="http://schemas.microsoft.com/office/drawing/2014/main" id="{04288371-FA96-4FBA-9459-84C8300C8CAD}"/>
              </a:ext>
            </a:extLst>
          </p:cNvPr>
          <p:cNvSpPr txBox="1"/>
          <p:nvPr/>
        </p:nvSpPr>
        <p:spPr>
          <a:xfrm>
            <a:off x="890603" y="6405880"/>
            <a:ext cx="64389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Script</a:t>
            </a:r>
            <a:r>
              <a:rPr sz="1800" dirty="0">
                <a:solidFill>
                  <a:srgbClr val="FFFFFF"/>
                </a:solidFill>
                <a:latin typeface="Calibri"/>
                <a:cs typeface="Calibri"/>
              </a:rPr>
              <a:t>s</a:t>
            </a:r>
            <a:endParaRPr sz="1800" dirty="0">
              <a:latin typeface="Calibri"/>
              <a:cs typeface="Calibri"/>
            </a:endParaRPr>
          </a:p>
        </p:txBody>
      </p:sp>
      <p:sp>
        <p:nvSpPr>
          <p:cNvPr id="22" name="object 17">
            <a:extLst>
              <a:ext uri="{FF2B5EF4-FFF2-40B4-BE49-F238E27FC236}">
                <a16:creationId xmlns:a16="http://schemas.microsoft.com/office/drawing/2014/main" id="{DFFB3CB0-574D-4726-9F41-D06E508401B6}"/>
              </a:ext>
            </a:extLst>
          </p:cNvPr>
          <p:cNvSpPr txBox="1"/>
          <p:nvPr/>
        </p:nvSpPr>
        <p:spPr>
          <a:xfrm>
            <a:off x="1875891" y="5332985"/>
            <a:ext cx="1536700" cy="845819"/>
          </a:xfrm>
          <a:prstGeom prst="rect">
            <a:avLst/>
          </a:prstGeom>
        </p:spPr>
        <p:txBody>
          <a:bodyPr vert="horz" wrap="square" lIns="0" tIns="12700" rIns="0" bIns="0" rtlCol="0">
            <a:spAutoFit/>
          </a:bodyPr>
          <a:lstStyle/>
          <a:p>
            <a:pPr marL="298450" indent="-285750">
              <a:lnSpc>
                <a:spcPts val="2135"/>
              </a:lnSpc>
              <a:spcBef>
                <a:spcPts val="100"/>
              </a:spcBef>
              <a:buFont typeface="Arial"/>
              <a:buChar char="•"/>
              <a:tabLst>
                <a:tab pos="297815" algn="l"/>
                <a:tab pos="298450" algn="l"/>
              </a:tabLst>
            </a:pPr>
            <a:r>
              <a:rPr sz="1800" spc="-5" dirty="0">
                <a:solidFill>
                  <a:srgbClr val="FF3300"/>
                </a:solidFill>
                <a:latin typeface="Calibri"/>
                <a:cs typeface="Calibri"/>
              </a:rPr>
              <a:t>Time</a:t>
            </a:r>
            <a:endParaRPr sz="1800" dirty="0">
              <a:latin typeface="Calibri"/>
              <a:cs typeface="Calibri"/>
            </a:endParaRPr>
          </a:p>
          <a:p>
            <a:pPr marL="298450" indent="-285750">
              <a:lnSpc>
                <a:spcPts val="2135"/>
              </a:lnSpc>
              <a:buFont typeface="Arial"/>
              <a:buChar char="•"/>
              <a:tabLst>
                <a:tab pos="297815" algn="l"/>
                <a:tab pos="298450" algn="l"/>
              </a:tabLst>
            </a:pPr>
            <a:r>
              <a:rPr sz="1800" spc="-5" dirty="0">
                <a:solidFill>
                  <a:srgbClr val="FF3300"/>
                </a:solidFill>
                <a:latin typeface="Calibri"/>
                <a:cs typeface="Calibri"/>
              </a:rPr>
              <a:t>Coding</a:t>
            </a:r>
            <a:r>
              <a:rPr sz="1800" spc="-25" dirty="0">
                <a:solidFill>
                  <a:srgbClr val="FF3300"/>
                </a:solidFill>
                <a:latin typeface="Calibri"/>
                <a:cs typeface="Calibri"/>
              </a:rPr>
              <a:t> </a:t>
            </a:r>
            <a:r>
              <a:rPr sz="1800" spc="-5" dirty="0">
                <a:solidFill>
                  <a:srgbClr val="FF3300"/>
                </a:solidFill>
                <a:latin typeface="Calibri"/>
                <a:cs typeface="Calibri"/>
              </a:rPr>
              <a:t>Skills</a:t>
            </a:r>
            <a:endParaRPr sz="1800" dirty="0">
              <a:latin typeface="Calibri"/>
              <a:cs typeface="Calibri"/>
            </a:endParaRPr>
          </a:p>
          <a:p>
            <a:pPr marL="298450" indent="-285750">
              <a:lnSpc>
                <a:spcPct val="100000"/>
              </a:lnSpc>
              <a:spcBef>
                <a:spcPts val="20"/>
              </a:spcBef>
              <a:buFont typeface="Arial"/>
              <a:buChar char="•"/>
              <a:tabLst>
                <a:tab pos="297815" algn="l"/>
                <a:tab pos="298450" algn="l"/>
              </a:tabLst>
            </a:pPr>
            <a:r>
              <a:rPr sz="1800" spc="-5" dirty="0">
                <a:solidFill>
                  <a:srgbClr val="FF3300"/>
                </a:solidFill>
                <a:latin typeface="Calibri"/>
                <a:cs typeface="Calibri"/>
              </a:rPr>
              <a:t>M</a:t>
            </a:r>
            <a:r>
              <a:rPr sz="1800" dirty="0">
                <a:solidFill>
                  <a:srgbClr val="FF3300"/>
                </a:solidFill>
                <a:latin typeface="Calibri"/>
                <a:cs typeface="Calibri"/>
              </a:rPr>
              <a:t>a</a:t>
            </a:r>
            <a:r>
              <a:rPr sz="1800" spc="-5" dirty="0">
                <a:solidFill>
                  <a:srgbClr val="FF3300"/>
                </a:solidFill>
                <a:latin typeface="Calibri"/>
                <a:cs typeface="Calibri"/>
              </a:rPr>
              <a:t>i</a:t>
            </a:r>
            <a:r>
              <a:rPr sz="1800" spc="-15" dirty="0">
                <a:solidFill>
                  <a:srgbClr val="FF3300"/>
                </a:solidFill>
                <a:latin typeface="Calibri"/>
                <a:cs typeface="Calibri"/>
              </a:rPr>
              <a:t>n</a:t>
            </a:r>
            <a:r>
              <a:rPr sz="1800" spc="-25" dirty="0">
                <a:solidFill>
                  <a:srgbClr val="FF3300"/>
                </a:solidFill>
                <a:latin typeface="Calibri"/>
                <a:cs typeface="Calibri"/>
              </a:rPr>
              <a:t>t</a:t>
            </a:r>
            <a:r>
              <a:rPr sz="1800" dirty="0">
                <a:solidFill>
                  <a:srgbClr val="FF3300"/>
                </a:solidFill>
                <a:latin typeface="Calibri"/>
                <a:cs typeface="Calibri"/>
              </a:rPr>
              <a:t>e</a:t>
            </a:r>
            <a:r>
              <a:rPr sz="1800" spc="5" dirty="0">
                <a:solidFill>
                  <a:srgbClr val="FF3300"/>
                </a:solidFill>
                <a:latin typeface="Calibri"/>
                <a:cs typeface="Calibri"/>
              </a:rPr>
              <a:t>n</a:t>
            </a:r>
            <a:r>
              <a:rPr sz="1800" dirty="0">
                <a:solidFill>
                  <a:srgbClr val="FF3300"/>
                </a:solidFill>
                <a:latin typeface="Calibri"/>
                <a:cs typeface="Calibri"/>
              </a:rPr>
              <a:t>a</a:t>
            </a:r>
            <a:r>
              <a:rPr sz="1800" spc="5" dirty="0">
                <a:solidFill>
                  <a:srgbClr val="FF3300"/>
                </a:solidFill>
                <a:latin typeface="Calibri"/>
                <a:cs typeface="Calibri"/>
              </a:rPr>
              <a:t>n</a:t>
            </a:r>
            <a:r>
              <a:rPr sz="1800" dirty="0">
                <a:solidFill>
                  <a:srgbClr val="FF3300"/>
                </a:solidFill>
                <a:latin typeface="Calibri"/>
                <a:cs typeface="Calibri"/>
              </a:rPr>
              <a:t>ce</a:t>
            </a:r>
            <a:endParaRPr sz="1800" dirty="0">
              <a:latin typeface="Calibri"/>
              <a:cs typeface="Calibri"/>
            </a:endParaRPr>
          </a:p>
        </p:txBody>
      </p:sp>
      <p:sp>
        <p:nvSpPr>
          <p:cNvPr id="23" name="object 18">
            <a:extLst>
              <a:ext uri="{FF2B5EF4-FFF2-40B4-BE49-F238E27FC236}">
                <a16:creationId xmlns:a16="http://schemas.microsoft.com/office/drawing/2014/main" id="{BB0D239A-2EA4-4433-91E6-93085D358315}"/>
              </a:ext>
            </a:extLst>
          </p:cNvPr>
          <p:cNvSpPr/>
          <p:nvPr/>
        </p:nvSpPr>
        <p:spPr>
          <a:xfrm>
            <a:off x="5942263" y="4990257"/>
            <a:ext cx="1569704" cy="1569704"/>
          </a:xfrm>
          <a:prstGeom prst="rect">
            <a:avLst/>
          </a:prstGeom>
          <a:blipFill>
            <a:blip r:embed="rId10" cstate="print"/>
            <a:stretch>
              <a:fillRect/>
            </a:stretch>
          </a:blipFill>
        </p:spPr>
        <p:txBody>
          <a:bodyPr wrap="square" lIns="0" tIns="0" rIns="0" bIns="0" rtlCol="0"/>
          <a:lstStyle/>
          <a:p>
            <a:endParaRPr/>
          </a:p>
        </p:txBody>
      </p:sp>
      <p:sp>
        <p:nvSpPr>
          <p:cNvPr id="24" name="object 19">
            <a:extLst>
              <a:ext uri="{FF2B5EF4-FFF2-40B4-BE49-F238E27FC236}">
                <a16:creationId xmlns:a16="http://schemas.microsoft.com/office/drawing/2014/main" id="{4139B412-7ECC-42D3-BC1A-BD5B95BD205E}"/>
              </a:ext>
            </a:extLst>
          </p:cNvPr>
          <p:cNvSpPr txBox="1"/>
          <p:nvPr/>
        </p:nvSpPr>
        <p:spPr>
          <a:xfrm>
            <a:off x="7590709" y="5332985"/>
            <a:ext cx="1203325" cy="845819"/>
          </a:xfrm>
          <a:prstGeom prst="rect">
            <a:avLst/>
          </a:prstGeom>
        </p:spPr>
        <p:txBody>
          <a:bodyPr vert="horz" wrap="square" lIns="0" tIns="12700" rIns="0" bIns="0" rtlCol="0">
            <a:spAutoFit/>
          </a:bodyPr>
          <a:lstStyle/>
          <a:p>
            <a:pPr marL="298450" indent="-285750">
              <a:lnSpc>
                <a:spcPts val="2135"/>
              </a:lnSpc>
              <a:spcBef>
                <a:spcPts val="100"/>
              </a:spcBef>
              <a:buFont typeface="Arial"/>
              <a:buChar char="•"/>
              <a:tabLst>
                <a:tab pos="297815" algn="l"/>
                <a:tab pos="298450" algn="l"/>
              </a:tabLst>
            </a:pPr>
            <a:r>
              <a:rPr sz="1800" spc="-5" dirty="0">
                <a:solidFill>
                  <a:srgbClr val="92D050"/>
                </a:solidFill>
                <a:latin typeface="Calibri"/>
                <a:cs typeface="Calibri"/>
              </a:rPr>
              <a:t>Simple</a:t>
            </a:r>
            <a:endParaRPr sz="1800" dirty="0">
              <a:latin typeface="Calibri"/>
              <a:cs typeface="Calibri"/>
            </a:endParaRPr>
          </a:p>
          <a:p>
            <a:pPr marL="298450" indent="-285750">
              <a:lnSpc>
                <a:spcPts val="2135"/>
              </a:lnSpc>
              <a:buFont typeface="Arial"/>
              <a:buChar char="•"/>
              <a:tabLst>
                <a:tab pos="297815" algn="l"/>
                <a:tab pos="298450" algn="l"/>
              </a:tabLst>
            </a:pPr>
            <a:r>
              <a:rPr sz="1800" spc="-10" dirty="0">
                <a:solidFill>
                  <a:srgbClr val="92D050"/>
                </a:solidFill>
                <a:latin typeface="Calibri"/>
                <a:cs typeface="Calibri"/>
              </a:rPr>
              <a:t>Powerful</a:t>
            </a:r>
            <a:endParaRPr sz="1800" dirty="0">
              <a:latin typeface="Calibri"/>
              <a:cs typeface="Calibri"/>
            </a:endParaRPr>
          </a:p>
          <a:p>
            <a:pPr marL="298450" indent="-285750">
              <a:lnSpc>
                <a:spcPct val="100000"/>
              </a:lnSpc>
              <a:spcBef>
                <a:spcPts val="20"/>
              </a:spcBef>
              <a:buFont typeface="Arial"/>
              <a:buChar char="•"/>
              <a:tabLst>
                <a:tab pos="297815" algn="l"/>
                <a:tab pos="298450" algn="l"/>
              </a:tabLst>
            </a:pPr>
            <a:r>
              <a:rPr sz="1800" spc="-5" dirty="0">
                <a:solidFill>
                  <a:srgbClr val="92D050"/>
                </a:solidFill>
                <a:latin typeface="Calibri"/>
                <a:cs typeface="Calibri"/>
              </a:rPr>
              <a:t>A</a:t>
            </a:r>
            <a:r>
              <a:rPr sz="1800" spc="-15" dirty="0">
                <a:solidFill>
                  <a:srgbClr val="92D050"/>
                </a:solidFill>
                <a:latin typeface="Calibri"/>
                <a:cs typeface="Calibri"/>
              </a:rPr>
              <a:t>g</a:t>
            </a:r>
            <a:r>
              <a:rPr sz="1800" spc="5" dirty="0">
                <a:solidFill>
                  <a:srgbClr val="92D050"/>
                </a:solidFill>
                <a:latin typeface="Calibri"/>
                <a:cs typeface="Calibri"/>
              </a:rPr>
              <a:t>e</a:t>
            </a:r>
            <a:r>
              <a:rPr sz="1800" spc="-15" dirty="0">
                <a:solidFill>
                  <a:srgbClr val="92D050"/>
                </a:solidFill>
                <a:latin typeface="Calibri"/>
                <a:cs typeface="Calibri"/>
              </a:rPr>
              <a:t>n</a:t>
            </a:r>
            <a:r>
              <a:rPr sz="1800" spc="-5" dirty="0">
                <a:solidFill>
                  <a:srgbClr val="92D050"/>
                </a:solidFill>
                <a:latin typeface="Calibri"/>
                <a:cs typeface="Calibri"/>
              </a:rPr>
              <a:t>tl</a:t>
            </a:r>
            <a:r>
              <a:rPr sz="1800" spc="5" dirty="0">
                <a:solidFill>
                  <a:srgbClr val="92D050"/>
                </a:solidFill>
                <a:latin typeface="Calibri"/>
                <a:cs typeface="Calibri"/>
              </a:rPr>
              <a:t>e</a:t>
            </a:r>
            <a:r>
              <a:rPr sz="1800" spc="-5" dirty="0">
                <a:solidFill>
                  <a:srgbClr val="92D050"/>
                </a:solidFill>
                <a:latin typeface="Calibri"/>
                <a:cs typeface="Calibri"/>
              </a:rPr>
              <a:t>s</a:t>
            </a:r>
            <a:r>
              <a:rPr sz="1800" dirty="0">
                <a:solidFill>
                  <a:srgbClr val="92D050"/>
                </a:solidFill>
                <a:latin typeface="Calibri"/>
                <a:cs typeface="Calibri"/>
              </a:rPr>
              <a:t>s</a:t>
            </a:r>
            <a:endParaRPr sz="1800" dirty="0">
              <a:latin typeface="Calibri"/>
              <a:cs typeface="Calibri"/>
            </a:endParaRPr>
          </a:p>
        </p:txBody>
      </p:sp>
      <p:sp>
        <p:nvSpPr>
          <p:cNvPr id="25" name="Rectangle 24">
            <a:extLst>
              <a:ext uri="{FF2B5EF4-FFF2-40B4-BE49-F238E27FC236}">
                <a16:creationId xmlns:a16="http://schemas.microsoft.com/office/drawing/2014/main" id="{117B1FF7-AA48-476D-87CF-4ABA34D3B9AD}"/>
              </a:ext>
            </a:extLst>
          </p:cNvPr>
          <p:cNvSpPr/>
          <p:nvPr/>
        </p:nvSpPr>
        <p:spPr>
          <a:xfrm>
            <a:off x="0" y="1681312"/>
            <a:ext cx="9144000" cy="461665"/>
          </a:xfrm>
          <a:prstGeom prst="rect">
            <a:avLst/>
          </a:prstGeom>
        </p:spPr>
        <p:txBody>
          <a:bodyPr wrap="square" numCol="1">
            <a:spAutoFit/>
          </a:bodyPr>
          <a:lstStyle/>
          <a:p>
            <a:pPr marL="285750" indent="-285750">
              <a:buFont typeface="Arial" panose="020B0604020202020204" pitchFamily="34" charset="0"/>
              <a:buChar char="•"/>
            </a:pPr>
            <a:r>
              <a:rPr lang="en-US" sz="2400" dirty="0">
                <a:solidFill>
                  <a:schemeClr val="accent5">
                    <a:lumMod val="50000"/>
                  </a:schemeClr>
                </a:solidFill>
                <a:latin typeface="Calibri (Body)"/>
              </a:rPr>
              <a:t>A lot of repetitive tasks are involved in an IT environment.</a:t>
            </a:r>
          </a:p>
        </p:txBody>
      </p:sp>
    </p:spTree>
    <p:extLst>
      <p:ext uri="{BB962C8B-B14F-4D97-AF65-F5344CB8AC3E}">
        <p14:creationId xmlns:p14="http://schemas.microsoft.com/office/powerpoint/2010/main" val="263443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uiExpand="1" build="p"/>
      <p:bldP spid="23" grpId="0" animBg="1"/>
      <p:bldP spid="2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Scripts Vs Ansible Playbook</a:t>
            </a:r>
            <a:endParaRPr lang="en-US" b="1" dirty="0">
              <a:solidFill>
                <a:schemeClr val="accent5">
                  <a:lumMod val="75000"/>
                </a:schemeClr>
              </a:solidFill>
              <a:latin typeface="+mn-lt"/>
            </a:endParaRPr>
          </a:p>
        </p:txBody>
      </p:sp>
      <p:sp>
        <p:nvSpPr>
          <p:cNvPr id="25" name="object 4">
            <a:extLst>
              <a:ext uri="{FF2B5EF4-FFF2-40B4-BE49-F238E27FC236}">
                <a16:creationId xmlns:a16="http://schemas.microsoft.com/office/drawing/2014/main" id="{ADD82C7B-001B-4047-86C7-BD4D9DA25243}"/>
              </a:ext>
            </a:extLst>
          </p:cNvPr>
          <p:cNvSpPr txBox="1"/>
          <p:nvPr/>
        </p:nvSpPr>
        <p:spPr>
          <a:xfrm>
            <a:off x="132347" y="1752600"/>
            <a:ext cx="3886200" cy="4758995"/>
          </a:xfrm>
          <a:prstGeom prst="rect">
            <a:avLst/>
          </a:prstGeom>
          <a:solidFill>
            <a:srgbClr val="0C1021"/>
          </a:solidFill>
        </p:spPr>
        <p:txBody>
          <a:bodyPr vert="horz" wrap="square" lIns="0" tIns="37465" rIns="0" bIns="0" rtlCol="0">
            <a:spAutoFit/>
          </a:bodyPr>
          <a:lstStyle/>
          <a:p>
            <a:pPr marL="91440">
              <a:lnSpc>
                <a:spcPct val="100000"/>
              </a:lnSpc>
              <a:spcBef>
                <a:spcPts val="295"/>
              </a:spcBef>
            </a:pPr>
            <a:r>
              <a:rPr sz="1400" b="1" spc="-5" dirty="0">
                <a:solidFill>
                  <a:srgbClr val="F8F8F8"/>
                </a:solidFill>
                <a:latin typeface="Courier New"/>
                <a:cs typeface="Courier New"/>
              </a:rPr>
              <a:t>#!/bin/bash</a:t>
            </a:r>
            <a:endParaRPr sz="1400" dirty="0">
              <a:latin typeface="Courier New"/>
              <a:cs typeface="Courier New"/>
            </a:endParaRPr>
          </a:p>
          <a:p>
            <a:pPr marL="91440" marR="1155065">
              <a:lnSpc>
                <a:spcPct val="100000"/>
              </a:lnSpc>
              <a:spcBef>
                <a:spcPts val="20"/>
              </a:spcBef>
            </a:pPr>
            <a:r>
              <a:rPr sz="1400" dirty="0">
                <a:solidFill>
                  <a:srgbClr val="AEAEAE"/>
                </a:solidFill>
                <a:latin typeface="Courier New"/>
                <a:cs typeface="Courier New"/>
              </a:rPr>
              <a:t># </a:t>
            </a:r>
            <a:r>
              <a:rPr sz="1400" spc="-5" dirty="0">
                <a:solidFill>
                  <a:srgbClr val="AEAEAE"/>
                </a:solidFill>
                <a:latin typeface="Courier New"/>
                <a:cs typeface="Courier New"/>
              </a:rPr>
              <a:t>Script to add </a:t>
            </a:r>
            <a:r>
              <a:rPr sz="1400" dirty="0">
                <a:solidFill>
                  <a:srgbClr val="AEAEAE"/>
                </a:solidFill>
                <a:latin typeface="Courier New"/>
                <a:cs typeface="Courier New"/>
              </a:rPr>
              <a:t>a </a:t>
            </a:r>
            <a:r>
              <a:rPr sz="1400" spc="-5" dirty="0">
                <a:solidFill>
                  <a:srgbClr val="AEAEAE"/>
                </a:solidFill>
                <a:latin typeface="Courier New"/>
                <a:cs typeface="Courier New"/>
              </a:rPr>
              <a:t>user to Linux</a:t>
            </a:r>
            <a:r>
              <a:rPr sz="1400" spc="-125" dirty="0">
                <a:solidFill>
                  <a:srgbClr val="AEAEAE"/>
                </a:solidFill>
                <a:latin typeface="Courier New"/>
                <a:cs typeface="Courier New"/>
              </a:rPr>
              <a:t> </a:t>
            </a:r>
            <a:r>
              <a:rPr sz="1400" spc="-5" dirty="0">
                <a:solidFill>
                  <a:srgbClr val="AEAEAE"/>
                </a:solidFill>
                <a:latin typeface="Courier New"/>
                <a:cs typeface="Courier New"/>
              </a:rPr>
              <a:t>system  </a:t>
            </a:r>
            <a:r>
              <a:rPr sz="1400" spc="-5" dirty="0">
                <a:solidFill>
                  <a:srgbClr val="FBDE2D"/>
                </a:solidFill>
                <a:latin typeface="Courier New"/>
                <a:cs typeface="Courier New"/>
              </a:rPr>
              <a:t>if </a:t>
            </a:r>
            <a:r>
              <a:rPr sz="1400" dirty="0">
                <a:solidFill>
                  <a:srgbClr val="FBDE2D"/>
                </a:solidFill>
                <a:latin typeface="Courier New"/>
                <a:cs typeface="Courier New"/>
              </a:rPr>
              <a:t>[ </a:t>
            </a:r>
            <a:r>
              <a:rPr sz="1400" spc="-5" dirty="0">
                <a:solidFill>
                  <a:srgbClr val="FBDE2D"/>
                </a:solidFill>
                <a:latin typeface="Courier New"/>
                <a:cs typeface="Courier New"/>
              </a:rPr>
              <a:t>$</a:t>
            </a:r>
            <a:r>
              <a:rPr sz="1400" spc="-5" dirty="0">
                <a:solidFill>
                  <a:srgbClr val="F8F8F8"/>
                </a:solidFill>
                <a:latin typeface="Courier New"/>
                <a:cs typeface="Courier New"/>
              </a:rPr>
              <a:t>(id -u) </a:t>
            </a:r>
            <a:r>
              <a:rPr sz="1400" spc="-5" dirty="0">
                <a:solidFill>
                  <a:srgbClr val="FBDE2D"/>
                </a:solidFill>
                <a:latin typeface="Courier New"/>
                <a:cs typeface="Courier New"/>
              </a:rPr>
              <a:t>-eq </a:t>
            </a:r>
            <a:r>
              <a:rPr sz="1400" dirty="0">
                <a:solidFill>
                  <a:srgbClr val="F8F8F8"/>
                </a:solidFill>
                <a:latin typeface="Courier New"/>
                <a:cs typeface="Courier New"/>
              </a:rPr>
              <a:t>0 </a:t>
            </a:r>
            <a:r>
              <a:rPr sz="1400" spc="-5" dirty="0">
                <a:solidFill>
                  <a:srgbClr val="FBDE2D"/>
                </a:solidFill>
                <a:latin typeface="Courier New"/>
                <a:cs typeface="Courier New"/>
              </a:rPr>
              <a:t>]</a:t>
            </a:r>
            <a:r>
              <a:rPr sz="1400" spc="-5" dirty="0">
                <a:solidFill>
                  <a:srgbClr val="F8F8F8"/>
                </a:solidFill>
                <a:latin typeface="Courier New"/>
                <a:cs typeface="Courier New"/>
              </a:rPr>
              <a:t>;</a:t>
            </a:r>
            <a:r>
              <a:rPr sz="1400" spc="-75" dirty="0">
                <a:solidFill>
                  <a:srgbClr val="F8F8F8"/>
                </a:solidFill>
                <a:latin typeface="Courier New"/>
                <a:cs typeface="Courier New"/>
              </a:rPr>
              <a:t> </a:t>
            </a:r>
            <a:r>
              <a:rPr sz="1400" spc="-5" dirty="0">
                <a:solidFill>
                  <a:srgbClr val="FBDE2D"/>
                </a:solidFill>
                <a:latin typeface="Courier New"/>
                <a:cs typeface="Courier New"/>
              </a:rPr>
              <a:t>then</a:t>
            </a:r>
            <a:endParaRPr sz="1400" dirty="0">
              <a:latin typeface="Courier New"/>
              <a:cs typeface="Courier New"/>
            </a:endParaRPr>
          </a:p>
          <a:p>
            <a:pPr marL="410209">
              <a:lnSpc>
                <a:spcPct val="100000"/>
              </a:lnSpc>
              <a:spcBef>
                <a:spcPts val="25"/>
              </a:spcBef>
            </a:pPr>
            <a:r>
              <a:rPr sz="1400" spc="-5" dirty="0">
                <a:solidFill>
                  <a:srgbClr val="F8F8F8"/>
                </a:solidFill>
                <a:latin typeface="Courier New"/>
                <a:cs typeface="Courier New"/>
              </a:rPr>
              <a:t>$username=johndoe</a:t>
            </a:r>
            <a:endParaRPr sz="1400" dirty="0">
              <a:latin typeface="Courier New"/>
              <a:cs typeface="Courier New"/>
            </a:endParaRPr>
          </a:p>
          <a:p>
            <a:pPr marL="410209" marR="516890">
              <a:lnSpc>
                <a:spcPct val="98600"/>
              </a:lnSpc>
              <a:spcBef>
                <a:spcPts val="50"/>
              </a:spcBef>
            </a:pPr>
            <a:r>
              <a:rPr sz="1400" spc="-5" dirty="0">
                <a:solidFill>
                  <a:srgbClr val="F8F8F8"/>
                </a:solidFill>
                <a:latin typeface="Courier New"/>
                <a:cs typeface="Courier New"/>
              </a:rPr>
              <a:t>read -s -p "Enter password </a:t>
            </a:r>
            <a:r>
              <a:rPr sz="1400" dirty="0">
                <a:solidFill>
                  <a:srgbClr val="F8F8F8"/>
                </a:solidFill>
                <a:latin typeface="Courier New"/>
                <a:cs typeface="Courier New"/>
              </a:rPr>
              <a:t>: " </a:t>
            </a:r>
            <a:r>
              <a:rPr sz="1400" spc="-5" dirty="0">
                <a:solidFill>
                  <a:srgbClr val="F8F8F8"/>
                </a:solidFill>
                <a:latin typeface="Courier New"/>
                <a:cs typeface="Courier New"/>
              </a:rPr>
              <a:t>password  egrep "^</a:t>
            </a:r>
            <a:r>
              <a:rPr sz="1400" i="1" spc="-5" dirty="0">
                <a:solidFill>
                  <a:srgbClr val="F8F8F8"/>
                </a:solidFill>
                <a:latin typeface="Courier New"/>
                <a:cs typeface="Courier New"/>
              </a:rPr>
              <a:t>$username</a:t>
            </a:r>
            <a:r>
              <a:rPr sz="1400" spc="-5" dirty="0">
                <a:solidFill>
                  <a:srgbClr val="F8F8F8"/>
                </a:solidFill>
                <a:latin typeface="Courier New"/>
                <a:cs typeface="Courier New"/>
              </a:rPr>
              <a:t>" /etc/passwd</a:t>
            </a:r>
            <a:r>
              <a:rPr sz="1400" spc="-100" dirty="0">
                <a:solidFill>
                  <a:srgbClr val="F8F8F8"/>
                </a:solidFill>
                <a:latin typeface="Courier New"/>
                <a:cs typeface="Courier New"/>
              </a:rPr>
              <a:t> </a:t>
            </a:r>
            <a:r>
              <a:rPr sz="1400" i="1" spc="-5" dirty="0">
                <a:solidFill>
                  <a:srgbClr val="F8F8F8"/>
                </a:solidFill>
                <a:latin typeface="Courier New"/>
                <a:cs typeface="Courier New"/>
              </a:rPr>
              <a:t>&gt;</a:t>
            </a:r>
            <a:r>
              <a:rPr sz="1400" spc="-5" dirty="0">
                <a:solidFill>
                  <a:srgbClr val="F8F8F8"/>
                </a:solidFill>
                <a:latin typeface="Courier New"/>
                <a:cs typeface="Courier New"/>
              </a:rPr>
              <a:t>/dev/null  </a:t>
            </a:r>
            <a:r>
              <a:rPr sz="1400" spc="-5" dirty="0">
                <a:solidFill>
                  <a:srgbClr val="FBDE2D"/>
                </a:solidFill>
                <a:latin typeface="Courier New"/>
                <a:cs typeface="Courier New"/>
              </a:rPr>
              <a:t>if </a:t>
            </a:r>
            <a:r>
              <a:rPr sz="1400" dirty="0">
                <a:solidFill>
                  <a:srgbClr val="FBDE2D"/>
                </a:solidFill>
                <a:latin typeface="Courier New"/>
                <a:cs typeface="Courier New"/>
              </a:rPr>
              <a:t>[ </a:t>
            </a:r>
            <a:r>
              <a:rPr sz="1400" i="1" spc="-5" dirty="0">
                <a:solidFill>
                  <a:srgbClr val="F8F8F8"/>
                </a:solidFill>
                <a:latin typeface="Courier New"/>
                <a:cs typeface="Courier New"/>
              </a:rPr>
              <a:t>$? </a:t>
            </a:r>
            <a:r>
              <a:rPr sz="1400" spc="-5" dirty="0">
                <a:solidFill>
                  <a:srgbClr val="FBDE2D"/>
                </a:solidFill>
                <a:latin typeface="Courier New"/>
                <a:cs typeface="Courier New"/>
              </a:rPr>
              <a:t>-eq </a:t>
            </a:r>
            <a:r>
              <a:rPr sz="1400" dirty="0">
                <a:solidFill>
                  <a:srgbClr val="F8F8F8"/>
                </a:solidFill>
                <a:latin typeface="Courier New"/>
                <a:cs typeface="Courier New"/>
              </a:rPr>
              <a:t>0 </a:t>
            </a:r>
            <a:r>
              <a:rPr sz="1400" spc="-5" dirty="0">
                <a:solidFill>
                  <a:srgbClr val="FBDE2D"/>
                </a:solidFill>
                <a:latin typeface="Courier New"/>
                <a:cs typeface="Courier New"/>
              </a:rPr>
              <a:t>]</a:t>
            </a:r>
            <a:r>
              <a:rPr sz="1400" spc="-5" dirty="0">
                <a:solidFill>
                  <a:srgbClr val="F8F8F8"/>
                </a:solidFill>
                <a:latin typeface="Courier New"/>
                <a:cs typeface="Courier New"/>
              </a:rPr>
              <a:t>;</a:t>
            </a:r>
            <a:r>
              <a:rPr sz="1400" spc="-60" dirty="0">
                <a:solidFill>
                  <a:srgbClr val="F8F8F8"/>
                </a:solidFill>
                <a:latin typeface="Courier New"/>
                <a:cs typeface="Courier New"/>
              </a:rPr>
              <a:t> </a:t>
            </a:r>
            <a:r>
              <a:rPr sz="1400" spc="-5" dirty="0">
                <a:solidFill>
                  <a:srgbClr val="FBDE2D"/>
                </a:solidFill>
                <a:latin typeface="Courier New"/>
                <a:cs typeface="Courier New"/>
              </a:rPr>
              <a:t>then</a:t>
            </a:r>
            <a:endParaRPr sz="1400" dirty="0">
              <a:latin typeface="Courier New"/>
              <a:cs typeface="Courier New"/>
            </a:endParaRPr>
          </a:p>
          <a:p>
            <a:pPr marL="728980" marR="2005964">
              <a:lnSpc>
                <a:spcPts val="1700"/>
              </a:lnSpc>
              <a:spcBef>
                <a:spcPts val="40"/>
              </a:spcBef>
            </a:pPr>
            <a:r>
              <a:rPr sz="1400" spc="-5" dirty="0">
                <a:solidFill>
                  <a:srgbClr val="F8F8F8"/>
                </a:solidFill>
                <a:latin typeface="Courier New"/>
                <a:cs typeface="Courier New"/>
              </a:rPr>
              <a:t>echo "</a:t>
            </a:r>
            <a:r>
              <a:rPr sz="1400" i="1" spc="-5" dirty="0">
                <a:solidFill>
                  <a:srgbClr val="F8F8F8"/>
                </a:solidFill>
                <a:latin typeface="Courier New"/>
                <a:cs typeface="Courier New"/>
              </a:rPr>
              <a:t>$username</a:t>
            </a:r>
            <a:r>
              <a:rPr sz="1400" i="1" spc="-105" dirty="0">
                <a:solidFill>
                  <a:srgbClr val="F8F8F8"/>
                </a:solidFill>
                <a:latin typeface="Courier New"/>
                <a:cs typeface="Courier New"/>
              </a:rPr>
              <a:t> </a:t>
            </a:r>
            <a:r>
              <a:rPr sz="1400" spc="-5" dirty="0">
                <a:solidFill>
                  <a:srgbClr val="F8F8F8"/>
                </a:solidFill>
                <a:latin typeface="Courier New"/>
                <a:cs typeface="Courier New"/>
              </a:rPr>
              <a:t>exists!"  exit</a:t>
            </a:r>
            <a:r>
              <a:rPr sz="1400" spc="-10" dirty="0">
                <a:solidFill>
                  <a:srgbClr val="F8F8F8"/>
                </a:solidFill>
                <a:latin typeface="Courier New"/>
                <a:cs typeface="Courier New"/>
              </a:rPr>
              <a:t> </a:t>
            </a:r>
            <a:r>
              <a:rPr sz="1400" dirty="0">
                <a:solidFill>
                  <a:srgbClr val="D8FA3C"/>
                </a:solidFill>
                <a:latin typeface="Courier New"/>
                <a:cs typeface="Courier New"/>
              </a:rPr>
              <a:t>1</a:t>
            </a:r>
            <a:endParaRPr sz="1400" dirty="0">
              <a:latin typeface="Courier New"/>
              <a:cs typeface="Courier New"/>
            </a:endParaRPr>
          </a:p>
          <a:p>
            <a:pPr marL="410209">
              <a:lnSpc>
                <a:spcPts val="1610"/>
              </a:lnSpc>
            </a:pPr>
            <a:r>
              <a:rPr sz="1400" spc="-5" dirty="0">
                <a:solidFill>
                  <a:srgbClr val="FBDE2D"/>
                </a:solidFill>
                <a:latin typeface="Courier New"/>
                <a:cs typeface="Courier New"/>
              </a:rPr>
              <a:t>else</a:t>
            </a:r>
            <a:endParaRPr sz="1400" dirty="0">
              <a:latin typeface="Courier New"/>
              <a:cs typeface="Courier New"/>
            </a:endParaRPr>
          </a:p>
          <a:p>
            <a:pPr marL="728980">
              <a:lnSpc>
                <a:spcPts val="1645"/>
              </a:lnSpc>
            </a:pPr>
            <a:r>
              <a:rPr sz="1400" spc="-5" dirty="0">
                <a:solidFill>
                  <a:srgbClr val="F8F8F8"/>
                </a:solidFill>
                <a:latin typeface="Courier New"/>
                <a:cs typeface="Courier New"/>
              </a:rPr>
              <a:t>useradd -m -p </a:t>
            </a:r>
            <a:r>
              <a:rPr sz="1400" i="1" spc="-5" dirty="0">
                <a:solidFill>
                  <a:srgbClr val="F8F8F8"/>
                </a:solidFill>
                <a:latin typeface="Courier New"/>
                <a:cs typeface="Courier New"/>
              </a:rPr>
              <a:t>$password</a:t>
            </a:r>
            <a:r>
              <a:rPr sz="1400" i="1" spc="-50" dirty="0">
                <a:solidFill>
                  <a:srgbClr val="F8F8F8"/>
                </a:solidFill>
                <a:latin typeface="Courier New"/>
                <a:cs typeface="Courier New"/>
              </a:rPr>
              <a:t> </a:t>
            </a:r>
            <a:r>
              <a:rPr sz="1400" i="1" spc="-5" dirty="0">
                <a:solidFill>
                  <a:srgbClr val="F8F8F8"/>
                </a:solidFill>
                <a:latin typeface="Courier New"/>
                <a:cs typeface="Courier New"/>
              </a:rPr>
              <a:t>$username</a:t>
            </a:r>
            <a:endParaRPr sz="1400" dirty="0">
              <a:latin typeface="Courier New"/>
              <a:cs typeface="Courier New"/>
            </a:endParaRPr>
          </a:p>
          <a:p>
            <a:pPr marL="91440" marR="198120" indent="638175">
              <a:lnSpc>
                <a:spcPct val="100000"/>
              </a:lnSpc>
              <a:spcBef>
                <a:spcPts val="25"/>
              </a:spcBef>
            </a:pPr>
            <a:r>
              <a:rPr sz="1400" dirty="0">
                <a:solidFill>
                  <a:srgbClr val="FBDE2D"/>
                </a:solidFill>
                <a:latin typeface="Courier New"/>
                <a:cs typeface="Courier New"/>
              </a:rPr>
              <a:t>[ </a:t>
            </a:r>
            <a:r>
              <a:rPr sz="1400" i="1" spc="-5" dirty="0">
                <a:solidFill>
                  <a:srgbClr val="F8F8F8"/>
                </a:solidFill>
                <a:latin typeface="Courier New"/>
                <a:cs typeface="Courier New"/>
              </a:rPr>
              <a:t>$? </a:t>
            </a:r>
            <a:r>
              <a:rPr sz="1400" spc="-5" dirty="0">
                <a:solidFill>
                  <a:srgbClr val="FBDE2D"/>
                </a:solidFill>
                <a:latin typeface="Courier New"/>
                <a:cs typeface="Courier New"/>
              </a:rPr>
              <a:t>-eq </a:t>
            </a:r>
            <a:r>
              <a:rPr sz="1400" dirty="0">
                <a:solidFill>
                  <a:srgbClr val="F8F8F8"/>
                </a:solidFill>
                <a:latin typeface="Courier New"/>
                <a:cs typeface="Courier New"/>
              </a:rPr>
              <a:t>0 </a:t>
            </a:r>
            <a:r>
              <a:rPr sz="1400" dirty="0">
                <a:solidFill>
                  <a:srgbClr val="FBDE2D"/>
                </a:solidFill>
                <a:latin typeface="Courier New"/>
                <a:cs typeface="Courier New"/>
              </a:rPr>
              <a:t>] </a:t>
            </a:r>
            <a:r>
              <a:rPr sz="1400" spc="-5" dirty="0">
                <a:solidFill>
                  <a:srgbClr val="FBDE2D"/>
                </a:solidFill>
                <a:latin typeface="Courier New"/>
                <a:cs typeface="Courier New"/>
              </a:rPr>
              <a:t>&amp;&amp; </a:t>
            </a:r>
            <a:r>
              <a:rPr sz="1400" spc="-5" dirty="0">
                <a:solidFill>
                  <a:srgbClr val="F8F8F8"/>
                </a:solidFill>
                <a:latin typeface="Courier New"/>
                <a:cs typeface="Courier New"/>
              </a:rPr>
              <a:t>echo "User has been</a:t>
            </a:r>
            <a:r>
              <a:rPr sz="1400" spc="-130" dirty="0">
                <a:solidFill>
                  <a:srgbClr val="F8F8F8"/>
                </a:solidFill>
                <a:latin typeface="Courier New"/>
                <a:cs typeface="Courier New"/>
              </a:rPr>
              <a:t> </a:t>
            </a:r>
            <a:r>
              <a:rPr sz="1400" spc="-5" dirty="0">
                <a:solidFill>
                  <a:srgbClr val="F8F8F8"/>
                </a:solidFill>
                <a:latin typeface="Courier New"/>
                <a:cs typeface="Courier New"/>
              </a:rPr>
              <a:t>added  to system!" </a:t>
            </a:r>
            <a:r>
              <a:rPr sz="1400" spc="-5" dirty="0">
                <a:solidFill>
                  <a:srgbClr val="FBDE2D"/>
                </a:solidFill>
                <a:latin typeface="Courier New"/>
                <a:cs typeface="Courier New"/>
              </a:rPr>
              <a:t>|| </a:t>
            </a:r>
            <a:r>
              <a:rPr sz="1400" spc="-5" dirty="0">
                <a:solidFill>
                  <a:srgbClr val="F8F8F8"/>
                </a:solidFill>
                <a:latin typeface="Courier New"/>
                <a:cs typeface="Courier New"/>
              </a:rPr>
              <a:t>echo "Failed to add </a:t>
            </a:r>
            <a:r>
              <a:rPr sz="1400" dirty="0">
                <a:solidFill>
                  <a:srgbClr val="F8F8F8"/>
                </a:solidFill>
                <a:latin typeface="Courier New"/>
                <a:cs typeface="Courier New"/>
              </a:rPr>
              <a:t>a</a:t>
            </a:r>
            <a:r>
              <a:rPr sz="1400" spc="-85" dirty="0">
                <a:solidFill>
                  <a:srgbClr val="F8F8F8"/>
                </a:solidFill>
                <a:latin typeface="Courier New"/>
                <a:cs typeface="Courier New"/>
              </a:rPr>
              <a:t> </a:t>
            </a:r>
            <a:r>
              <a:rPr sz="1400" spc="-5" dirty="0">
                <a:solidFill>
                  <a:srgbClr val="F8F8F8"/>
                </a:solidFill>
                <a:latin typeface="Courier New"/>
                <a:cs typeface="Courier New"/>
              </a:rPr>
              <a:t>user!"</a:t>
            </a:r>
            <a:endParaRPr sz="1400" dirty="0">
              <a:latin typeface="Courier New"/>
              <a:cs typeface="Courier New"/>
            </a:endParaRPr>
          </a:p>
          <a:p>
            <a:pPr marL="410209">
              <a:lnSpc>
                <a:spcPct val="100000"/>
              </a:lnSpc>
              <a:spcBef>
                <a:spcPts val="20"/>
              </a:spcBef>
            </a:pPr>
            <a:r>
              <a:rPr sz="1400" spc="-5" dirty="0">
                <a:solidFill>
                  <a:srgbClr val="FBDE2D"/>
                </a:solidFill>
                <a:latin typeface="Courier New"/>
                <a:cs typeface="Courier New"/>
              </a:rPr>
              <a:t>fi</a:t>
            </a:r>
            <a:endParaRPr sz="1400" dirty="0">
              <a:latin typeface="Courier New"/>
              <a:cs typeface="Courier New"/>
            </a:endParaRPr>
          </a:p>
          <a:p>
            <a:pPr marL="91440">
              <a:lnSpc>
                <a:spcPct val="100000"/>
              </a:lnSpc>
              <a:spcBef>
                <a:spcPts val="25"/>
              </a:spcBef>
            </a:pPr>
            <a:r>
              <a:rPr sz="1400" spc="-5" dirty="0">
                <a:solidFill>
                  <a:srgbClr val="FBDE2D"/>
                </a:solidFill>
                <a:latin typeface="Courier New"/>
                <a:cs typeface="Courier New"/>
              </a:rPr>
              <a:t>fi</a:t>
            </a:r>
            <a:endParaRPr sz="1400" dirty="0">
              <a:latin typeface="Courier New"/>
              <a:cs typeface="Courier New"/>
            </a:endParaRPr>
          </a:p>
        </p:txBody>
      </p:sp>
      <p:sp>
        <p:nvSpPr>
          <p:cNvPr id="26" name="object 8">
            <a:extLst>
              <a:ext uri="{FF2B5EF4-FFF2-40B4-BE49-F238E27FC236}">
                <a16:creationId xmlns:a16="http://schemas.microsoft.com/office/drawing/2014/main" id="{6E9354CC-480A-4DC7-99F2-925E71331E6A}"/>
              </a:ext>
            </a:extLst>
          </p:cNvPr>
          <p:cNvSpPr txBox="1"/>
          <p:nvPr/>
        </p:nvSpPr>
        <p:spPr>
          <a:xfrm>
            <a:off x="4198353" y="1752600"/>
            <a:ext cx="4813300" cy="1082989"/>
          </a:xfrm>
          <a:prstGeom prst="rect">
            <a:avLst/>
          </a:prstGeom>
          <a:solidFill>
            <a:srgbClr val="0C1021"/>
          </a:solidFill>
        </p:spPr>
        <p:txBody>
          <a:bodyPr vert="horz" wrap="square" lIns="0" tIns="5715" rIns="0" bIns="0" rtlCol="0">
            <a:spAutoFit/>
          </a:bodyPr>
          <a:lstStyle/>
          <a:p>
            <a:pPr marL="525145" marR="897255" indent="-250825">
              <a:lnSpc>
                <a:spcPts val="2110"/>
              </a:lnSpc>
              <a:spcBef>
                <a:spcPts val="5"/>
              </a:spcBef>
            </a:pPr>
            <a:r>
              <a:rPr sz="1800" dirty="0">
                <a:solidFill>
                  <a:srgbClr val="F92672"/>
                </a:solidFill>
                <a:latin typeface="Consolas"/>
                <a:cs typeface="Consolas"/>
              </a:rPr>
              <a:t>- </a:t>
            </a:r>
            <a:r>
              <a:rPr sz="1800" spc="-5" dirty="0">
                <a:solidFill>
                  <a:srgbClr val="F92672"/>
                </a:solidFill>
                <a:latin typeface="Consolas"/>
                <a:cs typeface="Consolas"/>
              </a:rPr>
              <a:t>hosts:</a:t>
            </a:r>
            <a:r>
              <a:rPr sz="1800" spc="-280" dirty="0">
                <a:solidFill>
                  <a:srgbClr val="F92672"/>
                </a:solidFill>
                <a:latin typeface="Consolas"/>
                <a:cs typeface="Consolas"/>
              </a:rPr>
              <a:t> </a:t>
            </a:r>
            <a:r>
              <a:rPr lang="en-US" sz="2700" spc="-7" baseline="1543" dirty="0">
                <a:solidFill>
                  <a:srgbClr val="E6DB74"/>
                </a:solidFill>
                <a:latin typeface="Consolas"/>
                <a:cs typeface="Consolas"/>
              </a:rPr>
              <a:t>localhost</a:t>
            </a:r>
          </a:p>
          <a:p>
            <a:pPr marL="525145" marR="897255" indent="-250825">
              <a:lnSpc>
                <a:spcPts val="2110"/>
              </a:lnSpc>
              <a:spcBef>
                <a:spcPts val="5"/>
              </a:spcBef>
            </a:pPr>
            <a:r>
              <a:rPr lang="en-US" sz="2700" spc="-7" baseline="1543" dirty="0">
                <a:solidFill>
                  <a:srgbClr val="E6DB74"/>
                </a:solidFill>
                <a:latin typeface="Consolas"/>
                <a:cs typeface="Consolas"/>
              </a:rPr>
              <a:t> </a:t>
            </a:r>
            <a:r>
              <a:rPr sz="1800" spc="-5" dirty="0">
                <a:solidFill>
                  <a:srgbClr val="F92672"/>
                </a:solidFill>
                <a:latin typeface="Consolas"/>
                <a:cs typeface="Consolas"/>
              </a:rPr>
              <a:t> tasks:</a:t>
            </a:r>
            <a:endParaRPr sz="1800" dirty="0">
              <a:latin typeface="Consolas"/>
              <a:cs typeface="Consolas"/>
            </a:endParaRPr>
          </a:p>
          <a:p>
            <a:pPr marL="775970">
              <a:lnSpc>
                <a:spcPts val="2100"/>
              </a:lnSpc>
            </a:pPr>
            <a:r>
              <a:rPr sz="1800" dirty="0">
                <a:solidFill>
                  <a:srgbClr val="F92672"/>
                </a:solidFill>
                <a:latin typeface="Consolas"/>
                <a:cs typeface="Consolas"/>
              </a:rPr>
              <a:t>-</a:t>
            </a:r>
            <a:r>
              <a:rPr sz="1800" spc="-10" dirty="0">
                <a:solidFill>
                  <a:srgbClr val="F92672"/>
                </a:solidFill>
                <a:latin typeface="Consolas"/>
                <a:cs typeface="Consolas"/>
              </a:rPr>
              <a:t> </a:t>
            </a:r>
            <a:r>
              <a:rPr sz="1800" spc="-5" dirty="0">
                <a:solidFill>
                  <a:srgbClr val="F92672"/>
                </a:solidFill>
                <a:latin typeface="Consolas"/>
                <a:cs typeface="Consolas"/>
              </a:rPr>
              <a:t>user:</a:t>
            </a:r>
            <a:endParaRPr sz="1800" dirty="0">
              <a:latin typeface="Consolas"/>
              <a:cs typeface="Consolas"/>
            </a:endParaRPr>
          </a:p>
          <a:p>
            <a:pPr marL="1277620">
              <a:lnSpc>
                <a:spcPts val="2135"/>
              </a:lnSpc>
            </a:pPr>
            <a:r>
              <a:rPr sz="1800" spc="-5" dirty="0">
                <a:solidFill>
                  <a:srgbClr val="F92672"/>
                </a:solidFill>
                <a:latin typeface="Consolas"/>
                <a:cs typeface="Consolas"/>
              </a:rPr>
              <a:t>name:</a:t>
            </a:r>
            <a:r>
              <a:rPr sz="1800" spc="-15" dirty="0">
                <a:solidFill>
                  <a:srgbClr val="F92672"/>
                </a:solidFill>
                <a:latin typeface="Consolas"/>
                <a:cs typeface="Consolas"/>
              </a:rPr>
              <a:t> </a:t>
            </a:r>
            <a:r>
              <a:rPr lang="en-US" sz="1800" spc="-5" dirty="0" err="1">
                <a:solidFill>
                  <a:srgbClr val="E6DB74"/>
                </a:solidFill>
                <a:latin typeface="Consolas"/>
                <a:cs typeface="Consolas"/>
              </a:rPr>
              <a:t>prabhav</a:t>
            </a:r>
            <a:endParaRPr sz="1800" dirty="0">
              <a:latin typeface="Consolas"/>
              <a:cs typeface="Consolas"/>
            </a:endParaRPr>
          </a:p>
        </p:txBody>
      </p:sp>
      <p:sp>
        <p:nvSpPr>
          <p:cNvPr id="5" name="Rectangle 4">
            <a:extLst>
              <a:ext uri="{FF2B5EF4-FFF2-40B4-BE49-F238E27FC236}">
                <a16:creationId xmlns:a16="http://schemas.microsoft.com/office/drawing/2014/main" id="{1F391702-1DFF-4FB8-A2BE-6397DD7E8B0E}"/>
              </a:ext>
            </a:extLst>
          </p:cNvPr>
          <p:cNvSpPr/>
          <p:nvPr/>
        </p:nvSpPr>
        <p:spPr>
          <a:xfrm>
            <a:off x="4198353" y="3753108"/>
            <a:ext cx="4813300" cy="1631216"/>
          </a:xfrm>
          <a:prstGeom prst="rect">
            <a:avLst/>
          </a:prstGeom>
        </p:spPr>
        <p:txBody>
          <a:bodyPr wrap="square" numCol="1">
            <a:spAutoFit/>
          </a:bodyPr>
          <a:lstStyle/>
          <a:p>
            <a:pPr marL="285750" indent="-285750">
              <a:buFont typeface="Arial" panose="020B0604020202020204" pitchFamily="34" charset="0"/>
              <a:buChar char="•"/>
            </a:pPr>
            <a:r>
              <a:rPr lang="en-US" sz="2000" dirty="0">
                <a:solidFill>
                  <a:schemeClr val="accent5">
                    <a:lumMod val="50000"/>
                  </a:schemeClr>
                </a:solidFill>
                <a:latin typeface="Calibri (Body)"/>
              </a:rPr>
              <a:t>Here is a shell script to create a user.</a:t>
            </a:r>
          </a:p>
          <a:p>
            <a:pPr marL="285750" indent="-285750">
              <a:buFont typeface="Arial" panose="020B0604020202020204" pitchFamily="34" charset="0"/>
              <a:buChar char="•"/>
            </a:pPr>
            <a:r>
              <a:rPr lang="en-US" sz="2000" dirty="0">
                <a:solidFill>
                  <a:schemeClr val="accent5">
                    <a:lumMod val="50000"/>
                  </a:schemeClr>
                </a:solidFill>
                <a:latin typeface="Calibri (Body)"/>
              </a:rPr>
              <a:t>A Complex script</a:t>
            </a:r>
          </a:p>
          <a:p>
            <a:pPr marL="285750" indent="-285750">
              <a:buFont typeface="Arial" panose="020B0604020202020204" pitchFamily="34" charset="0"/>
              <a:buChar char="•"/>
            </a:pPr>
            <a:endParaRPr lang="en-US" sz="2000" dirty="0">
              <a:solidFill>
                <a:schemeClr val="accent5">
                  <a:lumMod val="50000"/>
                </a:schemeClr>
              </a:solidFill>
              <a:latin typeface="Calibri (Body)"/>
            </a:endParaRPr>
          </a:p>
          <a:p>
            <a:pPr marL="285750" indent="-285750">
              <a:buFont typeface="Arial" panose="020B0604020202020204" pitchFamily="34" charset="0"/>
              <a:buChar char="•"/>
            </a:pPr>
            <a:r>
              <a:rPr lang="en-US" sz="2000" dirty="0">
                <a:solidFill>
                  <a:schemeClr val="accent5">
                    <a:lumMod val="50000"/>
                  </a:schemeClr>
                </a:solidFill>
                <a:latin typeface="Calibri (Body)"/>
              </a:rPr>
              <a:t>Now it takes just a few lines of instruction with Ansible</a:t>
            </a:r>
          </a:p>
        </p:txBody>
      </p:sp>
    </p:spTree>
    <p:extLst>
      <p:ext uri="{BB962C8B-B14F-4D97-AF65-F5344CB8AC3E}">
        <p14:creationId xmlns:p14="http://schemas.microsoft.com/office/powerpoint/2010/main" val="394352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Scripts Vs Ansible Playbook</a:t>
            </a:r>
            <a:endParaRPr lang="en-US" b="1" dirty="0">
              <a:solidFill>
                <a:schemeClr val="accent5">
                  <a:lumMod val="75000"/>
                </a:schemeClr>
              </a:solidFill>
              <a:latin typeface="+mn-lt"/>
            </a:endParaRPr>
          </a:p>
        </p:txBody>
      </p:sp>
      <p:sp>
        <p:nvSpPr>
          <p:cNvPr id="25" name="object 4">
            <a:extLst>
              <a:ext uri="{FF2B5EF4-FFF2-40B4-BE49-F238E27FC236}">
                <a16:creationId xmlns:a16="http://schemas.microsoft.com/office/drawing/2014/main" id="{ADD82C7B-001B-4047-86C7-BD4D9DA25243}"/>
              </a:ext>
            </a:extLst>
          </p:cNvPr>
          <p:cNvSpPr txBox="1"/>
          <p:nvPr/>
        </p:nvSpPr>
        <p:spPr>
          <a:xfrm>
            <a:off x="132347" y="1752600"/>
            <a:ext cx="3886200" cy="4758995"/>
          </a:xfrm>
          <a:prstGeom prst="rect">
            <a:avLst/>
          </a:prstGeom>
          <a:solidFill>
            <a:srgbClr val="0C1021"/>
          </a:solidFill>
        </p:spPr>
        <p:txBody>
          <a:bodyPr vert="horz" wrap="square" lIns="0" tIns="37465" rIns="0" bIns="0" rtlCol="0">
            <a:spAutoFit/>
          </a:bodyPr>
          <a:lstStyle/>
          <a:p>
            <a:pPr marL="91440">
              <a:lnSpc>
                <a:spcPct val="100000"/>
              </a:lnSpc>
              <a:spcBef>
                <a:spcPts val="295"/>
              </a:spcBef>
            </a:pPr>
            <a:r>
              <a:rPr sz="1400" b="1" spc="-5" dirty="0">
                <a:solidFill>
                  <a:srgbClr val="F8F8F8"/>
                </a:solidFill>
                <a:latin typeface="Courier New"/>
                <a:cs typeface="Courier New"/>
              </a:rPr>
              <a:t>#!/bin/bash</a:t>
            </a:r>
            <a:endParaRPr sz="1400" dirty="0">
              <a:latin typeface="Courier New"/>
              <a:cs typeface="Courier New"/>
            </a:endParaRPr>
          </a:p>
          <a:p>
            <a:pPr marL="91440" marR="1155065">
              <a:lnSpc>
                <a:spcPct val="100000"/>
              </a:lnSpc>
              <a:spcBef>
                <a:spcPts val="20"/>
              </a:spcBef>
            </a:pPr>
            <a:r>
              <a:rPr sz="1400" dirty="0">
                <a:solidFill>
                  <a:srgbClr val="AEAEAE"/>
                </a:solidFill>
                <a:latin typeface="Courier New"/>
                <a:cs typeface="Courier New"/>
              </a:rPr>
              <a:t># </a:t>
            </a:r>
            <a:r>
              <a:rPr sz="1400" spc="-5" dirty="0">
                <a:solidFill>
                  <a:srgbClr val="AEAEAE"/>
                </a:solidFill>
                <a:latin typeface="Courier New"/>
                <a:cs typeface="Courier New"/>
              </a:rPr>
              <a:t>Script to add </a:t>
            </a:r>
            <a:r>
              <a:rPr sz="1400" dirty="0">
                <a:solidFill>
                  <a:srgbClr val="AEAEAE"/>
                </a:solidFill>
                <a:latin typeface="Courier New"/>
                <a:cs typeface="Courier New"/>
              </a:rPr>
              <a:t>a </a:t>
            </a:r>
            <a:r>
              <a:rPr sz="1400" spc="-5" dirty="0">
                <a:solidFill>
                  <a:srgbClr val="AEAEAE"/>
                </a:solidFill>
                <a:latin typeface="Courier New"/>
                <a:cs typeface="Courier New"/>
              </a:rPr>
              <a:t>user to Linux</a:t>
            </a:r>
            <a:r>
              <a:rPr sz="1400" spc="-125" dirty="0">
                <a:solidFill>
                  <a:srgbClr val="AEAEAE"/>
                </a:solidFill>
                <a:latin typeface="Courier New"/>
                <a:cs typeface="Courier New"/>
              </a:rPr>
              <a:t> </a:t>
            </a:r>
            <a:r>
              <a:rPr sz="1400" spc="-5" dirty="0">
                <a:solidFill>
                  <a:srgbClr val="AEAEAE"/>
                </a:solidFill>
                <a:latin typeface="Courier New"/>
                <a:cs typeface="Courier New"/>
              </a:rPr>
              <a:t>system  </a:t>
            </a:r>
            <a:r>
              <a:rPr sz="1400" spc="-5" dirty="0">
                <a:solidFill>
                  <a:srgbClr val="FBDE2D"/>
                </a:solidFill>
                <a:latin typeface="Courier New"/>
                <a:cs typeface="Courier New"/>
              </a:rPr>
              <a:t>if </a:t>
            </a:r>
            <a:r>
              <a:rPr sz="1400" dirty="0">
                <a:solidFill>
                  <a:srgbClr val="FBDE2D"/>
                </a:solidFill>
                <a:latin typeface="Courier New"/>
                <a:cs typeface="Courier New"/>
              </a:rPr>
              <a:t>[ </a:t>
            </a:r>
            <a:r>
              <a:rPr sz="1400" spc="-5" dirty="0">
                <a:solidFill>
                  <a:srgbClr val="FBDE2D"/>
                </a:solidFill>
                <a:latin typeface="Courier New"/>
                <a:cs typeface="Courier New"/>
              </a:rPr>
              <a:t>$</a:t>
            </a:r>
            <a:r>
              <a:rPr sz="1400" spc="-5" dirty="0">
                <a:solidFill>
                  <a:srgbClr val="F8F8F8"/>
                </a:solidFill>
                <a:latin typeface="Courier New"/>
                <a:cs typeface="Courier New"/>
              </a:rPr>
              <a:t>(id -u) </a:t>
            </a:r>
            <a:r>
              <a:rPr sz="1400" spc="-5" dirty="0">
                <a:solidFill>
                  <a:srgbClr val="FBDE2D"/>
                </a:solidFill>
                <a:latin typeface="Courier New"/>
                <a:cs typeface="Courier New"/>
              </a:rPr>
              <a:t>-eq </a:t>
            </a:r>
            <a:r>
              <a:rPr sz="1400" dirty="0">
                <a:solidFill>
                  <a:srgbClr val="F8F8F8"/>
                </a:solidFill>
                <a:latin typeface="Courier New"/>
                <a:cs typeface="Courier New"/>
              </a:rPr>
              <a:t>0 </a:t>
            </a:r>
            <a:r>
              <a:rPr sz="1400" spc="-5" dirty="0">
                <a:solidFill>
                  <a:srgbClr val="FBDE2D"/>
                </a:solidFill>
                <a:latin typeface="Courier New"/>
                <a:cs typeface="Courier New"/>
              </a:rPr>
              <a:t>]</a:t>
            </a:r>
            <a:r>
              <a:rPr sz="1400" spc="-5" dirty="0">
                <a:solidFill>
                  <a:srgbClr val="F8F8F8"/>
                </a:solidFill>
                <a:latin typeface="Courier New"/>
                <a:cs typeface="Courier New"/>
              </a:rPr>
              <a:t>;</a:t>
            </a:r>
            <a:r>
              <a:rPr sz="1400" spc="-75" dirty="0">
                <a:solidFill>
                  <a:srgbClr val="F8F8F8"/>
                </a:solidFill>
                <a:latin typeface="Courier New"/>
                <a:cs typeface="Courier New"/>
              </a:rPr>
              <a:t> </a:t>
            </a:r>
            <a:r>
              <a:rPr sz="1400" spc="-5" dirty="0">
                <a:solidFill>
                  <a:srgbClr val="FBDE2D"/>
                </a:solidFill>
                <a:latin typeface="Courier New"/>
                <a:cs typeface="Courier New"/>
              </a:rPr>
              <a:t>then</a:t>
            </a:r>
            <a:endParaRPr sz="1400" dirty="0">
              <a:latin typeface="Courier New"/>
              <a:cs typeface="Courier New"/>
            </a:endParaRPr>
          </a:p>
          <a:p>
            <a:pPr marL="410209">
              <a:lnSpc>
                <a:spcPct val="100000"/>
              </a:lnSpc>
              <a:spcBef>
                <a:spcPts val="25"/>
              </a:spcBef>
            </a:pPr>
            <a:r>
              <a:rPr sz="1400" spc="-5" dirty="0">
                <a:solidFill>
                  <a:srgbClr val="F8F8F8"/>
                </a:solidFill>
                <a:latin typeface="Courier New"/>
                <a:cs typeface="Courier New"/>
              </a:rPr>
              <a:t>$username=</a:t>
            </a:r>
            <a:r>
              <a:rPr lang="en-US" sz="1400" spc="-5" dirty="0" err="1">
                <a:solidFill>
                  <a:srgbClr val="F8F8F8"/>
                </a:solidFill>
                <a:latin typeface="Courier New"/>
                <a:cs typeface="Courier New"/>
              </a:rPr>
              <a:t>prabhav</a:t>
            </a:r>
            <a:endParaRPr sz="1400" dirty="0">
              <a:latin typeface="Courier New"/>
              <a:cs typeface="Courier New"/>
            </a:endParaRPr>
          </a:p>
          <a:p>
            <a:pPr marL="410209" marR="516890">
              <a:lnSpc>
                <a:spcPct val="98600"/>
              </a:lnSpc>
              <a:spcBef>
                <a:spcPts val="50"/>
              </a:spcBef>
            </a:pPr>
            <a:r>
              <a:rPr sz="1400" spc="-5" dirty="0">
                <a:solidFill>
                  <a:srgbClr val="F8F8F8"/>
                </a:solidFill>
                <a:latin typeface="Courier New"/>
                <a:cs typeface="Courier New"/>
              </a:rPr>
              <a:t>read -s -p "Enter password </a:t>
            </a:r>
            <a:r>
              <a:rPr sz="1400" dirty="0">
                <a:solidFill>
                  <a:srgbClr val="F8F8F8"/>
                </a:solidFill>
                <a:latin typeface="Courier New"/>
                <a:cs typeface="Courier New"/>
              </a:rPr>
              <a:t>: " </a:t>
            </a:r>
            <a:r>
              <a:rPr sz="1400" spc="-5" dirty="0">
                <a:solidFill>
                  <a:srgbClr val="F8F8F8"/>
                </a:solidFill>
                <a:latin typeface="Courier New"/>
                <a:cs typeface="Courier New"/>
              </a:rPr>
              <a:t>password  egrep "^</a:t>
            </a:r>
            <a:r>
              <a:rPr sz="1400" i="1" spc="-5" dirty="0">
                <a:solidFill>
                  <a:srgbClr val="F8F8F8"/>
                </a:solidFill>
                <a:latin typeface="Courier New"/>
                <a:cs typeface="Courier New"/>
              </a:rPr>
              <a:t>$username</a:t>
            </a:r>
            <a:r>
              <a:rPr sz="1400" spc="-5" dirty="0">
                <a:solidFill>
                  <a:srgbClr val="F8F8F8"/>
                </a:solidFill>
                <a:latin typeface="Courier New"/>
                <a:cs typeface="Courier New"/>
              </a:rPr>
              <a:t>" /etc/passwd</a:t>
            </a:r>
            <a:r>
              <a:rPr sz="1400" spc="-100" dirty="0">
                <a:solidFill>
                  <a:srgbClr val="F8F8F8"/>
                </a:solidFill>
                <a:latin typeface="Courier New"/>
                <a:cs typeface="Courier New"/>
              </a:rPr>
              <a:t> </a:t>
            </a:r>
            <a:r>
              <a:rPr sz="1400" i="1" spc="-5" dirty="0">
                <a:solidFill>
                  <a:srgbClr val="F8F8F8"/>
                </a:solidFill>
                <a:latin typeface="Courier New"/>
                <a:cs typeface="Courier New"/>
              </a:rPr>
              <a:t>&gt;</a:t>
            </a:r>
            <a:r>
              <a:rPr sz="1400" spc="-5" dirty="0">
                <a:solidFill>
                  <a:srgbClr val="F8F8F8"/>
                </a:solidFill>
                <a:latin typeface="Courier New"/>
                <a:cs typeface="Courier New"/>
              </a:rPr>
              <a:t>/dev/null  </a:t>
            </a:r>
            <a:r>
              <a:rPr sz="1400" spc="-5" dirty="0">
                <a:solidFill>
                  <a:srgbClr val="FBDE2D"/>
                </a:solidFill>
                <a:latin typeface="Courier New"/>
                <a:cs typeface="Courier New"/>
              </a:rPr>
              <a:t>if </a:t>
            </a:r>
            <a:r>
              <a:rPr sz="1400" dirty="0">
                <a:solidFill>
                  <a:srgbClr val="FBDE2D"/>
                </a:solidFill>
                <a:latin typeface="Courier New"/>
                <a:cs typeface="Courier New"/>
              </a:rPr>
              <a:t>[ </a:t>
            </a:r>
            <a:r>
              <a:rPr sz="1400" i="1" spc="-5" dirty="0">
                <a:solidFill>
                  <a:srgbClr val="F8F8F8"/>
                </a:solidFill>
                <a:latin typeface="Courier New"/>
                <a:cs typeface="Courier New"/>
              </a:rPr>
              <a:t>$? </a:t>
            </a:r>
            <a:r>
              <a:rPr sz="1400" spc="-5" dirty="0">
                <a:solidFill>
                  <a:srgbClr val="FBDE2D"/>
                </a:solidFill>
                <a:latin typeface="Courier New"/>
                <a:cs typeface="Courier New"/>
              </a:rPr>
              <a:t>-eq </a:t>
            </a:r>
            <a:r>
              <a:rPr sz="1400" dirty="0">
                <a:solidFill>
                  <a:srgbClr val="F8F8F8"/>
                </a:solidFill>
                <a:latin typeface="Courier New"/>
                <a:cs typeface="Courier New"/>
              </a:rPr>
              <a:t>0 </a:t>
            </a:r>
            <a:r>
              <a:rPr sz="1400" spc="-5" dirty="0">
                <a:solidFill>
                  <a:srgbClr val="FBDE2D"/>
                </a:solidFill>
                <a:latin typeface="Courier New"/>
                <a:cs typeface="Courier New"/>
              </a:rPr>
              <a:t>]</a:t>
            </a:r>
            <a:r>
              <a:rPr sz="1400" spc="-5" dirty="0">
                <a:solidFill>
                  <a:srgbClr val="F8F8F8"/>
                </a:solidFill>
                <a:latin typeface="Courier New"/>
                <a:cs typeface="Courier New"/>
              </a:rPr>
              <a:t>;</a:t>
            </a:r>
            <a:r>
              <a:rPr sz="1400" spc="-60" dirty="0">
                <a:solidFill>
                  <a:srgbClr val="F8F8F8"/>
                </a:solidFill>
                <a:latin typeface="Courier New"/>
                <a:cs typeface="Courier New"/>
              </a:rPr>
              <a:t> </a:t>
            </a:r>
            <a:r>
              <a:rPr sz="1400" spc="-5" dirty="0">
                <a:solidFill>
                  <a:srgbClr val="FBDE2D"/>
                </a:solidFill>
                <a:latin typeface="Courier New"/>
                <a:cs typeface="Courier New"/>
              </a:rPr>
              <a:t>then</a:t>
            </a:r>
            <a:endParaRPr sz="1400" dirty="0">
              <a:latin typeface="Courier New"/>
              <a:cs typeface="Courier New"/>
            </a:endParaRPr>
          </a:p>
          <a:p>
            <a:pPr marL="728980" marR="2005964">
              <a:lnSpc>
                <a:spcPts val="1700"/>
              </a:lnSpc>
              <a:spcBef>
                <a:spcPts val="40"/>
              </a:spcBef>
            </a:pPr>
            <a:r>
              <a:rPr sz="1400" spc="-5" dirty="0">
                <a:solidFill>
                  <a:srgbClr val="F8F8F8"/>
                </a:solidFill>
                <a:latin typeface="Courier New"/>
                <a:cs typeface="Courier New"/>
              </a:rPr>
              <a:t>echo "</a:t>
            </a:r>
            <a:r>
              <a:rPr sz="1400" i="1" spc="-5" dirty="0">
                <a:solidFill>
                  <a:srgbClr val="F8F8F8"/>
                </a:solidFill>
                <a:latin typeface="Courier New"/>
                <a:cs typeface="Courier New"/>
              </a:rPr>
              <a:t>$username</a:t>
            </a:r>
            <a:r>
              <a:rPr sz="1400" i="1" spc="-105" dirty="0">
                <a:solidFill>
                  <a:srgbClr val="F8F8F8"/>
                </a:solidFill>
                <a:latin typeface="Courier New"/>
                <a:cs typeface="Courier New"/>
              </a:rPr>
              <a:t> </a:t>
            </a:r>
            <a:r>
              <a:rPr sz="1400" spc="-5" dirty="0">
                <a:solidFill>
                  <a:srgbClr val="F8F8F8"/>
                </a:solidFill>
                <a:latin typeface="Courier New"/>
                <a:cs typeface="Courier New"/>
              </a:rPr>
              <a:t>exists!"  exit</a:t>
            </a:r>
            <a:r>
              <a:rPr sz="1400" spc="-10" dirty="0">
                <a:solidFill>
                  <a:srgbClr val="F8F8F8"/>
                </a:solidFill>
                <a:latin typeface="Courier New"/>
                <a:cs typeface="Courier New"/>
              </a:rPr>
              <a:t> </a:t>
            </a:r>
            <a:r>
              <a:rPr sz="1400" dirty="0">
                <a:solidFill>
                  <a:srgbClr val="D8FA3C"/>
                </a:solidFill>
                <a:latin typeface="Courier New"/>
                <a:cs typeface="Courier New"/>
              </a:rPr>
              <a:t>1</a:t>
            </a:r>
            <a:endParaRPr sz="1400" dirty="0">
              <a:latin typeface="Courier New"/>
              <a:cs typeface="Courier New"/>
            </a:endParaRPr>
          </a:p>
          <a:p>
            <a:pPr marL="410209">
              <a:lnSpc>
                <a:spcPts val="1610"/>
              </a:lnSpc>
            </a:pPr>
            <a:r>
              <a:rPr sz="1400" spc="-5" dirty="0">
                <a:solidFill>
                  <a:srgbClr val="FBDE2D"/>
                </a:solidFill>
                <a:latin typeface="Courier New"/>
                <a:cs typeface="Courier New"/>
              </a:rPr>
              <a:t>else</a:t>
            </a:r>
            <a:endParaRPr sz="1400" dirty="0">
              <a:latin typeface="Courier New"/>
              <a:cs typeface="Courier New"/>
            </a:endParaRPr>
          </a:p>
          <a:p>
            <a:pPr marL="728980">
              <a:lnSpc>
                <a:spcPts val="1645"/>
              </a:lnSpc>
            </a:pPr>
            <a:r>
              <a:rPr sz="1400" spc="-5" dirty="0">
                <a:solidFill>
                  <a:srgbClr val="F8F8F8"/>
                </a:solidFill>
                <a:latin typeface="Courier New"/>
                <a:cs typeface="Courier New"/>
              </a:rPr>
              <a:t>useradd -m -p </a:t>
            </a:r>
            <a:r>
              <a:rPr sz="1400" i="1" spc="-5" dirty="0">
                <a:solidFill>
                  <a:srgbClr val="F8F8F8"/>
                </a:solidFill>
                <a:latin typeface="Courier New"/>
                <a:cs typeface="Courier New"/>
              </a:rPr>
              <a:t>$password</a:t>
            </a:r>
            <a:r>
              <a:rPr sz="1400" i="1" spc="-50" dirty="0">
                <a:solidFill>
                  <a:srgbClr val="F8F8F8"/>
                </a:solidFill>
                <a:latin typeface="Courier New"/>
                <a:cs typeface="Courier New"/>
              </a:rPr>
              <a:t> </a:t>
            </a:r>
            <a:r>
              <a:rPr sz="1400" i="1" spc="-5" dirty="0">
                <a:solidFill>
                  <a:srgbClr val="F8F8F8"/>
                </a:solidFill>
                <a:latin typeface="Courier New"/>
                <a:cs typeface="Courier New"/>
              </a:rPr>
              <a:t>$username</a:t>
            </a:r>
            <a:endParaRPr sz="1400" dirty="0">
              <a:latin typeface="Courier New"/>
              <a:cs typeface="Courier New"/>
            </a:endParaRPr>
          </a:p>
          <a:p>
            <a:pPr marL="91440" marR="198120" indent="638175">
              <a:lnSpc>
                <a:spcPct val="100000"/>
              </a:lnSpc>
              <a:spcBef>
                <a:spcPts val="25"/>
              </a:spcBef>
            </a:pPr>
            <a:r>
              <a:rPr sz="1400" dirty="0">
                <a:solidFill>
                  <a:srgbClr val="FBDE2D"/>
                </a:solidFill>
                <a:latin typeface="Courier New"/>
                <a:cs typeface="Courier New"/>
              </a:rPr>
              <a:t>[ </a:t>
            </a:r>
            <a:r>
              <a:rPr sz="1400" i="1" spc="-5" dirty="0">
                <a:solidFill>
                  <a:srgbClr val="F8F8F8"/>
                </a:solidFill>
                <a:latin typeface="Courier New"/>
                <a:cs typeface="Courier New"/>
              </a:rPr>
              <a:t>$? </a:t>
            </a:r>
            <a:r>
              <a:rPr sz="1400" spc="-5" dirty="0">
                <a:solidFill>
                  <a:srgbClr val="FBDE2D"/>
                </a:solidFill>
                <a:latin typeface="Courier New"/>
                <a:cs typeface="Courier New"/>
              </a:rPr>
              <a:t>-eq </a:t>
            </a:r>
            <a:r>
              <a:rPr sz="1400" dirty="0">
                <a:solidFill>
                  <a:srgbClr val="F8F8F8"/>
                </a:solidFill>
                <a:latin typeface="Courier New"/>
                <a:cs typeface="Courier New"/>
              </a:rPr>
              <a:t>0 </a:t>
            </a:r>
            <a:r>
              <a:rPr sz="1400" dirty="0">
                <a:solidFill>
                  <a:srgbClr val="FBDE2D"/>
                </a:solidFill>
                <a:latin typeface="Courier New"/>
                <a:cs typeface="Courier New"/>
              </a:rPr>
              <a:t>] </a:t>
            </a:r>
            <a:r>
              <a:rPr sz="1400" spc="-5" dirty="0">
                <a:solidFill>
                  <a:srgbClr val="FBDE2D"/>
                </a:solidFill>
                <a:latin typeface="Courier New"/>
                <a:cs typeface="Courier New"/>
              </a:rPr>
              <a:t>&amp;&amp; </a:t>
            </a:r>
            <a:r>
              <a:rPr sz="1400" spc="-5" dirty="0">
                <a:solidFill>
                  <a:srgbClr val="F8F8F8"/>
                </a:solidFill>
                <a:latin typeface="Courier New"/>
                <a:cs typeface="Courier New"/>
              </a:rPr>
              <a:t>echo "User has been</a:t>
            </a:r>
            <a:r>
              <a:rPr sz="1400" spc="-130" dirty="0">
                <a:solidFill>
                  <a:srgbClr val="F8F8F8"/>
                </a:solidFill>
                <a:latin typeface="Courier New"/>
                <a:cs typeface="Courier New"/>
              </a:rPr>
              <a:t> </a:t>
            </a:r>
            <a:r>
              <a:rPr sz="1400" spc="-5" dirty="0">
                <a:solidFill>
                  <a:srgbClr val="F8F8F8"/>
                </a:solidFill>
                <a:latin typeface="Courier New"/>
                <a:cs typeface="Courier New"/>
              </a:rPr>
              <a:t>added  to system!" </a:t>
            </a:r>
            <a:r>
              <a:rPr sz="1400" spc="-5" dirty="0">
                <a:solidFill>
                  <a:srgbClr val="FBDE2D"/>
                </a:solidFill>
                <a:latin typeface="Courier New"/>
                <a:cs typeface="Courier New"/>
              </a:rPr>
              <a:t>|| </a:t>
            </a:r>
            <a:r>
              <a:rPr sz="1400" spc="-5" dirty="0">
                <a:solidFill>
                  <a:srgbClr val="F8F8F8"/>
                </a:solidFill>
                <a:latin typeface="Courier New"/>
                <a:cs typeface="Courier New"/>
              </a:rPr>
              <a:t>echo "Failed to add </a:t>
            </a:r>
            <a:r>
              <a:rPr sz="1400" dirty="0">
                <a:solidFill>
                  <a:srgbClr val="F8F8F8"/>
                </a:solidFill>
                <a:latin typeface="Courier New"/>
                <a:cs typeface="Courier New"/>
              </a:rPr>
              <a:t>a</a:t>
            </a:r>
            <a:r>
              <a:rPr sz="1400" spc="-85" dirty="0">
                <a:solidFill>
                  <a:srgbClr val="F8F8F8"/>
                </a:solidFill>
                <a:latin typeface="Courier New"/>
                <a:cs typeface="Courier New"/>
              </a:rPr>
              <a:t> </a:t>
            </a:r>
            <a:r>
              <a:rPr sz="1400" spc="-5" dirty="0">
                <a:solidFill>
                  <a:srgbClr val="F8F8F8"/>
                </a:solidFill>
                <a:latin typeface="Courier New"/>
                <a:cs typeface="Courier New"/>
              </a:rPr>
              <a:t>user!"</a:t>
            </a:r>
            <a:endParaRPr sz="1400" dirty="0">
              <a:latin typeface="Courier New"/>
              <a:cs typeface="Courier New"/>
            </a:endParaRPr>
          </a:p>
          <a:p>
            <a:pPr marL="410209">
              <a:lnSpc>
                <a:spcPct val="100000"/>
              </a:lnSpc>
              <a:spcBef>
                <a:spcPts val="20"/>
              </a:spcBef>
            </a:pPr>
            <a:r>
              <a:rPr sz="1400" spc="-5" dirty="0">
                <a:solidFill>
                  <a:srgbClr val="FBDE2D"/>
                </a:solidFill>
                <a:latin typeface="Courier New"/>
                <a:cs typeface="Courier New"/>
              </a:rPr>
              <a:t>fi</a:t>
            </a:r>
            <a:endParaRPr sz="1400" dirty="0">
              <a:latin typeface="Courier New"/>
              <a:cs typeface="Courier New"/>
            </a:endParaRPr>
          </a:p>
          <a:p>
            <a:pPr marL="91440">
              <a:lnSpc>
                <a:spcPct val="100000"/>
              </a:lnSpc>
              <a:spcBef>
                <a:spcPts val="25"/>
              </a:spcBef>
            </a:pPr>
            <a:r>
              <a:rPr sz="1400" spc="-5" dirty="0">
                <a:solidFill>
                  <a:srgbClr val="FBDE2D"/>
                </a:solidFill>
                <a:latin typeface="Courier New"/>
                <a:cs typeface="Courier New"/>
              </a:rPr>
              <a:t>fi</a:t>
            </a:r>
            <a:endParaRPr sz="1400" dirty="0">
              <a:latin typeface="Courier New"/>
              <a:cs typeface="Courier New"/>
            </a:endParaRPr>
          </a:p>
        </p:txBody>
      </p:sp>
      <p:sp>
        <p:nvSpPr>
          <p:cNvPr id="26" name="object 8">
            <a:extLst>
              <a:ext uri="{FF2B5EF4-FFF2-40B4-BE49-F238E27FC236}">
                <a16:creationId xmlns:a16="http://schemas.microsoft.com/office/drawing/2014/main" id="{6E9354CC-480A-4DC7-99F2-925E71331E6A}"/>
              </a:ext>
            </a:extLst>
          </p:cNvPr>
          <p:cNvSpPr txBox="1"/>
          <p:nvPr/>
        </p:nvSpPr>
        <p:spPr>
          <a:xfrm>
            <a:off x="4198353" y="1752600"/>
            <a:ext cx="4813300" cy="1082989"/>
          </a:xfrm>
          <a:prstGeom prst="rect">
            <a:avLst/>
          </a:prstGeom>
          <a:solidFill>
            <a:srgbClr val="0C1021"/>
          </a:solidFill>
        </p:spPr>
        <p:txBody>
          <a:bodyPr vert="horz" wrap="square" lIns="0" tIns="5715" rIns="0" bIns="0" rtlCol="0">
            <a:spAutoFit/>
          </a:bodyPr>
          <a:lstStyle/>
          <a:p>
            <a:pPr marL="525145" marR="897255" indent="-250825">
              <a:lnSpc>
                <a:spcPts val="2110"/>
              </a:lnSpc>
              <a:spcBef>
                <a:spcPts val="5"/>
              </a:spcBef>
            </a:pPr>
            <a:r>
              <a:rPr sz="1800" dirty="0">
                <a:solidFill>
                  <a:srgbClr val="F92672"/>
                </a:solidFill>
                <a:latin typeface="Consolas"/>
                <a:cs typeface="Consolas"/>
              </a:rPr>
              <a:t>- </a:t>
            </a:r>
            <a:r>
              <a:rPr sz="1800" spc="-5" dirty="0">
                <a:solidFill>
                  <a:srgbClr val="F92672"/>
                </a:solidFill>
                <a:latin typeface="Consolas"/>
                <a:cs typeface="Consolas"/>
              </a:rPr>
              <a:t>hosts:</a:t>
            </a:r>
            <a:r>
              <a:rPr sz="1800" spc="-280" dirty="0">
                <a:solidFill>
                  <a:srgbClr val="F92672"/>
                </a:solidFill>
                <a:latin typeface="Consolas"/>
                <a:cs typeface="Consolas"/>
              </a:rPr>
              <a:t> </a:t>
            </a:r>
            <a:r>
              <a:rPr sz="2700" spc="-7" baseline="1543" dirty="0" err="1">
                <a:solidFill>
                  <a:srgbClr val="E6DB74"/>
                </a:solidFill>
                <a:latin typeface="Consolas"/>
                <a:cs typeface="Consolas"/>
              </a:rPr>
              <a:t>all_web_servers</a:t>
            </a:r>
            <a:r>
              <a:rPr sz="1800" spc="-5" dirty="0">
                <a:solidFill>
                  <a:srgbClr val="F92672"/>
                </a:solidFill>
                <a:latin typeface="Consolas"/>
                <a:cs typeface="Consolas"/>
              </a:rPr>
              <a:t> tasks:</a:t>
            </a:r>
            <a:endParaRPr sz="1800" dirty="0">
              <a:latin typeface="Consolas"/>
              <a:cs typeface="Consolas"/>
            </a:endParaRPr>
          </a:p>
          <a:p>
            <a:pPr marL="775970">
              <a:lnSpc>
                <a:spcPts val="2100"/>
              </a:lnSpc>
            </a:pPr>
            <a:r>
              <a:rPr sz="1800" dirty="0">
                <a:solidFill>
                  <a:srgbClr val="F92672"/>
                </a:solidFill>
                <a:latin typeface="Consolas"/>
                <a:cs typeface="Consolas"/>
              </a:rPr>
              <a:t>-</a:t>
            </a:r>
            <a:r>
              <a:rPr sz="1800" spc="-10" dirty="0">
                <a:solidFill>
                  <a:srgbClr val="F92672"/>
                </a:solidFill>
                <a:latin typeface="Consolas"/>
                <a:cs typeface="Consolas"/>
              </a:rPr>
              <a:t> </a:t>
            </a:r>
            <a:r>
              <a:rPr sz="1800" spc="-5" dirty="0">
                <a:solidFill>
                  <a:srgbClr val="F92672"/>
                </a:solidFill>
                <a:latin typeface="Consolas"/>
                <a:cs typeface="Consolas"/>
              </a:rPr>
              <a:t>user:</a:t>
            </a:r>
            <a:endParaRPr sz="1800" dirty="0">
              <a:latin typeface="Consolas"/>
              <a:cs typeface="Consolas"/>
            </a:endParaRPr>
          </a:p>
          <a:p>
            <a:pPr marL="1277620">
              <a:lnSpc>
                <a:spcPts val="2135"/>
              </a:lnSpc>
            </a:pPr>
            <a:r>
              <a:rPr sz="1800" spc="-5" dirty="0">
                <a:solidFill>
                  <a:srgbClr val="F92672"/>
                </a:solidFill>
                <a:latin typeface="Consolas"/>
                <a:cs typeface="Consolas"/>
              </a:rPr>
              <a:t>name:</a:t>
            </a:r>
            <a:r>
              <a:rPr sz="1800" spc="-15" dirty="0">
                <a:solidFill>
                  <a:srgbClr val="F92672"/>
                </a:solidFill>
                <a:latin typeface="Consolas"/>
                <a:cs typeface="Consolas"/>
              </a:rPr>
              <a:t> </a:t>
            </a:r>
            <a:r>
              <a:rPr lang="en-US" spc="-5" dirty="0" err="1">
                <a:solidFill>
                  <a:srgbClr val="E6DB74"/>
                </a:solidFill>
                <a:latin typeface="Consolas"/>
                <a:cs typeface="Consolas"/>
              </a:rPr>
              <a:t>prabhav</a:t>
            </a:r>
            <a:endParaRPr sz="1800" dirty="0">
              <a:latin typeface="Consolas"/>
              <a:cs typeface="Consolas"/>
            </a:endParaRPr>
          </a:p>
        </p:txBody>
      </p:sp>
      <p:sp>
        <p:nvSpPr>
          <p:cNvPr id="2" name="Speech Bubble: Rectangle with Corners Rounded 1">
            <a:extLst>
              <a:ext uri="{FF2B5EF4-FFF2-40B4-BE49-F238E27FC236}">
                <a16:creationId xmlns:a16="http://schemas.microsoft.com/office/drawing/2014/main" id="{FE73C82E-9BD9-4E7A-894A-476CAE0A28E0}"/>
              </a:ext>
            </a:extLst>
          </p:cNvPr>
          <p:cNvSpPr/>
          <p:nvPr/>
        </p:nvSpPr>
        <p:spPr>
          <a:xfrm>
            <a:off x="6039853" y="3453497"/>
            <a:ext cx="2971800" cy="1082989"/>
          </a:xfrm>
          <a:prstGeom prst="wedgeRoundRectCallout">
            <a:avLst>
              <a:gd name="adj1" fmla="val 220"/>
              <a:gd name="adj2" fmla="val -191909"/>
              <a:gd name="adj3" fmla="val 16667"/>
            </a:avLst>
          </a:prstGeom>
          <a:solidFill>
            <a:srgbClr val="1F49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cs typeface="Arial" panose="020B0604020202020204" pitchFamily="34" charset="0"/>
              </a:rPr>
              <a:t>Modify only one line to create user on another server or a group of server of your choice</a:t>
            </a:r>
          </a:p>
        </p:txBody>
      </p:sp>
    </p:spTree>
    <p:extLst>
      <p:ext uri="{BB962C8B-B14F-4D97-AF65-F5344CB8AC3E}">
        <p14:creationId xmlns:p14="http://schemas.microsoft.com/office/powerpoint/2010/main" val="764299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Use case example - Simple</a:t>
            </a:r>
            <a:endParaRPr lang="en-US" b="1" dirty="0">
              <a:solidFill>
                <a:schemeClr val="accent5">
                  <a:lumMod val="75000"/>
                </a:schemeClr>
              </a:solidFill>
              <a:latin typeface="+mn-lt"/>
            </a:endParaRPr>
          </a:p>
        </p:txBody>
      </p:sp>
      <p:pic>
        <p:nvPicPr>
          <p:cNvPr id="3" name="Graphic 2" descr="Monitor">
            <a:extLst>
              <a:ext uri="{FF2B5EF4-FFF2-40B4-BE49-F238E27FC236}">
                <a16:creationId xmlns:a16="http://schemas.microsoft.com/office/drawing/2014/main" id="{4C81BDAF-61D4-4BF8-B122-13C4DB63FF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00" y="1905000"/>
            <a:ext cx="1066800" cy="1066800"/>
          </a:xfrm>
          <a:prstGeom prst="rect">
            <a:avLst/>
          </a:prstGeom>
        </p:spPr>
      </p:pic>
      <p:pic>
        <p:nvPicPr>
          <p:cNvPr id="44" name="Graphic 43" descr="Monitor">
            <a:extLst>
              <a:ext uri="{FF2B5EF4-FFF2-40B4-BE49-F238E27FC236}">
                <a16:creationId xmlns:a16="http://schemas.microsoft.com/office/drawing/2014/main" id="{C256D4D4-0E7F-4A88-9FBC-6F0038CD4A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53260" y="1905000"/>
            <a:ext cx="1066800" cy="1066800"/>
          </a:xfrm>
          <a:prstGeom prst="rect">
            <a:avLst/>
          </a:prstGeom>
        </p:spPr>
      </p:pic>
      <p:pic>
        <p:nvPicPr>
          <p:cNvPr id="45" name="Graphic 44" descr="Monitor">
            <a:extLst>
              <a:ext uri="{FF2B5EF4-FFF2-40B4-BE49-F238E27FC236}">
                <a16:creationId xmlns:a16="http://schemas.microsoft.com/office/drawing/2014/main" id="{940C1A95-1AD3-4FA7-BAC7-4775BCC99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62020" y="1905000"/>
            <a:ext cx="1066800" cy="1066800"/>
          </a:xfrm>
          <a:prstGeom prst="rect">
            <a:avLst/>
          </a:prstGeom>
        </p:spPr>
      </p:pic>
      <p:pic>
        <p:nvPicPr>
          <p:cNvPr id="46" name="Graphic 45" descr="Monitor">
            <a:extLst>
              <a:ext uri="{FF2B5EF4-FFF2-40B4-BE49-F238E27FC236}">
                <a16:creationId xmlns:a16="http://schemas.microsoft.com/office/drawing/2014/main" id="{E5E92DCF-4155-4412-8673-EECBA80A99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70780" y="1905000"/>
            <a:ext cx="1066800" cy="1066800"/>
          </a:xfrm>
          <a:prstGeom prst="rect">
            <a:avLst/>
          </a:prstGeom>
        </p:spPr>
      </p:pic>
      <p:pic>
        <p:nvPicPr>
          <p:cNvPr id="47" name="Graphic 46" descr="Monitor">
            <a:extLst>
              <a:ext uri="{FF2B5EF4-FFF2-40B4-BE49-F238E27FC236}">
                <a16:creationId xmlns:a16="http://schemas.microsoft.com/office/drawing/2014/main" id="{20A53317-3827-48E2-8B79-A8BD5D2B6B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9540" y="1905000"/>
            <a:ext cx="1066800" cy="1066800"/>
          </a:xfrm>
          <a:prstGeom prst="rect">
            <a:avLst/>
          </a:prstGeom>
        </p:spPr>
      </p:pic>
      <p:pic>
        <p:nvPicPr>
          <p:cNvPr id="48" name="Graphic 47" descr="Monitor">
            <a:extLst>
              <a:ext uri="{FF2B5EF4-FFF2-40B4-BE49-F238E27FC236}">
                <a16:creationId xmlns:a16="http://schemas.microsoft.com/office/drawing/2014/main" id="{0CC2471F-CA0F-4889-A95A-4EC40E9AA1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8300" y="1905000"/>
            <a:ext cx="1066800" cy="1066800"/>
          </a:xfrm>
          <a:prstGeom prst="rect">
            <a:avLst/>
          </a:prstGeom>
        </p:spPr>
      </p:pic>
      <p:sp>
        <p:nvSpPr>
          <p:cNvPr id="51" name="Rectangle 50">
            <a:extLst>
              <a:ext uri="{FF2B5EF4-FFF2-40B4-BE49-F238E27FC236}">
                <a16:creationId xmlns:a16="http://schemas.microsoft.com/office/drawing/2014/main" id="{382C0E30-A9FA-405C-B46A-F3F083115108}"/>
              </a:ext>
            </a:extLst>
          </p:cNvPr>
          <p:cNvSpPr/>
          <p:nvPr/>
        </p:nvSpPr>
        <p:spPr>
          <a:xfrm>
            <a:off x="366798" y="3886201"/>
            <a:ext cx="6546046" cy="1938992"/>
          </a:xfrm>
          <a:prstGeom prst="rect">
            <a:avLst/>
          </a:prstGeom>
        </p:spPr>
        <p:txBody>
          <a:bodyPr wrap="square" numCol="1">
            <a:spAutoFit/>
          </a:bodyPr>
          <a:lstStyle/>
          <a:p>
            <a:pPr marL="285750" indent="-285750">
              <a:buFont typeface="Arial" panose="020B0604020202020204" pitchFamily="34" charset="0"/>
              <a:buChar char="•"/>
            </a:pPr>
            <a:r>
              <a:rPr lang="en-US" sz="2000" dirty="0">
                <a:solidFill>
                  <a:schemeClr val="accent5">
                    <a:lumMod val="50000"/>
                  </a:schemeClr>
                </a:solidFill>
                <a:latin typeface="Calibri (Body)"/>
              </a:rPr>
              <a:t>Let's take a look at a simple use case.</a:t>
            </a:r>
          </a:p>
          <a:p>
            <a:pPr marL="285750" indent="-285750">
              <a:buFont typeface="Arial" panose="020B0604020202020204" pitchFamily="34" charset="0"/>
              <a:buChar char="•"/>
            </a:pPr>
            <a:r>
              <a:rPr lang="en-US" sz="2000" dirty="0">
                <a:solidFill>
                  <a:schemeClr val="accent5">
                    <a:lumMod val="50000"/>
                  </a:schemeClr>
                </a:solidFill>
                <a:latin typeface="Calibri (Body)"/>
              </a:rPr>
              <a:t>We have several hosts in our environment</a:t>
            </a:r>
          </a:p>
          <a:p>
            <a:pPr marL="285750" indent="-285750">
              <a:buFont typeface="Arial" panose="020B0604020202020204" pitchFamily="34" charset="0"/>
              <a:buChar char="•"/>
            </a:pPr>
            <a:r>
              <a:rPr lang="en-US" sz="2000" dirty="0">
                <a:solidFill>
                  <a:schemeClr val="accent5">
                    <a:lumMod val="50000"/>
                  </a:schemeClr>
                </a:solidFill>
                <a:latin typeface="Calibri (Body)"/>
              </a:rPr>
              <a:t>Some of them are web servers &amp; others are database servers.</a:t>
            </a:r>
          </a:p>
          <a:p>
            <a:pPr marL="285750" indent="-285750">
              <a:buFont typeface="Arial" panose="020B0604020202020204" pitchFamily="34" charset="0"/>
              <a:buChar char="•"/>
            </a:pPr>
            <a:r>
              <a:rPr lang="en-US" sz="2000" dirty="0">
                <a:solidFill>
                  <a:schemeClr val="accent5">
                    <a:lumMod val="50000"/>
                  </a:schemeClr>
                </a:solidFill>
                <a:latin typeface="Calibri (Body)"/>
              </a:rPr>
              <a:t>We would like to restart these servers in a particular order.</a:t>
            </a:r>
          </a:p>
          <a:p>
            <a:pPr marL="285750" indent="-285750">
              <a:buFont typeface="Arial" panose="020B0604020202020204" pitchFamily="34" charset="0"/>
              <a:buChar char="•"/>
            </a:pPr>
            <a:endParaRPr lang="en-US" sz="2000" dirty="0">
              <a:solidFill>
                <a:schemeClr val="accent5">
                  <a:lumMod val="50000"/>
                </a:schemeClr>
              </a:solidFill>
              <a:latin typeface="Calibri (Body)"/>
            </a:endParaRPr>
          </a:p>
        </p:txBody>
      </p:sp>
      <p:pic>
        <p:nvPicPr>
          <p:cNvPr id="58" name="Picture 2">
            <a:extLst>
              <a:ext uri="{FF2B5EF4-FFF2-40B4-BE49-F238E27FC236}">
                <a16:creationId xmlns:a16="http://schemas.microsoft.com/office/drawing/2014/main" id="{CD40F9BB-2CD1-48B0-9BE3-2CB1DCEFE42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26928" y="223142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PostgreSQL - Wikipedia">
            <a:extLst>
              <a:ext uri="{FF2B5EF4-FFF2-40B4-BE49-F238E27FC236}">
                <a16:creationId xmlns:a16="http://schemas.microsoft.com/office/drawing/2014/main" id="{702A08BC-23BC-4B9A-95AE-EEFF50581B0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71677" y="2235792"/>
            <a:ext cx="300045" cy="30957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PostgreSQL - Wikipedia">
            <a:extLst>
              <a:ext uri="{FF2B5EF4-FFF2-40B4-BE49-F238E27FC236}">
                <a16:creationId xmlns:a16="http://schemas.microsoft.com/office/drawing/2014/main" id="{768DEE7A-1FF6-4F06-98AC-9774397CF7B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877" y="2235792"/>
            <a:ext cx="300045" cy="30957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a:extLst>
              <a:ext uri="{FF2B5EF4-FFF2-40B4-BE49-F238E27FC236}">
                <a16:creationId xmlns:a16="http://schemas.microsoft.com/office/drawing/2014/main" id="{F3A5D98F-9F3A-4827-9234-B005A7DA1D2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5688" y="222590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a:extLst>
              <a:ext uri="{FF2B5EF4-FFF2-40B4-BE49-F238E27FC236}">
                <a16:creationId xmlns:a16="http://schemas.microsoft.com/office/drawing/2014/main" id="{E39DB0D8-95CF-4AAC-81E0-43D90C1237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4448" y="222590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CC845F89-4EEE-4F8D-B9D0-E3248FF88E2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3208" y="2225904"/>
            <a:ext cx="319464" cy="31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17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xEl>
                                              <p:pRg st="2" end="2"/>
                                            </p:txEl>
                                          </p:spTgt>
                                        </p:tgtEl>
                                        <p:attrNameLst>
                                          <p:attrName>style.visibility</p:attrName>
                                        </p:attrNameLst>
                                      </p:cBhvr>
                                      <p:to>
                                        <p:strVal val="visible"/>
                                      </p:to>
                                    </p:set>
                                  </p:childTnLst>
                                </p:cTn>
                              </p:par>
                              <p:par>
                                <p:cTn id="33" presetID="10"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10" presetClass="entr" presetSubtype="0" fill="hold"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500"/>
                                        <p:tgtEl>
                                          <p:spTgt spid="61"/>
                                        </p:tgtEl>
                                      </p:cBhvr>
                                    </p:animEffect>
                                  </p:childTnLst>
                                </p:cTn>
                              </p:par>
                              <p:par>
                                <p:cTn id="39" presetID="10" presetClass="entr" presetSubtype="0"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10" presetClass="entr" presetSubtype="0"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par>
                                <p:cTn id="45" presetID="10"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0" presetClass="entr" presetSubtype="0" fill="hold"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humbs up sign">
            <a:extLst>
              <a:ext uri="{FF2B5EF4-FFF2-40B4-BE49-F238E27FC236}">
                <a16:creationId xmlns:a16="http://schemas.microsoft.com/office/drawing/2014/main" id="{892D79F0-4F12-491C-9A97-DB69227E80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7334" y="1435332"/>
            <a:ext cx="528730" cy="528730"/>
          </a:xfrm>
          <a:prstGeom prst="rect">
            <a:avLst/>
          </a:prstGeom>
        </p:spPr>
      </p:pic>
      <p:pic>
        <p:nvPicPr>
          <p:cNvPr id="36" name="Graphic 35" descr="Thumbs up sign">
            <a:extLst>
              <a:ext uri="{FF2B5EF4-FFF2-40B4-BE49-F238E27FC236}">
                <a16:creationId xmlns:a16="http://schemas.microsoft.com/office/drawing/2014/main" id="{096CE6B1-5911-4F2A-87DD-254A39C916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45845" y="1435332"/>
            <a:ext cx="528730" cy="528730"/>
          </a:xfrm>
          <a:prstGeom prst="rect">
            <a:avLst/>
          </a:prstGeom>
        </p:spPr>
      </p:pic>
      <p:pic>
        <p:nvPicPr>
          <p:cNvPr id="37" name="Graphic 36" descr="Thumbs up sign">
            <a:extLst>
              <a:ext uri="{FF2B5EF4-FFF2-40B4-BE49-F238E27FC236}">
                <a16:creationId xmlns:a16="http://schemas.microsoft.com/office/drawing/2014/main" id="{BB233D07-ABA4-42DC-A43A-BEFC259109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881" y="1435332"/>
            <a:ext cx="528730" cy="528730"/>
          </a:xfrm>
          <a:prstGeom prst="rect">
            <a:avLst/>
          </a:prstGeom>
        </p:spPr>
      </p:pic>
      <p:pic>
        <p:nvPicPr>
          <p:cNvPr id="38" name="Graphic 37" descr="Thumbs up sign">
            <a:extLst>
              <a:ext uri="{FF2B5EF4-FFF2-40B4-BE49-F238E27FC236}">
                <a16:creationId xmlns:a16="http://schemas.microsoft.com/office/drawing/2014/main" id="{EDFF5C6C-2EAD-44DB-8C5E-A33BCA8648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11372" y="1435332"/>
            <a:ext cx="528730" cy="528730"/>
          </a:xfrm>
          <a:prstGeom prst="rect">
            <a:avLst/>
          </a:prstGeom>
        </p:spPr>
      </p:pic>
      <p:pic>
        <p:nvPicPr>
          <p:cNvPr id="39" name="Graphic 38" descr="Thumbs up sign">
            <a:extLst>
              <a:ext uri="{FF2B5EF4-FFF2-40B4-BE49-F238E27FC236}">
                <a16:creationId xmlns:a16="http://schemas.microsoft.com/office/drawing/2014/main" id="{53FDBBBA-2EEF-49AA-9BBD-4E73C1CF0B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22863" y="1435332"/>
            <a:ext cx="528730" cy="528730"/>
          </a:xfrm>
          <a:prstGeom prst="rect">
            <a:avLst/>
          </a:prstGeom>
        </p:spPr>
      </p:pic>
      <p:pic>
        <p:nvPicPr>
          <p:cNvPr id="40" name="Graphic 39" descr="Thumbs up sign">
            <a:extLst>
              <a:ext uri="{FF2B5EF4-FFF2-40B4-BE49-F238E27FC236}">
                <a16:creationId xmlns:a16="http://schemas.microsoft.com/office/drawing/2014/main" id="{907D762B-9A62-4687-BBC0-E0EACADD17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4354" y="1435332"/>
            <a:ext cx="528730" cy="528730"/>
          </a:xfrm>
          <a:prstGeom prst="rect">
            <a:avLst/>
          </a:prstGeom>
        </p:spPr>
      </p:pic>
      <p:pic>
        <p:nvPicPr>
          <p:cNvPr id="28" name="Graphic 27" descr="Thumbs Down">
            <a:extLst>
              <a:ext uri="{FF2B5EF4-FFF2-40B4-BE49-F238E27FC236}">
                <a16:creationId xmlns:a16="http://schemas.microsoft.com/office/drawing/2014/main" id="{1C2AC36C-6CCC-456B-B6B0-3566F59E667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55001" y="1555712"/>
            <a:ext cx="533400" cy="533400"/>
          </a:xfrm>
          <a:prstGeom prst="rect">
            <a:avLst/>
          </a:prstGeom>
        </p:spPr>
      </p:pic>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Use case example - Simple</a:t>
            </a:r>
            <a:endParaRPr lang="en-US" b="1" dirty="0">
              <a:solidFill>
                <a:schemeClr val="accent5">
                  <a:lumMod val="75000"/>
                </a:schemeClr>
              </a:solidFill>
              <a:latin typeface="+mn-lt"/>
            </a:endParaRPr>
          </a:p>
        </p:txBody>
      </p:sp>
      <p:pic>
        <p:nvPicPr>
          <p:cNvPr id="3" name="Graphic 2" descr="Monitor">
            <a:extLst>
              <a:ext uri="{FF2B5EF4-FFF2-40B4-BE49-F238E27FC236}">
                <a16:creationId xmlns:a16="http://schemas.microsoft.com/office/drawing/2014/main" id="{4C81BDAF-61D4-4BF8-B122-13C4DB63FF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4500" y="1905000"/>
            <a:ext cx="1066800" cy="1066800"/>
          </a:xfrm>
          <a:prstGeom prst="rect">
            <a:avLst/>
          </a:prstGeom>
        </p:spPr>
      </p:pic>
      <p:pic>
        <p:nvPicPr>
          <p:cNvPr id="44" name="Graphic 43" descr="Monitor">
            <a:extLst>
              <a:ext uri="{FF2B5EF4-FFF2-40B4-BE49-F238E27FC236}">
                <a16:creationId xmlns:a16="http://schemas.microsoft.com/office/drawing/2014/main" id="{C256D4D4-0E7F-4A88-9FBC-6F0038CD4A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53260" y="1905000"/>
            <a:ext cx="1066800" cy="1066800"/>
          </a:xfrm>
          <a:prstGeom prst="rect">
            <a:avLst/>
          </a:prstGeom>
        </p:spPr>
      </p:pic>
      <p:pic>
        <p:nvPicPr>
          <p:cNvPr id="45" name="Graphic 44" descr="Monitor">
            <a:extLst>
              <a:ext uri="{FF2B5EF4-FFF2-40B4-BE49-F238E27FC236}">
                <a16:creationId xmlns:a16="http://schemas.microsoft.com/office/drawing/2014/main" id="{940C1A95-1AD3-4FA7-BAC7-4775BCC996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62020" y="1905000"/>
            <a:ext cx="1066800" cy="1066800"/>
          </a:xfrm>
          <a:prstGeom prst="rect">
            <a:avLst/>
          </a:prstGeom>
        </p:spPr>
      </p:pic>
      <p:pic>
        <p:nvPicPr>
          <p:cNvPr id="46" name="Graphic 45" descr="Monitor">
            <a:extLst>
              <a:ext uri="{FF2B5EF4-FFF2-40B4-BE49-F238E27FC236}">
                <a16:creationId xmlns:a16="http://schemas.microsoft.com/office/drawing/2014/main" id="{E5E92DCF-4155-4412-8673-EECBA80A99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70780" y="1905000"/>
            <a:ext cx="1066800" cy="1066800"/>
          </a:xfrm>
          <a:prstGeom prst="rect">
            <a:avLst/>
          </a:prstGeom>
        </p:spPr>
      </p:pic>
      <p:pic>
        <p:nvPicPr>
          <p:cNvPr id="47" name="Graphic 46" descr="Monitor">
            <a:extLst>
              <a:ext uri="{FF2B5EF4-FFF2-40B4-BE49-F238E27FC236}">
                <a16:creationId xmlns:a16="http://schemas.microsoft.com/office/drawing/2014/main" id="{20A53317-3827-48E2-8B79-A8BD5D2B6B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79540" y="1905000"/>
            <a:ext cx="1066800" cy="1066800"/>
          </a:xfrm>
          <a:prstGeom prst="rect">
            <a:avLst/>
          </a:prstGeom>
        </p:spPr>
      </p:pic>
      <p:pic>
        <p:nvPicPr>
          <p:cNvPr id="48" name="Graphic 47" descr="Monitor">
            <a:extLst>
              <a:ext uri="{FF2B5EF4-FFF2-40B4-BE49-F238E27FC236}">
                <a16:creationId xmlns:a16="http://schemas.microsoft.com/office/drawing/2014/main" id="{0CC2471F-CA0F-4889-A95A-4EC40E9AA1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88300" y="1905000"/>
            <a:ext cx="1066800" cy="1066800"/>
          </a:xfrm>
          <a:prstGeom prst="rect">
            <a:avLst/>
          </a:prstGeom>
        </p:spPr>
      </p:pic>
      <p:pic>
        <p:nvPicPr>
          <p:cNvPr id="49" name="Graphic 48" descr="Monitor">
            <a:extLst>
              <a:ext uri="{FF2B5EF4-FFF2-40B4-BE49-F238E27FC236}">
                <a16:creationId xmlns:a16="http://schemas.microsoft.com/office/drawing/2014/main" id="{A545CE02-EAF7-4165-957F-A82F8B3D4F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64400" y="3977909"/>
            <a:ext cx="1447800" cy="1447800"/>
          </a:xfrm>
          <a:prstGeom prst="rect">
            <a:avLst/>
          </a:prstGeom>
        </p:spPr>
      </p:pic>
      <p:cxnSp>
        <p:nvCxnSpPr>
          <p:cNvPr id="50" name="Connector: Elbow 49">
            <a:extLst>
              <a:ext uri="{FF2B5EF4-FFF2-40B4-BE49-F238E27FC236}">
                <a16:creationId xmlns:a16="http://schemas.microsoft.com/office/drawing/2014/main" id="{4AAAF4D4-CF20-44CE-91D3-3F79EEB70D72}"/>
              </a:ext>
            </a:extLst>
          </p:cNvPr>
          <p:cNvCxnSpPr>
            <a:cxnSpLocks/>
            <a:stCxn id="3" idx="2"/>
            <a:endCxn id="49" idx="0"/>
          </p:cNvCxnSpPr>
          <p:nvPr/>
        </p:nvCxnSpPr>
        <p:spPr>
          <a:xfrm rot="16200000" flipH="1">
            <a:off x="3980046" y="-30346"/>
            <a:ext cx="1006109" cy="7010400"/>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1B76C3D-5234-4059-BBFC-1AC14A49C9EA}"/>
              </a:ext>
            </a:extLst>
          </p:cNvPr>
          <p:cNvCxnSpPr>
            <a:cxnSpLocks/>
            <a:stCxn id="44" idx="2"/>
            <a:endCxn id="49" idx="0"/>
          </p:cNvCxnSpPr>
          <p:nvPr/>
        </p:nvCxnSpPr>
        <p:spPr>
          <a:xfrm rot="16200000" flipH="1">
            <a:off x="4734426" y="724034"/>
            <a:ext cx="1006109" cy="5501640"/>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728E8A7-A035-4C51-8C86-2AC6888816CD}"/>
              </a:ext>
            </a:extLst>
          </p:cNvPr>
          <p:cNvCxnSpPr>
            <a:cxnSpLocks/>
            <a:stCxn id="45" idx="2"/>
            <a:endCxn id="49" idx="0"/>
          </p:cNvCxnSpPr>
          <p:nvPr/>
        </p:nvCxnSpPr>
        <p:spPr>
          <a:xfrm rot="16200000" flipH="1">
            <a:off x="5488806" y="1478414"/>
            <a:ext cx="1006109" cy="3992880"/>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94B357B-020F-41D6-BB56-07E4BA966E35}"/>
              </a:ext>
            </a:extLst>
          </p:cNvPr>
          <p:cNvCxnSpPr>
            <a:cxnSpLocks/>
            <a:stCxn id="46" idx="2"/>
            <a:endCxn id="49" idx="0"/>
          </p:cNvCxnSpPr>
          <p:nvPr/>
        </p:nvCxnSpPr>
        <p:spPr>
          <a:xfrm rot="16200000" flipH="1">
            <a:off x="6243186" y="2232794"/>
            <a:ext cx="1006109" cy="2484120"/>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B95EE95-FE33-44FF-88CF-DEB76281830A}"/>
              </a:ext>
            </a:extLst>
          </p:cNvPr>
          <p:cNvCxnSpPr>
            <a:cxnSpLocks/>
            <a:stCxn id="47" idx="2"/>
            <a:endCxn id="49" idx="0"/>
          </p:cNvCxnSpPr>
          <p:nvPr/>
        </p:nvCxnSpPr>
        <p:spPr>
          <a:xfrm rot="16200000" flipH="1">
            <a:off x="6997566" y="2987174"/>
            <a:ext cx="1006109" cy="975360"/>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9B3A724-815E-4CC5-8D21-D24462061382}"/>
              </a:ext>
            </a:extLst>
          </p:cNvPr>
          <p:cNvCxnSpPr>
            <a:cxnSpLocks/>
            <a:stCxn id="48" idx="2"/>
            <a:endCxn id="49" idx="0"/>
          </p:cNvCxnSpPr>
          <p:nvPr/>
        </p:nvCxnSpPr>
        <p:spPr>
          <a:xfrm rot="5400000">
            <a:off x="7751946" y="3208154"/>
            <a:ext cx="1006109" cy="533400"/>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bject 18">
            <a:extLst>
              <a:ext uri="{FF2B5EF4-FFF2-40B4-BE49-F238E27FC236}">
                <a16:creationId xmlns:a16="http://schemas.microsoft.com/office/drawing/2014/main" id="{97F5A099-DF6C-4607-BCBC-CC1B9862A195}"/>
              </a:ext>
            </a:extLst>
          </p:cNvPr>
          <p:cNvSpPr/>
          <p:nvPr/>
        </p:nvSpPr>
        <p:spPr>
          <a:xfrm>
            <a:off x="7992193" y="4453737"/>
            <a:ext cx="501567" cy="496143"/>
          </a:xfrm>
          <a:prstGeom prst="rect">
            <a:avLst/>
          </a:prstGeom>
          <a:blipFill>
            <a:blip r:embed="rId11" cstate="print"/>
            <a:stretch>
              <a:fillRect/>
            </a:stretch>
          </a:blipFill>
        </p:spPr>
        <p:txBody>
          <a:bodyPr wrap="square" lIns="0" tIns="0" rIns="0" bIns="0" rtlCol="0"/>
          <a:lstStyle/>
          <a:p>
            <a:endParaRPr/>
          </a:p>
        </p:txBody>
      </p:sp>
      <p:sp>
        <p:nvSpPr>
          <p:cNvPr id="51" name="Rectangle 50">
            <a:extLst>
              <a:ext uri="{FF2B5EF4-FFF2-40B4-BE49-F238E27FC236}">
                <a16:creationId xmlns:a16="http://schemas.microsoft.com/office/drawing/2014/main" id="{382C0E30-A9FA-405C-B46A-F3F083115108}"/>
              </a:ext>
            </a:extLst>
          </p:cNvPr>
          <p:cNvSpPr/>
          <p:nvPr/>
        </p:nvSpPr>
        <p:spPr>
          <a:xfrm>
            <a:off x="366798" y="3886201"/>
            <a:ext cx="6546046" cy="2739211"/>
          </a:xfrm>
          <a:prstGeom prst="rect">
            <a:avLst/>
          </a:prstGeom>
        </p:spPr>
        <p:txBody>
          <a:bodyPr wrap="square" numCol="1">
            <a:spAutoFit/>
          </a:bodyPr>
          <a:lstStyle/>
          <a:p>
            <a:pPr marL="285750" indent="-285750">
              <a:buFont typeface="Arial" panose="020B0604020202020204" pitchFamily="34" charset="0"/>
              <a:buChar char="•"/>
            </a:pPr>
            <a:r>
              <a:rPr lang="en-US" dirty="0">
                <a:solidFill>
                  <a:schemeClr val="accent5">
                    <a:lumMod val="50000"/>
                  </a:schemeClr>
                </a:solidFill>
                <a:latin typeface="Calibri (Body)"/>
              </a:rPr>
              <a:t>Power down the web servers</a:t>
            </a:r>
          </a:p>
          <a:p>
            <a:pPr marL="285750" indent="-285750">
              <a:buFont typeface="Arial" panose="020B0604020202020204" pitchFamily="34" charset="0"/>
              <a:buChar char="•"/>
            </a:pPr>
            <a:r>
              <a:rPr lang="en-US" dirty="0">
                <a:solidFill>
                  <a:schemeClr val="accent5">
                    <a:lumMod val="50000"/>
                  </a:schemeClr>
                </a:solidFill>
                <a:latin typeface="Calibri (Body)"/>
              </a:rPr>
              <a:t>Power down the database servers</a:t>
            </a:r>
          </a:p>
          <a:p>
            <a:pPr marL="285750" indent="-285750">
              <a:buFont typeface="Arial" panose="020B0604020202020204" pitchFamily="34" charset="0"/>
              <a:buChar char="•"/>
            </a:pPr>
            <a:r>
              <a:rPr lang="en-US" dirty="0">
                <a:solidFill>
                  <a:schemeClr val="accent5">
                    <a:lumMod val="50000"/>
                  </a:schemeClr>
                </a:solidFill>
                <a:latin typeface="Calibri (Body)"/>
              </a:rPr>
              <a:t>Power up the database servers</a:t>
            </a:r>
          </a:p>
          <a:p>
            <a:pPr marL="285750" indent="-285750">
              <a:buFont typeface="Arial" panose="020B0604020202020204" pitchFamily="34" charset="0"/>
              <a:buChar char="•"/>
            </a:pPr>
            <a:r>
              <a:rPr lang="en-US" dirty="0">
                <a:solidFill>
                  <a:schemeClr val="accent5">
                    <a:lumMod val="50000"/>
                  </a:schemeClr>
                </a:solidFill>
                <a:latin typeface="Calibri (Body)"/>
              </a:rPr>
              <a:t>Power up the web servers</a:t>
            </a:r>
          </a:p>
          <a:p>
            <a:pPr marL="285750" indent="-285750">
              <a:buFont typeface="Arial" panose="020B0604020202020204" pitchFamily="34" charset="0"/>
              <a:buChar char="•"/>
            </a:pPr>
            <a:endParaRPr lang="en-US" sz="2000" dirty="0">
              <a:solidFill>
                <a:schemeClr val="accent5">
                  <a:lumMod val="50000"/>
                </a:schemeClr>
              </a:solidFill>
              <a:latin typeface="Calibri (Body)"/>
            </a:endParaRPr>
          </a:p>
          <a:p>
            <a:pPr marL="285750" indent="-285750">
              <a:buFont typeface="Arial" panose="020B0604020202020204" pitchFamily="34" charset="0"/>
              <a:buChar char="•"/>
            </a:pPr>
            <a:r>
              <a:rPr lang="en-US" sz="2000" b="1" dirty="0">
                <a:solidFill>
                  <a:schemeClr val="accent5">
                    <a:lumMod val="50000"/>
                  </a:schemeClr>
                </a:solidFill>
                <a:latin typeface="Calibri (Body)"/>
              </a:rPr>
              <a:t>We can write an Ansible playbook to get this done in a matter of minutes.</a:t>
            </a:r>
          </a:p>
          <a:p>
            <a:pPr marL="285750" indent="-285750">
              <a:buFont typeface="Arial" panose="020B0604020202020204" pitchFamily="34" charset="0"/>
              <a:buChar char="•"/>
            </a:pPr>
            <a:r>
              <a:rPr lang="en-US" sz="2000" b="1" dirty="0">
                <a:solidFill>
                  <a:schemeClr val="accent5">
                    <a:lumMod val="50000"/>
                  </a:schemeClr>
                </a:solidFill>
                <a:latin typeface="Calibri (Body)"/>
              </a:rPr>
              <a:t>Then simply run the Ansible playbook every time we wish to restart your application.</a:t>
            </a:r>
          </a:p>
        </p:txBody>
      </p:sp>
      <p:pic>
        <p:nvPicPr>
          <p:cNvPr id="58" name="Picture 2">
            <a:extLst>
              <a:ext uri="{FF2B5EF4-FFF2-40B4-BE49-F238E27FC236}">
                <a16:creationId xmlns:a16="http://schemas.microsoft.com/office/drawing/2014/main" id="{CD40F9BB-2CD1-48B0-9BE3-2CB1DCEFE42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26928" y="223142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PostgreSQL - Wikipedia">
            <a:extLst>
              <a:ext uri="{FF2B5EF4-FFF2-40B4-BE49-F238E27FC236}">
                <a16:creationId xmlns:a16="http://schemas.microsoft.com/office/drawing/2014/main" id="{702A08BC-23BC-4B9A-95AE-EEFF50581B0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71677" y="2235792"/>
            <a:ext cx="300045" cy="30957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PostgreSQL - Wikipedia">
            <a:extLst>
              <a:ext uri="{FF2B5EF4-FFF2-40B4-BE49-F238E27FC236}">
                <a16:creationId xmlns:a16="http://schemas.microsoft.com/office/drawing/2014/main" id="{768DEE7A-1FF6-4F06-98AC-9774397CF7B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7877" y="2235792"/>
            <a:ext cx="300045" cy="30957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a:extLst>
              <a:ext uri="{FF2B5EF4-FFF2-40B4-BE49-F238E27FC236}">
                <a16:creationId xmlns:a16="http://schemas.microsoft.com/office/drawing/2014/main" id="{F3A5D98F-9F3A-4827-9234-B005A7DA1D2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835688" y="222590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a:extLst>
              <a:ext uri="{FF2B5EF4-FFF2-40B4-BE49-F238E27FC236}">
                <a16:creationId xmlns:a16="http://schemas.microsoft.com/office/drawing/2014/main" id="{E39DB0D8-95CF-4AAC-81E0-43D90C12375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44448" y="222590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CC845F89-4EEE-4F8D-B9D0-E3248FF88E2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853208" y="222590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Thumbs Down">
            <a:extLst>
              <a:ext uri="{FF2B5EF4-FFF2-40B4-BE49-F238E27FC236}">
                <a16:creationId xmlns:a16="http://schemas.microsoft.com/office/drawing/2014/main" id="{F9E056FA-87E3-4E76-AF6F-490F2F5382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5961" y="1555712"/>
            <a:ext cx="533400" cy="533400"/>
          </a:xfrm>
          <a:prstGeom prst="rect">
            <a:avLst/>
          </a:prstGeom>
        </p:spPr>
      </p:pic>
      <p:pic>
        <p:nvPicPr>
          <p:cNvPr id="29" name="Graphic 28" descr="Thumbs Down">
            <a:extLst>
              <a:ext uri="{FF2B5EF4-FFF2-40B4-BE49-F238E27FC236}">
                <a16:creationId xmlns:a16="http://schemas.microsoft.com/office/drawing/2014/main" id="{081A139C-DB63-4B8D-AF02-F1794B50AE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07769" y="1555712"/>
            <a:ext cx="533400" cy="533400"/>
          </a:xfrm>
          <a:prstGeom prst="rect">
            <a:avLst/>
          </a:prstGeom>
        </p:spPr>
      </p:pic>
      <p:pic>
        <p:nvPicPr>
          <p:cNvPr id="30" name="Graphic 29" descr="Thumbs Down">
            <a:extLst>
              <a:ext uri="{FF2B5EF4-FFF2-40B4-BE49-F238E27FC236}">
                <a16:creationId xmlns:a16="http://schemas.microsoft.com/office/drawing/2014/main" id="{41B348B8-4AE3-4F67-9106-DFB5EB8383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19577" y="1555712"/>
            <a:ext cx="533400" cy="533400"/>
          </a:xfrm>
          <a:prstGeom prst="rect">
            <a:avLst/>
          </a:prstGeom>
        </p:spPr>
      </p:pic>
      <p:pic>
        <p:nvPicPr>
          <p:cNvPr id="31" name="Graphic 30" descr="Thumbs Down">
            <a:extLst>
              <a:ext uri="{FF2B5EF4-FFF2-40B4-BE49-F238E27FC236}">
                <a16:creationId xmlns:a16="http://schemas.microsoft.com/office/drawing/2014/main" id="{3833757B-84D7-4FA7-80C1-AFD64D253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31385" y="1555712"/>
            <a:ext cx="533400" cy="533400"/>
          </a:xfrm>
          <a:prstGeom prst="rect">
            <a:avLst/>
          </a:prstGeom>
        </p:spPr>
      </p:pic>
      <p:pic>
        <p:nvPicPr>
          <p:cNvPr id="32" name="Graphic 31" descr="Thumbs Down">
            <a:extLst>
              <a:ext uri="{FF2B5EF4-FFF2-40B4-BE49-F238E27FC236}">
                <a16:creationId xmlns:a16="http://schemas.microsoft.com/office/drawing/2014/main" id="{82748160-941C-469F-81E9-1B2F4046E2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43193" y="1555712"/>
            <a:ext cx="533400" cy="533400"/>
          </a:xfrm>
          <a:prstGeom prst="rect">
            <a:avLst/>
          </a:prstGeom>
        </p:spPr>
      </p:pic>
    </p:spTree>
    <p:extLst>
      <p:ext uri="{BB962C8B-B14F-4D97-AF65-F5344CB8AC3E}">
        <p14:creationId xmlns:p14="http://schemas.microsoft.com/office/powerpoint/2010/main" val="276184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0" presetClass="exit" presetSubtype="0" fill="hold"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8"/>
                                        </p:tgtEl>
                                      </p:cBhvr>
                                    </p:animEffect>
                                    <p:set>
                                      <p:cBhvr>
                                        <p:cTn id="16" dur="1" fill="hold">
                                          <p:stCondLst>
                                            <p:cond delay="499"/>
                                          </p:stCondLst>
                                        </p:cTn>
                                        <p:tgtEl>
                                          <p:spTgt spid="28"/>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xEl>
                                              <p:pRg st="3" end="3"/>
                                            </p:txEl>
                                          </p:spTgt>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xit" presetSubtype="0" fill="hold" nodeType="withEffect">
                                  <p:stCondLst>
                                    <p:cond delay="0"/>
                                  </p:stCondLst>
                                  <p:childTnLst>
                                    <p:animEffect transition="out" filter="fade">
                                      <p:cBhvr>
                                        <p:cTn id="40" dur="500"/>
                                        <p:tgtEl>
                                          <p:spTgt spid="29"/>
                                        </p:tgtEl>
                                      </p:cBhvr>
                                    </p:animEffect>
                                    <p:set>
                                      <p:cBhvr>
                                        <p:cTn id="41" dur="1" fill="hold">
                                          <p:stCondLst>
                                            <p:cond delay="499"/>
                                          </p:stCondLst>
                                        </p:cTn>
                                        <p:tgtEl>
                                          <p:spTgt spid="2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0"/>
                                        </p:tgtEl>
                                      </p:cBhvr>
                                    </p:animEffect>
                                    <p:set>
                                      <p:cBhvr>
                                        <p:cTn id="44" dur="1" fill="hold">
                                          <p:stCondLst>
                                            <p:cond delay="499"/>
                                          </p:stCondLst>
                                        </p:cTn>
                                        <p:tgtEl>
                                          <p:spTgt spid="30"/>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31"/>
                                        </p:tgtEl>
                                      </p:cBhvr>
                                    </p:animEffect>
                                    <p:set>
                                      <p:cBhvr>
                                        <p:cTn id="47" dur="1" fill="hold">
                                          <p:stCondLst>
                                            <p:cond delay="499"/>
                                          </p:stCondLst>
                                        </p:cTn>
                                        <p:tgtEl>
                                          <p:spTgt spid="3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2"/>
                                        </p:tgtEl>
                                      </p:cBhvr>
                                    </p:animEffect>
                                    <p:set>
                                      <p:cBhvr>
                                        <p:cTn id="50" dur="1" fill="hold">
                                          <p:stCondLst>
                                            <p:cond delay="499"/>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xEl>
                                              <p:pRg st="5" end="5"/>
                                            </p:txEl>
                                          </p:spTgt>
                                        </p:tgtEl>
                                        <p:attrNameLst>
                                          <p:attrName>style.visibility</p:attrName>
                                        </p:attrNameLst>
                                      </p:cBhvr>
                                      <p:to>
                                        <p:strVal val="visible"/>
                                      </p:to>
                                    </p:se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1">
                                            <p:txEl>
                                              <p:pRg st="6" end="6"/>
                                            </p:txEl>
                                          </p:spTgt>
                                        </p:tgtEl>
                                        <p:attrNameLst>
                                          <p:attrName>style.visibility</p:attrName>
                                        </p:attrNameLst>
                                      </p:cBhvr>
                                      <p:to>
                                        <p:strVal val="visible"/>
                                      </p:to>
                                    </p:set>
                                  </p:childTnLst>
                                </p:cTn>
                              </p:par>
                              <p:par>
                                <p:cTn id="65" presetID="10"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par>
                                <p:cTn id="80" presetID="10" presetClass="entr" presetSubtype="0" fill="hold"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1"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F497D"/>
        </a:solidFill>
      </a:spPr>
      <a:bodyPr rtlCol="0" anchor="ctr"/>
      <a:lstStyle>
        <a:defPPr>
          <a:defRPr sz="1200"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2984</TotalTime>
  <Words>906</Words>
  <Application>Microsoft Office PowerPoint</Application>
  <PresentationFormat>On-screen Show (4:3)</PresentationFormat>
  <Paragraphs>135</Paragraphs>
  <Slides>13</Slides>
  <Notes>13</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13</vt:i4>
      </vt:variant>
    </vt:vector>
  </HeadingPairs>
  <TitlesOfParts>
    <vt:vector size="25" baseType="lpstr">
      <vt:lpstr>Arial</vt:lpstr>
      <vt:lpstr>Calibri</vt:lpstr>
      <vt:lpstr>Calibri (Body)</vt:lpstr>
      <vt:lpstr>Calibri Light</vt:lpstr>
      <vt:lpstr>Consolas</vt:lpstr>
      <vt:lpstr>Courier New</vt:lpstr>
      <vt:lpstr>Custom Design</vt:lpstr>
      <vt:lpstr>6_Custom Design</vt:lpstr>
      <vt:lpstr>7_Custom Design</vt:lpstr>
      <vt:lpstr>Office Theme</vt:lpstr>
      <vt:lpstr>9_Custom Design</vt:lpstr>
      <vt:lpstr>8_Custom Design</vt:lpstr>
      <vt:lpstr>PowerPoint Presentation</vt:lpstr>
      <vt:lpstr>PowerPoint Presentation</vt:lpstr>
      <vt:lpstr>Ansible Introduction</vt:lpstr>
      <vt:lpstr>Why Ansible</vt:lpstr>
      <vt:lpstr>Why Ansible</vt:lpstr>
      <vt:lpstr>Scripts Vs Ansible Playbook</vt:lpstr>
      <vt:lpstr>Scripts Vs Ansible Playbook</vt:lpstr>
      <vt:lpstr>Use case example - Simple</vt:lpstr>
      <vt:lpstr>Use case example - Simple</vt:lpstr>
      <vt:lpstr>Use case example - Complex</vt:lpstr>
      <vt:lpstr>Use case example - Complex</vt:lpstr>
      <vt:lpstr>Ansible Documentation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Pratian Meeting</dc:creator>
  <cp:lastModifiedBy>Balamuragan  c</cp:lastModifiedBy>
  <cp:revision>261</cp:revision>
  <dcterms:created xsi:type="dcterms:W3CDTF">2020-03-18T10:47:30Z</dcterms:created>
  <dcterms:modified xsi:type="dcterms:W3CDTF">2021-08-20T09:01:59Z</dcterms:modified>
</cp:coreProperties>
</file>