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 id="2147483737" r:id="rId2"/>
    <p:sldMasterId id="2147483741" r:id="rId3"/>
    <p:sldMasterId id="2147483860" r:id="rId4"/>
    <p:sldMasterId id="2147483913" r:id="rId5"/>
    <p:sldMasterId id="2147483872" r:id="rId6"/>
  </p:sldMasterIdLst>
  <p:notesMasterIdLst>
    <p:notesMasterId r:id="rId17"/>
  </p:notesMasterIdLst>
  <p:sldIdLst>
    <p:sldId id="256" r:id="rId7"/>
    <p:sldId id="1117" r:id="rId8"/>
    <p:sldId id="1403" r:id="rId9"/>
    <p:sldId id="1404" r:id="rId10"/>
    <p:sldId id="1401" r:id="rId11"/>
    <p:sldId id="1405" r:id="rId12"/>
    <p:sldId id="1406" r:id="rId13"/>
    <p:sldId id="1407" r:id="rId14"/>
    <p:sldId id="1383" r:id="rId15"/>
    <p:sldId id="1354" r:id="rId16"/>
  </p:sldIdLst>
  <p:sldSz cx="9144000" cy="6858000" type="screen4x3"/>
  <p:notesSz cx="7010400" cy="9296400"/>
  <p:custDataLst>
    <p:tags r:id="rId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 Dean" initials="JD"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F2CC"/>
    <a:srgbClr val="4AABE6"/>
    <a:srgbClr val="1F497D"/>
    <a:srgbClr val="00FFCC"/>
    <a:srgbClr val="FE8976"/>
    <a:srgbClr val="FF6600"/>
    <a:srgbClr val="DAE9FA"/>
    <a:srgbClr val="D7F3F9"/>
    <a:srgbClr val="85F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64" autoAdjust="0"/>
    <p:restoredTop sz="76028" autoAdjust="0"/>
  </p:normalViewPr>
  <p:slideViewPr>
    <p:cSldViewPr>
      <p:cViewPr varScale="1">
        <p:scale>
          <a:sx n="72" d="100"/>
          <a:sy n="72" d="100"/>
        </p:scale>
        <p:origin x="1002" y="66"/>
      </p:cViewPr>
      <p:guideLst>
        <p:guide orient="horz" pos="2160"/>
        <p:guide pos="2880"/>
      </p:guideLst>
    </p:cSldViewPr>
  </p:slideViewPr>
  <p:outlineViewPr>
    <p:cViewPr>
      <p:scale>
        <a:sx n="33" d="100"/>
        <a:sy n="33" d="100"/>
      </p:scale>
      <p:origin x="0" y="-1602"/>
    </p:cViewPr>
  </p:outlineViewPr>
  <p:notesTextViewPr>
    <p:cViewPr>
      <p:scale>
        <a:sx n="3" d="2"/>
        <a:sy n="3" d="2"/>
      </p:scale>
      <p:origin x="0" y="0"/>
    </p:cViewPr>
  </p:notesTextViewPr>
  <p:sorterViewPr>
    <p:cViewPr>
      <p:scale>
        <a:sx n="100" d="100"/>
        <a:sy n="100" d="100"/>
      </p:scale>
      <p:origin x="0" y="-2460"/>
    </p:cViewPr>
  </p:sorterViewPr>
  <p:notesViewPr>
    <p:cSldViewPr>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40" y="0"/>
            <a:ext cx="3038475" cy="465138"/>
          </a:xfrm>
          <a:prstGeom prst="rect">
            <a:avLst/>
          </a:prstGeom>
        </p:spPr>
        <p:txBody>
          <a:bodyPr vert="horz" lIns="91440" tIns="45720" rIns="91440" bIns="45720" rtlCol="0"/>
          <a:lstStyle>
            <a:lvl1pPr algn="r">
              <a:defRPr sz="1200"/>
            </a:lvl1pPr>
          </a:lstStyle>
          <a:p>
            <a:fld id="{C1258C81-3283-403C-B0E0-18B6DCECC93E}" type="datetimeFigureOut">
              <a:rPr lang="en-US" smtClean="0"/>
              <a:t>8/20/2021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9"/>
            <a:ext cx="5607050" cy="418306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0" y="8829675"/>
            <a:ext cx="3038475" cy="465138"/>
          </a:xfrm>
          <a:prstGeom prst="rect">
            <a:avLst/>
          </a:prstGeom>
        </p:spPr>
        <p:txBody>
          <a:bodyPr vert="horz" lIns="91440" tIns="45720" rIns="91440" bIns="45720" rtlCol="0" anchor="b"/>
          <a:lstStyle>
            <a:lvl1pPr algn="r">
              <a:defRPr sz="1200"/>
            </a:lvl1pPr>
          </a:lstStyle>
          <a:p>
            <a:fld id="{1198E8D4-D7A7-48C6-9036-4E8D30AB2F7C}" type="slidenum">
              <a:rPr lang="en-US" smtClean="0"/>
              <a:t>‹#›</a:t>
            </a:fld>
            <a:endParaRPr lang="en-US" dirty="0"/>
          </a:p>
        </p:txBody>
      </p:sp>
    </p:spTree>
    <p:extLst>
      <p:ext uri="{BB962C8B-B14F-4D97-AF65-F5344CB8AC3E}">
        <p14:creationId xmlns:p14="http://schemas.microsoft.com/office/powerpoint/2010/main" val="1238154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dekloud.com/p/ansible-practice-test/?scenario=questions_ansible_invento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198E8D4-D7A7-48C6-9036-4E8D30AB2F7C}" type="slidenum">
              <a:rPr lang="en-US" smtClean="0"/>
              <a:t>1</a:t>
            </a:fld>
            <a:endParaRPr lang="en-US" dirty="0"/>
          </a:p>
        </p:txBody>
      </p:sp>
    </p:spTree>
    <p:extLst>
      <p:ext uri="{BB962C8B-B14F-4D97-AF65-F5344CB8AC3E}">
        <p14:creationId xmlns:p14="http://schemas.microsoft.com/office/powerpoint/2010/main" val="3592010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1198E8D4-D7A7-48C6-9036-4E8D30AB2F7C}" type="slidenum">
              <a:rPr lang="en-US" smtClean="0"/>
              <a:t>10</a:t>
            </a:fld>
            <a:endParaRPr lang="en-US" dirty="0"/>
          </a:p>
        </p:txBody>
      </p:sp>
    </p:spTree>
    <p:extLst>
      <p:ext uri="{BB962C8B-B14F-4D97-AF65-F5344CB8AC3E}">
        <p14:creationId xmlns:p14="http://schemas.microsoft.com/office/powerpoint/2010/main" val="107235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87E3F10-AFA4-4F99-8A8B-CAD2158FAB24}" type="slidenum">
              <a:rPr lang="en-US" altLang="en-US" sz="1200"/>
              <a:pPr eaLnBrk="1" hangingPunct="1"/>
              <a:t>2</a:t>
            </a:fld>
            <a:endParaRPr lang="en-US" altLang="en-US" sz="120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now look at configuring inventory in Ansible.</a:t>
            </a: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9676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major disadvantages of most other orchestration tools is that you are required to configure an agent on the target systems before you can invoke any kind of automation.</a:t>
            </a:r>
          </a:p>
        </p:txBody>
      </p:sp>
      <p:sp>
        <p:nvSpPr>
          <p:cNvPr id="4" name="Slide Number Placeholder 3"/>
          <p:cNvSpPr>
            <a:spLocks noGrp="1"/>
          </p:cNvSpPr>
          <p:nvPr>
            <p:ph type="sldNum" sz="quarter" idx="5"/>
          </p:nvPr>
        </p:nvSpPr>
        <p:spPr/>
        <p:txBody>
          <a:bodyPr/>
          <a:lstStyle/>
          <a:p>
            <a:fld id="{1198E8D4-D7A7-48C6-9036-4E8D30AB2F7C}" type="slidenum">
              <a:rPr lang="en-US" smtClean="0"/>
              <a:t>3</a:t>
            </a:fld>
            <a:endParaRPr lang="en-US" dirty="0"/>
          </a:p>
        </p:txBody>
      </p:sp>
    </p:spTree>
    <p:extLst>
      <p:ext uri="{BB962C8B-B14F-4D97-AF65-F5344CB8AC3E}">
        <p14:creationId xmlns:p14="http://schemas.microsoft.com/office/powerpoint/2010/main" val="1276124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4</a:t>
            </a:fld>
            <a:endParaRPr lang="en-US" dirty="0"/>
          </a:p>
        </p:txBody>
      </p:sp>
    </p:spTree>
    <p:extLst>
      <p:ext uri="{BB962C8B-B14F-4D97-AF65-F5344CB8AC3E}">
        <p14:creationId xmlns:p14="http://schemas.microsoft.com/office/powerpoint/2010/main" val="363198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5</a:t>
            </a:fld>
            <a:endParaRPr lang="en-US" dirty="0"/>
          </a:p>
        </p:txBody>
      </p:sp>
    </p:spTree>
    <p:extLst>
      <p:ext uri="{BB962C8B-B14F-4D97-AF65-F5344CB8AC3E}">
        <p14:creationId xmlns:p14="http://schemas.microsoft.com/office/powerpoint/2010/main" val="180911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other inventory parameters are </a:t>
            </a:r>
            <a:r>
              <a:rPr lang="en-US" sz="1200" b="0" i="0" kern="1200" dirty="0" err="1">
                <a:solidFill>
                  <a:schemeClr val="tx1"/>
                </a:solidFill>
                <a:effectLst/>
                <a:latin typeface="+mn-lt"/>
                <a:ea typeface="+mn-ea"/>
                <a:cs typeface="+mn-cs"/>
              </a:rPr>
              <a:t>Ansible_connection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Ansible_port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Ansible_user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Ansible_SSH_pass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1198E8D4-D7A7-48C6-9036-4E8D30AB2F7C}" type="slidenum">
              <a:rPr lang="en-US" smtClean="0"/>
              <a:t>6</a:t>
            </a:fld>
            <a:endParaRPr lang="en-US" dirty="0"/>
          </a:p>
        </p:txBody>
      </p:sp>
    </p:spTree>
    <p:extLst>
      <p:ext uri="{BB962C8B-B14F-4D97-AF65-F5344CB8AC3E}">
        <p14:creationId xmlns:p14="http://schemas.microsoft.com/office/powerpoint/2010/main" val="1875733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storing passwords in plain text format like this may not be very ideal. </a:t>
            </a:r>
          </a:p>
          <a:p>
            <a:r>
              <a:rPr lang="en-US" sz="1200" b="0" i="0" kern="1200" dirty="0">
                <a:solidFill>
                  <a:schemeClr val="tx1"/>
                </a:solidFill>
                <a:effectLst/>
                <a:latin typeface="+mn-lt"/>
                <a:ea typeface="+mn-ea"/>
                <a:cs typeface="+mn-cs"/>
              </a:rPr>
              <a:t>The best practice is to set up SSH key-based </a:t>
            </a:r>
            <a:r>
              <a:rPr lang="en-US" sz="1200" b="0" i="0" kern="1200" dirty="0" err="1">
                <a:solidFill>
                  <a:schemeClr val="tx1"/>
                </a:solidFill>
                <a:effectLst/>
                <a:latin typeface="+mn-lt"/>
                <a:ea typeface="+mn-ea"/>
                <a:cs typeface="+mn-cs"/>
              </a:rPr>
              <a:t>passwordless</a:t>
            </a:r>
            <a:r>
              <a:rPr lang="en-US" sz="1200" b="0" i="0" kern="1200" dirty="0">
                <a:solidFill>
                  <a:schemeClr val="tx1"/>
                </a:solidFill>
                <a:effectLst/>
                <a:latin typeface="+mn-lt"/>
                <a:ea typeface="+mn-ea"/>
                <a:cs typeface="+mn-cs"/>
              </a:rPr>
              <a:t> authentication between the servers, and you should definitely do that in your production or corporate environments.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begin with, we'll start with a really basic setup with a username and password.</a:t>
            </a:r>
          </a:p>
          <a:p>
            <a:r>
              <a:rPr lang="en-US" sz="1200" b="0" i="0" kern="1200" dirty="0">
                <a:solidFill>
                  <a:schemeClr val="tx1"/>
                </a:solidFill>
                <a:effectLst/>
                <a:latin typeface="+mn-lt"/>
                <a:ea typeface="+mn-ea"/>
                <a:cs typeface="+mn-cs"/>
              </a:rPr>
              <a:t>Otherwise, we will be stuck configuring and troubleshooting security issues.</a:t>
            </a:r>
            <a:br>
              <a:rPr lang="en-US" dirty="0"/>
            </a:br>
            <a:endParaRPr lang="en-US" sz="1200" b="0" i="0" u="none"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98E8D4-D7A7-48C6-9036-4E8D30AB2F7C}" type="slidenum">
              <a:rPr lang="en-US" smtClean="0"/>
              <a:t>7</a:t>
            </a:fld>
            <a:endParaRPr lang="en-US" dirty="0"/>
          </a:p>
        </p:txBody>
      </p:sp>
    </p:spTree>
    <p:extLst>
      <p:ext uri="{BB962C8B-B14F-4D97-AF65-F5344CB8AC3E}">
        <p14:creationId xmlns:p14="http://schemas.microsoft.com/office/powerpoint/2010/main" val="169562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87E3F10-AFA4-4F99-8A8B-CAD2158FAB24}" type="slidenum">
              <a:rPr lang="en-US" altLang="en-US" sz="1200"/>
              <a:pPr eaLnBrk="1" hangingPunct="1"/>
              <a:t>8</a:t>
            </a:fld>
            <a:endParaRPr lang="en-US" altLang="en-US" sz="120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192.168.0.107</a:t>
            </a:r>
          </a:p>
          <a:p>
            <a:r>
              <a:rPr lang="en-US" sz="1200" b="0" i="0" kern="1200" dirty="0" err="1">
                <a:solidFill>
                  <a:schemeClr val="tx1"/>
                </a:solidFill>
                <a:effectLst/>
                <a:latin typeface="+mn-lt"/>
                <a:ea typeface="+mn-ea"/>
                <a:cs typeface="+mn-cs"/>
              </a:rPr>
              <a:t>mkdir</a:t>
            </a:r>
            <a:r>
              <a:rPr lang="en-US" sz="1200" b="0" i="0" kern="1200" dirty="0">
                <a:solidFill>
                  <a:schemeClr val="tx1"/>
                </a:solidFill>
                <a:effectLst/>
                <a:latin typeface="+mn-lt"/>
                <a:ea typeface="+mn-ea"/>
                <a:cs typeface="+mn-cs"/>
              </a:rPr>
              <a:t> test-project</a:t>
            </a:r>
          </a:p>
          <a:p>
            <a:r>
              <a:rPr lang="en-US" sz="1200" b="0" i="0" kern="1200" dirty="0">
                <a:solidFill>
                  <a:schemeClr val="tx1"/>
                </a:solidFill>
                <a:effectLst/>
                <a:latin typeface="+mn-lt"/>
                <a:ea typeface="+mn-ea"/>
                <a:cs typeface="+mn-cs"/>
              </a:rPr>
              <a:t>cd test-project/</a:t>
            </a:r>
          </a:p>
          <a:p>
            <a:r>
              <a:rPr lang="en-US" sz="1200" b="0" i="0" kern="1200" dirty="0">
                <a:solidFill>
                  <a:schemeClr val="tx1"/>
                </a:solidFill>
                <a:effectLst/>
                <a:latin typeface="+mn-lt"/>
                <a:ea typeface="+mn-ea"/>
                <a:cs typeface="+mn-cs"/>
              </a:rPr>
              <a:t>vim inventory.txt</a:t>
            </a:r>
          </a:p>
          <a:p>
            <a:r>
              <a:rPr lang="en-US" sz="1200" b="0" i="0" kern="1200" dirty="0">
                <a:solidFill>
                  <a:schemeClr val="tx1"/>
                </a:solidFill>
                <a:effectLst/>
                <a:latin typeface="+mn-lt"/>
                <a:ea typeface="+mn-ea"/>
                <a:cs typeface="+mn-cs"/>
              </a:rPr>
              <a:t>#Add below line in that file without #</a:t>
            </a:r>
          </a:p>
          <a:p>
            <a:r>
              <a:rPr lang="en-US" sz="1200" b="0" i="0" kern="1200" dirty="0">
                <a:solidFill>
                  <a:schemeClr val="tx1"/>
                </a:solidFill>
                <a:effectLst/>
                <a:latin typeface="+mn-lt"/>
                <a:ea typeface="+mn-ea"/>
                <a:cs typeface="+mn-cs"/>
              </a:rPr>
              <a:t>#target1 </a:t>
            </a:r>
            <a:r>
              <a:rPr lang="en-US" sz="1200" b="0" i="0" kern="1200" dirty="0" err="1">
                <a:solidFill>
                  <a:schemeClr val="tx1"/>
                </a:solidFill>
                <a:effectLst/>
                <a:latin typeface="+mn-lt"/>
                <a:ea typeface="+mn-ea"/>
                <a:cs typeface="+mn-cs"/>
              </a:rPr>
              <a:t>ansible_host</a:t>
            </a:r>
            <a:r>
              <a:rPr lang="en-US" sz="1200" b="0" i="0" kern="1200" dirty="0">
                <a:solidFill>
                  <a:schemeClr val="tx1"/>
                </a:solidFill>
                <a:effectLst/>
                <a:latin typeface="+mn-lt"/>
                <a:ea typeface="+mn-ea"/>
                <a:cs typeface="+mn-cs"/>
              </a:rPr>
              <a:t>=192.168.0.107 ansible_ssh_pass=osboxes.org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#Perform a ping test on target host</a:t>
            </a:r>
          </a:p>
          <a:p>
            <a:r>
              <a:rPr lang="en-US" sz="1200" b="0" i="0" kern="1200" dirty="0">
                <a:solidFill>
                  <a:schemeClr val="tx1"/>
                </a:solidFill>
                <a:effectLst/>
                <a:latin typeface="+mn-lt"/>
                <a:ea typeface="+mn-ea"/>
                <a:cs typeface="+mn-cs"/>
              </a:rPr>
              <a:t>ansible target1 -m ping -i inventory.txt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another host entry in inventory file</a:t>
            </a:r>
          </a:p>
          <a:p>
            <a:r>
              <a:rPr lang="en-US" sz="1200" b="0" i="0" kern="1200" dirty="0">
                <a:solidFill>
                  <a:schemeClr val="tx1"/>
                </a:solidFill>
                <a:effectLst/>
                <a:latin typeface="+mn-lt"/>
                <a:ea typeface="+mn-ea"/>
                <a:cs typeface="+mn-cs"/>
              </a:rPr>
              <a:t>vim inventory.txt</a:t>
            </a:r>
          </a:p>
          <a:p>
            <a:r>
              <a:rPr lang="en-US" sz="1200" b="0" i="0" kern="1200" dirty="0">
                <a:solidFill>
                  <a:schemeClr val="tx1"/>
                </a:solidFill>
                <a:effectLst/>
                <a:latin typeface="+mn-lt"/>
                <a:ea typeface="+mn-ea"/>
                <a:cs typeface="+mn-cs"/>
              </a:rPr>
              <a:t>#Add below line in that file without #</a:t>
            </a:r>
          </a:p>
          <a:p>
            <a:r>
              <a:rPr lang="en-US" sz="1200" b="0" i="0" kern="1200" dirty="0">
                <a:solidFill>
                  <a:schemeClr val="tx1"/>
                </a:solidFill>
                <a:effectLst/>
                <a:latin typeface="+mn-lt"/>
                <a:ea typeface="+mn-ea"/>
                <a:cs typeface="+mn-cs"/>
              </a:rPr>
              <a:t>#target2 </a:t>
            </a:r>
            <a:r>
              <a:rPr lang="en-US" sz="1200" b="0" i="0" kern="1200" dirty="0" err="1">
                <a:solidFill>
                  <a:schemeClr val="tx1"/>
                </a:solidFill>
                <a:effectLst/>
                <a:latin typeface="+mn-lt"/>
                <a:ea typeface="+mn-ea"/>
                <a:cs typeface="+mn-cs"/>
              </a:rPr>
              <a:t>ansible_host</a:t>
            </a:r>
            <a:r>
              <a:rPr lang="en-US" sz="1200" b="0" i="0" kern="1200" dirty="0">
                <a:solidFill>
                  <a:schemeClr val="tx1"/>
                </a:solidFill>
                <a:effectLst/>
                <a:latin typeface="+mn-lt"/>
                <a:ea typeface="+mn-ea"/>
                <a:cs typeface="+mn-cs"/>
              </a:rPr>
              <a:t>=192.168.0.108 ansible_ssh_pass=osboxes.org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#Perform a ping test on target host</a:t>
            </a:r>
          </a:p>
          <a:p>
            <a:r>
              <a:rPr lang="en-US" sz="1200" b="0" i="0" kern="1200" dirty="0">
                <a:solidFill>
                  <a:schemeClr val="tx1"/>
                </a:solidFill>
                <a:effectLst/>
                <a:latin typeface="+mn-lt"/>
                <a:ea typeface="+mn-ea"/>
                <a:cs typeface="+mn-cs"/>
              </a:rPr>
              <a:t>ansible target2 -m ping -i inventory.txt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disable host checking by editing ansible configuration file</a:t>
            </a:r>
          </a:p>
          <a:p>
            <a:r>
              <a:rPr lang="en-US" sz="1200" b="0" i="0" kern="1200" dirty="0">
                <a:solidFill>
                  <a:schemeClr val="tx1"/>
                </a:solidFill>
                <a:effectLst/>
                <a:latin typeface="+mn-lt"/>
                <a:ea typeface="+mn-ea"/>
                <a:cs typeface="+mn-cs"/>
              </a:rPr>
              <a:t>vim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/ansible/</a:t>
            </a:r>
            <a:r>
              <a:rPr lang="en-US" sz="1200" b="0" i="0" kern="1200" dirty="0" err="1">
                <a:solidFill>
                  <a:schemeClr val="tx1"/>
                </a:solidFill>
                <a:effectLst/>
                <a:latin typeface="+mn-lt"/>
                <a:ea typeface="+mn-ea"/>
                <a:cs typeface="+mn-cs"/>
              </a:rPr>
              <a:t>ansible.cfg</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#Search for </a:t>
            </a:r>
            <a:r>
              <a:rPr lang="en-US" sz="1200" b="0" i="0" kern="1200" dirty="0" err="1">
                <a:solidFill>
                  <a:schemeClr val="tx1"/>
                </a:solidFill>
                <a:effectLst/>
                <a:latin typeface="+mn-lt"/>
                <a:ea typeface="+mn-ea"/>
                <a:cs typeface="+mn-cs"/>
              </a:rPr>
              <a:t>host_key_checking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#Uncomment that line</a:t>
            </a:r>
          </a:p>
          <a:p>
            <a:r>
              <a:rPr lang="en-US" sz="1200" b="0" i="0" kern="1200" dirty="0">
                <a:solidFill>
                  <a:schemeClr val="tx1"/>
                </a:solidFill>
                <a:effectLst/>
                <a:latin typeface="+mn-lt"/>
                <a:ea typeface="+mn-ea"/>
                <a:cs typeface="+mn-cs"/>
              </a:rPr>
              <a:t>#Not recommended in production environment</a:t>
            </a:r>
          </a:p>
        </p:txBody>
      </p:sp>
    </p:spTree>
    <p:extLst>
      <p:ext uri="{BB962C8B-B14F-4D97-AF65-F5344CB8AC3E}">
        <p14:creationId xmlns:p14="http://schemas.microsoft.com/office/powerpoint/2010/main" val="3261750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https://kodekloud.com/p/ansible-practice-test/?scenario=questions_ansible_inventory</a:t>
            </a:r>
            <a:endParaRPr lang="en-US" dirty="0"/>
          </a:p>
        </p:txBody>
      </p:sp>
      <p:sp>
        <p:nvSpPr>
          <p:cNvPr id="4" name="Slide Number Placeholder 3"/>
          <p:cNvSpPr>
            <a:spLocks noGrp="1"/>
          </p:cNvSpPr>
          <p:nvPr>
            <p:ph type="sldNum" sz="quarter" idx="5"/>
          </p:nvPr>
        </p:nvSpPr>
        <p:spPr/>
        <p:txBody>
          <a:bodyPr/>
          <a:lstStyle/>
          <a:p>
            <a:fld id="{1198E8D4-D7A7-48C6-9036-4E8D30AB2F7C}" type="slidenum">
              <a:rPr lang="en-US" smtClean="0"/>
              <a:t>9</a:t>
            </a:fld>
            <a:endParaRPr lang="en-US" dirty="0"/>
          </a:p>
        </p:txBody>
      </p:sp>
    </p:spTree>
    <p:extLst>
      <p:ext uri="{BB962C8B-B14F-4D97-AF65-F5344CB8AC3E}">
        <p14:creationId xmlns:p14="http://schemas.microsoft.com/office/powerpoint/2010/main" val="110688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D406-C100-4912-B851-9701BC221923}"/>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983C49-8502-4E78-969C-1E0D3AA5B8AF}"/>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9155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12525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71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50693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676400"/>
            <a:ext cx="8229600" cy="4876800"/>
          </a:xfrm>
          <a:prstGeom prst="rect">
            <a:avLst/>
          </a:prstGeom>
        </p:spPr>
        <p:txBody>
          <a:bodyPr/>
          <a:lstStyle>
            <a:lvl1pPr marL="342900" indent="-342900">
              <a:buFont typeface="Courier New" panose="02070309020205020404" pitchFamily="49" charset="0"/>
              <a:buChar char="o"/>
              <a:defRPr sz="2800">
                <a:solidFill>
                  <a:schemeClr val="tx2">
                    <a:lumMod val="50000"/>
                  </a:schemeClr>
                </a:solidFill>
                <a:latin typeface="Arial" panose="020B0604020202020204" pitchFamily="34" charset="0"/>
                <a:cs typeface="Arial" panose="020B0604020202020204" pitchFamily="34" charset="0"/>
              </a:defRPr>
            </a:lvl1pPr>
            <a:lvl2pPr marL="742950" indent="-28575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0"/>
          </p:nvPr>
        </p:nvSpPr>
        <p:spPr>
          <a:xfrm>
            <a:off x="457200" y="914400"/>
            <a:ext cx="8229600" cy="533400"/>
          </a:xfrm>
          <a:prstGeom prst="rect">
            <a:avLst/>
          </a:prstGeom>
        </p:spPr>
        <p:txBody>
          <a:bodyPr/>
          <a:lstStyle>
            <a:lvl1pPr marL="0" indent="0">
              <a:buNone/>
              <a:defRPr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 name="Slide Number Placeholder 5"/>
          <p:cNvSpPr>
            <a:spLocks noGrp="1"/>
          </p:cNvSpPr>
          <p:nvPr>
            <p:ph type="sldNum" sz="quarter" idx="12"/>
          </p:nvPr>
        </p:nvSpPr>
        <p:spPr>
          <a:xfrm>
            <a:off x="6553200" y="6356354"/>
            <a:ext cx="2133600" cy="365125"/>
          </a:xfrm>
          <a:prstGeom prst="rect">
            <a:avLst/>
          </a:prstGeom>
        </p:spPr>
        <p:txBody>
          <a:bodyPr/>
          <a:lstStyle>
            <a:lvl1pP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extLst>
      <p:ext uri="{BB962C8B-B14F-4D97-AF65-F5344CB8AC3E}">
        <p14:creationId xmlns:p14="http://schemas.microsoft.com/office/powerpoint/2010/main" val="135981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8/20/2021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custDataLst>
      <p:tags r:id="rId1"/>
    </p:custDataLst>
    <p:extLst>
      <p:ext uri="{BB962C8B-B14F-4D97-AF65-F5344CB8AC3E}">
        <p14:creationId xmlns:p14="http://schemas.microsoft.com/office/powerpoint/2010/main" val="171174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8/20/2021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233" y="0"/>
            <a:ext cx="9093534" cy="6858000"/>
          </a:xfrm>
          <a:prstGeom prst="rect">
            <a:avLst/>
          </a:prstGeom>
        </p:spPr>
      </p:pic>
    </p:spTree>
    <p:custDataLst>
      <p:tags r:id="rId1"/>
    </p:custDataLst>
    <p:extLst>
      <p:ext uri="{BB962C8B-B14F-4D97-AF65-F5344CB8AC3E}">
        <p14:creationId xmlns:p14="http://schemas.microsoft.com/office/powerpoint/2010/main" val="3954347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8/20/2021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ustDataLst>
      <p:tags r:id="rId1"/>
    </p:custDataLst>
    <p:extLst>
      <p:ext uri="{BB962C8B-B14F-4D97-AF65-F5344CB8AC3E}">
        <p14:creationId xmlns:p14="http://schemas.microsoft.com/office/powerpoint/2010/main" val="286857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custDataLst>
      <p:tags r:id="rId1"/>
    </p:custDataLst>
    <p:extLst>
      <p:ext uri="{BB962C8B-B14F-4D97-AF65-F5344CB8AC3E}">
        <p14:creationId xmlns:p14="http://schemas.microsoft.com/office/powerpoint/2010/main" val="815693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1073235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80283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noAutofit/>
          </a:bodyPr>
          <a:lstStyle>
            <a:lvl1pPr algn="ctr">
              <a:defRPr sz="5400">
                <a:solidFill>
                  <a:srgbClr val="00001A"/>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657600"/>
            <a:ext cx="6400800" cy="1752600"/>
          </a:xfrm>
        </p:spPr>
        <p:txBody>
          <a:bodyPr>
            <a:normAutofit/>
          </a:bodyPr>
          <a:lstStyle>
            <a:lvl1pPr marL="0" indent="0" algn="ctr">
              <a:buNone/>
              <a:defRPr sz="2800" i="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3503823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82F642-81AE-47C3-9450-9AC7F4034600}"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967803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82F642-81AE-47C3-9450-9AC7F4034600}"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1791705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82F642-81AE-47C3-9450-9AC7F4034600}"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29478757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2F642-81AE-47C3-9450-9AC7F4034600}"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27814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2F642-81AE-47C3-9450-9AC7F4034600}"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3571634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2F642-81AE-47C3-9450-9AC7F4034600}"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468982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965363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2F642-81AE-47C3-9450-9AC7F4034600}"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1FBF9B-0161-42C3-B4DA-E4BA0CD80482}" type="slidenum">
              <a:rPr lang="en-IN" smtClean="0"/>
              <a:t>‹#›</a:t>
            </a:fld>
            <a:endParaRPr lang="en-IN"/>
          </a:p>
        </p:txBody>
      </p:sp>
    </p:spTree>
    <p:extLst>
      <p:ext uri="{BB962C8B-B14F-4D97-AF65-F5344CB8AC3E}">
        <p14:creationId xmlns:p14="http://schemas.microsoft.com/office/powerpoint/2010/main" val="23642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spTree>
    <p:extLst>
      <p:ext uri="{BB962C8B-B14F-4D97-AF65-F5344CB8AC3E}">
        <p14:creationId xmlns:p14="http://schemas.microsoft.com/office/powerpoint/2010/main" val="7123783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7"/>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716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3629759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A53F13-A6BD-4652-B7F6-993C2969A596}"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929A-09D1-4A4E-A5E4-8DEA499AACCD}"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5262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A53F13-A6BD-4652-B7F6-993C2969A596}"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1929A-09D1-4A4E-A5E4-8DEA499AACCD}" type="slidenum">
              <a:rPr lang="en-IN" smtClean="0"/>
              <a:t>‹#›</a:t>
            </a:fld>
            <a:endParaRPr lang="en-IN"/>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544690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A53F13-A6BD-4652-B7F6-993C2969A596}"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C1929A-09D1-4A4E-A5E4-8DEA499AACCD}"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61234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53F13-A6BD-4652-B7F6-993C2969A596}"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C1929A-09D1-4A4E-A5E4-8DEA499AACCD}" type="slidenum">
              <a:rPr lang="en-IN" smtClean="0"/>
              <a:t>‹#›</a:t>
            </a:fld>
            <a:endParaRPr lang="en-I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63715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0"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53F13-A6BD-4652-B7F6-993C2969A596}"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929A-09D1-4A4E-A5E4-8DEA499AACCD}"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489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40"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A53F13-A6BD-4652-B7F6-993C2969A596}"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929A-09D1-4A4E-A5E4-8DEA499AACCD}"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31090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553780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2"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A53F13-A6BD-4652-B7F6-993C2969A596}"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929A-09D1-4A4E-A5E4-8DEA499AACCD}" type="slidenum">
              <a:rPr lang="en-IN" smtClean="0"/>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0428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1"/>
          <p:cNvSpPr txBox="1">
            <a:spLocks/>
          </p:cNvSpPr>
          <p:nvPr userDrawn="1"/>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rgbClr val="00001A"/>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4" name="Content Placeholder 2"/>
          <p:cNvSpPr>
            <a:spLocks noGrp="1"/>
          </p:cNvSpPr>
          <p:nvPr>
            <p:ph sz="half" idx="1"/>
          </p:nvPr>
        </p:nvSpPr>
        <p:spPr>
          <a:xfrm>
            <a:off x="457200" y="12192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2"/>
          </p:nvPr>
        </p:nvSpPr>
        <p:spPr>
          <a:xfrm>
            <a:off x="4648200" y="12192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166130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2249428"/>
            <a:ext cx="4038600" cy="4525963"/>
          </a:xfrm>
          <a:prstGeom prst="rect">
            <a:avLst/>
          </a:prstGeo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8"/>
            <a:ext cx="4038600" cy="4525963"/>
          </a:xfrm>
          <a:prstGeom prst="rect">
            <a:avLst/>
          </a:prstGeo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457200" y="6356354"/>
            <a:ext cx="2133600" cy="365125"/>
          </a:xfrm>
          <a:prstGeom prst="rect">
            <a:avLst/>
          </a:prstGeom>
        </p:spPr>
        <p:txBody>
          <a:bodyPr/>
          <a:lstStyle>
            <a:lvl1pPr>
              <a:defRPr/>
            </a:lvl1pPr>
          </a:lstStyle>
          <a:p>
            <a:pPr>
              <a:defRPr/>
            </a:pPr>
            <a:fld id="{BB85BE03-75EB-4FB2-9CF7-BBAABDAAC609}" type="datetimeFigureOut">
              <a:rPr lang="en-US"/>
              <a:pPr>
                <a:defRPr/>
              </a:pPr>
              <a:t>8/20/2021</a:t>
            </a:fld>
            <a:endParaRPr lang="en-US" dirty="0"/>
          </a:p>
        </p:txBody>
      </p:sp>
      <p:sp>
        <p:nvSpPr>
          <p:cNvPr id="6" name="Footer Placeholder 2"/>
          <p:cNvSpPr>
            <a:spLocks noGrp="1"/>
          </p:cNvSpPr>
          <p:nvPr>
            <p:ph type="ftr" sz="quarter" idx="11"/>
          </p:nvPr>
        </p:nvSpPr>
        <p:spPr>
          <a:xfrm>
            <a:off x="3124200" y="6356354"/>
            <a:ext cx="2895600" cy="365125"/>
          </a:xfrm>
          <a:prstGeom prst="rect">
            <a:avLst/>
          </a:prstGeom>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7FA2711-C5EA-46E1-A47E-EB23B872EB08}"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77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676400"/>
            <a:ext cx="8229600" cy="4876800"/>
          </a:xfrm>
          <a:prstGeom prst="rect">
            <a:avLst/>
          </a:prstGeom>
        </p:spPr>
        <p:txBody>
          <a:bodyPr/>
          <a:lstStyle>
            <a:lvl1pPr marL="342900" indent="-342900">
              <a:buFont typeface="Courier New" panose="02070309020205020404" pitchFamily="49" charset="0"/>
              <a:buChar char="o"/>
              <a:defRPr sz="2800">
                <a:solidFill>
                  <a:schemeClr val="tx2">
                    <a:lumMod val="50000"/>
                  </a:schemeClr>
                </a:solidFill>
                <a:latin typeface="Arial" panose="020B0604020202020204" pitchFamily="34" charset="0"/>
                <a:cs typeface="Arial" panose="020B0604020202020204" pitchFamily="34" charset="0"/>
              </a:defRPr>
            </a:lvl1pPr>
            <a:lvl2pPr marL="742950" indent="-28575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4pPr>
            <a:lvl5pPr marL="2057400" indent="-228600">
              <a:buFont typeface="Courier New" panose="02070309020205020404" pitchFamily="49" charset="0"/>
              <a:buChar char="o"/>
              <a:defRPr>
                <a:solidFill>
                  <a:schemeClr val="bg1">
                    <a:lumMod val="50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0"/>
          </p:nvPr>
        </p:nvSpPr>
        <p:spPr>
          <a:xfrm>
            <a:off x="457200" y="914400"/>
            <a:ext cx="8229600" cy="533400"/>
          </a:xfrm>
          <a:prstGeom prst="rect">
            <a:avLst/>
          </a:prstGeom>
        </p:spPr>
        <p:txBody>
          <a:bodyPr/>
          <a:lstStyle>
            <a:lvl1pPr marL="0" indent="0">
              <a:buNone/>
              <a:defRPr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 name="Slide Number Placeholder 5"/>
          <p:cNvSpPr>
            <a:spLocks noGrp="1"/>
          </p:cNvSpPr>
          <p:nvPr>
            <p:ph type="sldNum" sz="quarter" idx="12"/>
          </p:nvPr>
        </p:nvSpPr>
        <p:spPr>
          <a:xfrm>
            <a:off x="6553200" y="6356354"/>
            <a:ext cx="2133600" cy="365125"/>
          </a:xfrm>
        </p:spPr>
        <p:txBody>
          <a:bodyPr/>
          <a:lstStyle>
            <a:lvl1pP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135981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i="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76785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1"/>
    </p:custDataLst>
    <p:extLst>
      <p:ext uri="{BB962C8B-B14F-4D97-AF65-F5344CB8AC3E}">
        <p14:creationId xmlns:p14="http://schemas.microsoft.com/office/powerpoint/2010/main" val="2931316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slideLayout" Target="../slideLayouts/slideLayout10.xml"/><Relationship Id="rId7"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4.jpeg"/><Relationship Id="rId5" Type="http://schemas.openxmlformats.org/officeDocument/2006/relationships/tags" Target="../tags/tag1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8.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6.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descr="Inline image 1"/>
          <p:cNvPicPr>
            <a:picLocks noChangeAspect="1" noChangeArrowheads="1"/>
          </p:cNvPicPr>
          <p:nvPr/>
        </p:nvPicPr>
        <p:blipFill rotWithShape="1">
          <a:blip r:embed="rId4">
            <a:extLst>
              <a:ext uri="{28A0092B-C50C-407E-A947-70E740481C1C}">
                <a14:useLocalDpi xmlns:a14="http://schemas.microsoft.com/office/drawing/2010/main" val="0"/>
              </a:ext>
            </a:extLst>
          </a:blip>
          <a:srcRect t="21180" b="21724"/>
          <a:stretch/>
        </p:blipFill>
        <p:spPr bwMode="auto">
          <a:xfrm>
            <a:off x="0" y="1"/>
            <a:ext cx="9144000" cy="6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457200" y="1524000"/>
            <a:ext cx="7391400" cy="0"/>
          </a:xfrm>
          <a:prstGeom prst="line">
            <a:avLst/>
          </a:prstGeom>
          <a:ln w="28575"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custDataLst>
      <p:tags r:id="rId3"/>
    </p:custDataLst>
    <p:extLst>
      <p:ext uri="{BB962C8B-B14F-4D97-AF65-F5344CB8AC3E}">
        <p14:creationId xmlns:p14="http://schemas.microsoft.com/office/powerpoint/2010/main" val="4098719474"/>
      </p:ext>
    </p:extLst>
  </p:cSld>
  <p:clrMap bg1="lt1" tx1="dk1" bg2="lt2" tx2="dk2" accent1="accent1" accent2="accent2" accent3="accent3" accent4="accent4" accent5="accent5" accent6="accent6" hlink="hlink" folHlink="folHlink"/>
  <p:sldLayoutIdLst>
    <p:sldLayoutId id="214748392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5486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67314" y="6096003"/>
            <a:ext cx="2948530" cy="425197"/>
          </a:xfrm>
          <a:prstGeom prst="rect">
            <a:avLst/>
          </a:prstGeom>
        </p:spPr>
      </p:pic>
      <p:sp>
        <p:nvSpPr>
          <p:cNvPr id="5"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8"/>
    </p:custDataLst>
    <p:extLst>
      <p:ext uri="{BB962C8B-B14F-4D97-AF65-F5344CB8AC3E}">
        <p14:creationId xmlns:p14="http://schemas.microsoft.com/office/powerpoint/2010/main" val="209821619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51" r:id="rId4"/>
    <p:sldLayoutId id="2147483752" r:id="rId5"/>
    <p:sldLayoutId id="2147483753" r:id="rId6"/>
  </p:sldLayoutIdLst>
  <p:hf hdr="0" ftr="0" dt="0"/>
  <p:txStyles>
    <p:titleStyle>
      <a:lvl1pPr algn="l" defTabSz="914400" rtl="0" eaLnBrk="1" latinLnBrk="0" hangingPunct="1">
        <a:spcBef>
          <a:spcPct val="0"/>
        </a:spcBef>
        <a:buNone/>
        <a:defRPr sz="3200" b="1" kern="1200">
          <a:solidFill>
            <a:srgbClr val="00001A"/>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Courier New" panose="02070309020205020404" pitchFamily="49" charset="0"/>
        <a:buChar char="o"/>
        <a:defRPr sz="2800" kern="1200">
          <a:solidFill>
            <a:srgbClr val="00001A"/>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Courier New" panose="02070309020205020404" pitchFamily="49" charset="0"/>
        <a:buChar char="o"/>
        <a:defRPr sz="28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anose="02070309020205020404" pitchFamily="49" charset="0"/>
        <a:buChar char="o"/>
        <a:defRPr sz="24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4"/>
          </p:nvPr>
        </p:nvSpPr>
        <p:spPr>
          <a:xfrm>
            <a:off x="6781800" y="6338637"/>
            <a:ext cx="2133600" cy="365125"/>
          </a:xfrm>
          <a:prstGeom prst="rect">
            <a:avLst/>
          </a:prstGeom>
        </p:spPr>
        <p:txBody>
          <a:bodyPr/>
          <a:lstStyle>
            <a:lvl1pPr algn="r">
              <a:defRPr sz="1600" b="1">
                <a:solidFill>
                  <a:schemeClr val="tx2">
                    <a:lumMod val="50000"/>
                  </a:schemeClr>
                </a:solidFill>
                <a:latin typeface="Arial" panose="020B0604020202020204" pitchFamily="34" charset="0"/>
                <a:cs typeface="Arial" panose="020B0604020202020204" pitchFamily="34" charset="0"/>
              </a:defRPr>
            </a:lvl1pPr>
          </a:lstStyle>
          <a:p>
            <a:fld id="{DB9AB804-0A0C-4017-B6D4-92CCC709040F}" type="slidenum">
              <a:rPr lang="en-US" smtClean="0"/>
              <a:pPr/>
              <a:t>‹#›</a:t>
            </a:fld>
            <a:endParaRPr lang="en-US" dirty="0"/>
          </a:p>
        </p:txBody>
      </p:sp>
    </p:spTree>
    <p:custDataLst>
      <p:tags r:id="rId8"/>
    </p:custDataLst>
    <p:extLst>
      <p:ext uri="{BB962C8B-B14F-4D97-AF65-F5344CB8AC3E}">
        <p14:creationId xmlns:p14="http://schemas.microsoft.com/office/powerpoint/2010/main" val="132297763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58" r:id="rId6"/>
  </p:sldLayoutIdLst>
  <p:hf hdr="0" ftr="0" dt="0"/>
  <p:txStyles>
    <p:titleStyle>
      <a:lvl1pPr algn="l" defTabSz="914400" rtl="0" eaLnBrk="1" latinLnBrk="0" hangingPunct="1">
        <a:spcBef>
          <a:spcPct val="0"/>
        </a:spcBef>
        <a:buNone/>
        <a:defRPr sz="3200" b="1" kern="1200">
          <a:solidFill>
            <a:srgbClr val="00001A"/>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Courier New" panose="02070309020205020404" pitchFamily="49" charset="0"/>
        <a:buChar char="o"/>
        <a:defRPr sz="3200" kern="1200">
          <a:solidFill>
            <a:srgbClr val="00001A"/>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Courier New" panose="02070309020205020404" pitchFamily="49" charset="0"/>
        <a:buChar char="o"/>
        <a:defRPr sz="2800" kern="1200">
          <a:solidFill>
            <a:schemeClr val="tx1">
              <a:lumMod val="50000"/>
              <a:lumOff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Courier New" panose="02070309020205020404" pitchFamily="49" charset="0"/>
        <a:buChar char="o"/>
        <a:defRPr sz="2400" kern="1200">
          <a:solidFill>
            <a:schemeClr val="tx1">
              <a:lumMod val="50000"/>
              <a:lumOff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Courier New" panose="02070309020205020404" pitchFamily="49" charset="0"/>
        <a:buChar char="o"/>
        <a:defRPr sz="20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E595AD83-ACE0-4912-833E-54D7F4DB5675}" type="datetime1">
              <a:rPr lang="en-US" smtClean="0"/>
              <a:t>8/20/2021</a:t>
            </a:fld>
            <a:endParaRPr lang="en-US" dirty="0"/>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C3CF7B3-553A-497D-A008-7F5FD222DB3B}" type="slidenum">
              <a:rPr lang="en-US" smtClean="0"/>
              <a:pPr>
                <a:defRPr/>
              </a:pPr>
              <a:t>‹#›</a:t>
            </a:fld>
            <a:endParaRPr lang="en-US" dirty="0"/>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233" y="0"/>
            <a:ext cx="9093534" cy="6858000"/>
          </a:xfrm>
          <a:prstGeom prst="rect">
            <a:avLst/>
          </a:prstGeom>
        </p:spPr>
      </p:pic>
    </p:spTree>
    <p:custDataLst>
      <p:tags r:id="rId5"/>
    </p:custDataLst>
    <p:extLst>
      <p:ext uri="{BB962C8B-B14F-4D97-AF65-F5344CB8AC3E}">
        <p14:creationId xmlns:p14="http://schemas.microsoft.com/office/powerpoint/2010/main" val="418317988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4"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2F642-81AE-47C3-9450-9AC7F4034600}" type="datetimeFigureOut">
              <a:rPr lang="en-IN" smtClean="0"/>
              <a:t>20-08-2021</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FBF9B-0161-42C3-B4DA-E4BA0CD80482}" type="slidenum">
              <a:rPr lang="en-IN" smtClean="0"/>
              <a:t>‹#›</a:t>
            </a:fld>
            <a:endParaRPr lang="en-IN" dirty="0"/>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custDataLst>
      <p:tags r:id="rId13"/>
    </p:custDataLst>
    <p:extLst>
      <p:ext uri="{BB962C8B-B14F-4D97-AF65-F5344CB8AC3E}">
        <p14:creationId xmlns:p14="http://schemas.microsoft.com/office/powerpoint/2010/main" val="1801862789"/>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53F13-A6BD-4652-B7F6-993C2969A596}" type="datetimeFigureOut">
              <a:rPr lang="en-IN" smtClean="0"/>
              <a:t>20-08-2021</a:t>
            </a:fld>
            <a:endParaRPr lang="en-IN" dirty="0"/>
          </a:p>
        </p:txBody>
      </p:sp>
      <p:sp>
        <p:nvSpPr>
          <p:cNvPr id="5" name="Footer Placeholder 4"/>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1929A-09D1-4A4E-A5E4-8DEA499AACCD}" type="slidenum">
              <a:rPr lang="en-IN" smtClean="0"/>
              <a:t>‹#›</a:t>
            </a:fld>
            <a:endParaRPr lang="en-IN" dirty="0"/>
          </a:p>
        </p:txBody>
      </p:sp>
    </p:spTree>
    <p:extLst>
      <p:ext uri="{BB962C8B-B14F-4D97-AF65-F5344CB8AC3E}">
        <p14:creationId xmlns:p14="http://schemas.microsoft.com/office/powerpoint/2010/main" val="15489174"/>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7ECC8-E58B-4475-870E-D8C6DD0C9914}"/>
              </a:ext>
            </a:extLst>
          </p:cNvPr>
          <p:cNvSpPr txBox="1"/>
          <p:nvPr/>
        </p:nvSpPr>
        <p:spPr>
          <a:xfrm>
            <a:off x="0" y="990601"/>
            <a:ext cx="9144000" cy="762000"/>
          </a:xfrm>
          <a:prstGeom prst="rect">
            <a:avLst/>
          </a:prstGeom>
        </p:spPr>
        <p:txBody>
          <a:bodyPr vert="horz" lIns="91440" tIns="45720" rIns="91440" bIns="45720" rtlCol="0" anchor="ctr">
            <a:normAutofit/>
          </a:bodyPr>
          <a:lstStyle/>
          <a:p>
            <a:pPr>
              <a:lnSpc>
                <a:spcPct val="90000"/>
              </a:lnSpc>
              <a:spcAft>
                <a:spcPts val="600"/>
              </a:spcAft>
            </a:pPr>
            <a:r>
              <a:rPr lang="en-US" sz="3200" b="1" kern="1200" dirty="0">
                <a:solidFill>
                  <a:schemeClr val="bg1"/>
                </a:solidFill>
                <a:latin typeface="+mn-lt"/>
                <a:ea typeface="+mj-ea"/>
                <a:cs typeface="+mj-cs"/>
              </a:rPr>
              <a:t>Ansible Inventory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66218"/>
            <a:ext cx="9144000" cy="1325563"/>
          </a:xfrm>
        </p:spPr>
        <p:txBody>
          <a:bodyPr>
            <a:normAutofit/>
          </a:bodyPr>
          <a:lstStyle/>
          <a:p>
            <a:pPr algn="ctr"/>
            <a:r>
              <a:rPr lang="en-IN" sz="8000" b="1" dirty="0">
                <a:solidFill>
                  <a:schemeClr val="accent1">
                    <a:lumMod val="50000"/>
                  </a:schemeClr>
                </a:solidFill>
              </a:rPr>
              <a:t>Thank You</a:t>
            </a:r>
          </a:p>
        </p:txBody>
      </p:sp>
      <p:sp>
        <p:nvSpPr>
          <p:cNvPr id="4" name="Slide Number Placeholder 3"/>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extLst>
      <p:ext uri="{BB962C8B-B14F-4D97-AF65-F5344CB8AC3E}">
        <p14:creationId xmlns:p14="http://schemas.microsoft.com/office/powerpoint/2010/main" val="200945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63031"/>
            <a:ext cx="9144000" cy="1531937"/>
          </a:xfrm>
          <a:solidFill>
            <a:schemeClr val="accent1"/>
          </a:solidFill>
        </p:spPr>
        <p:txBody>
          <a:bodyPr>
            <a:noAutofit/>
          </a:bodyPr>
          <a:lstStyle/>
          <a:p>
            <a:pPr algn="ctr"/>
            <a:r>
              <a:rPr lang="en-IN" sz="6300" b="1" dirty="0">
                <a:solidFill>
                  <a:schemeClr val="bg1"/>
                </a:solidFill>
              </a:rPr>
              <a:t>Ansible Inventory</a:t>
            </a:r>
            <a:endParaRPr lang="en-GB" altLang="en-US" sz="6300" b="1" dirty="0">
              <a:solidFill>
                <a:schemeClr val="bg1"/>
              </a:solidFill>
            </a:endParaRPr>
          </a:p>
        </p:txBody>
      </p:sp>
    </p:spTree>
    <p:extLst>
      <p:ext uri="{BB962C8B-B14F-4D97-AF65-F5344CB8AC3E}">
        <p14:creationId xmlns:p14="http://schemas.microsoft.com/office/powerpoint/2010/main" val="2331891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Inventory</a:t>
            </a:r>
            <a:endParaRPr lang="en-US" b="1" dirty="0">
              <a:solidFill>
                <a:schemeClr val="accent5">
                  <a:lumMod val="75000"/>
                </a:schemeClr>
              </a:solidFill>
              <a:latin typeface="+mn-lt"/>
            </a:endParaRPr>
          </a:p>
        </p:txBody>
      </p:sp>
      <p:pic>
        <p:nvPicPr>
          <p:cNvPr id="3" name="Graphic 2" descr="Monitor">
            <a:extLst>
              <a:ext uri="{FF2B5EF4-FFF2-40B4-BE49-F238E27FC236}">
                <a16:creationId xmlns:a16="http://schemas.microsoft.com/office/drawing/2014/main" id="{4C81BDAF-61D4-4BF8-B122-13C4DB63FF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00" y="1676400"/>
            <a:ext cx="1066800" cy="1066800"/>
          </a:xfrm>
          <a:prstGeom prst="rect">
            <a:avLst/>
          </a:prstGeom>
        </p:spPr>
      </p:pic>
      <p:pic>
        <p:nvPicPr>
          <p:cNvPr id="44" name="Graphic 43" descr="Monitor">
            <a:extLst>
              <a:ext uri="{FF2B5EF4-FFF2-40B4-BE49-F238E27FC236}">
                <a16:creationId xmlns:a16="http://schemas.microsoft.com/office/drawing/2014/main" id="{C256D4D4-0E7F-4A88-9FBC-6F0038CD4A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3260" y="1676400"/>
            <a:ext cx="1066800" cy="1066800"/>
          </a:xfrm>
          <a:prstGeom prst="rect">
            <a:avLst/>
          </a:prstGeom>
        </p:spPr>
      </p:pic>
      <p:pic>
        <p:nvPicPr>
          <p:cNvPr id="45" name="Graphic 44" descr="Monitor">
            <a:extLst>
              <a:ext uri="{FF2B5EF4-FFF2-40B4-BE49-F238E27FC236}">
                <a16:creationId xmlns:a16="http://schemas.microsoft.com/office/drawing/2014/main" id="{940C1A95-1AD3-4FA7-BAC7-4775BCC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2020" y="1676400"/>
            <a:ext cx="1066800" cy="1066800"/>
          </a:xfrm>
          <a:prstGeom prst="rect">
            <a:avLst/>
          </a:prstGeom>
        </p:spPr>
      </p:pic>
      <p:pic>
        <p:nvPicPr>
          <p:cNvPr id="46" name="Graphic 45" descr="Monitor">
            <a:extLst>
              <a:ext uri="{FF2B5EF4-FFF2-40B4-BE49-F238E27FC236}">
                <a16:creationId xmlns:a16="http://schemas.microsoft.com/office/drawing/2014/main" id="{E5E92DCF-4155-4412-8673-EECBA80A9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70780" y="1676400"/>
            <a:ext cx="1066800" cy="1066800"/>
          </a:xfrm>
          <a:prstGeom prst="rect">
            <a:avLst/>
          </a:prstGeom>
        </p:spPr>
      </p:pic>
      <p:pic>
        <p:nvPicPr>
          <p:cNvPr id="47" name="Graphic 46" descr="Monitor">
            <a:extLst>
              <a:ext uri="{FF2B5EF4-FFF2-40B4-BE49-F238E27FC236}">
                <a16:creationId xmlns:a16="http://schemas.microsoft.com/office/drawing/2014/main" id="{20A53317-3827-48E2-8B79-A8BD5D2B6B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9540" y="1676400"/>
            <a:ext cx="1066800" cy="1066800"/>
          </a:xfrm>
          <a:prstGeom prst="rect">
            <a:avLst/>
          </a:prstGeom>
        </p:spPr>
      </p:pic>
      <p:pic>
        <p:nvPicPr>
          <p:cNvPr id="48" name="Graphic 47" descr="Monitor">
            <a:extLst>
              <a:ext uri="{FF2B5EF4-FFF2-40B4-BE49-F238E27FC236}">
                <a16:creationId xmlns:a16="http://schemas.microsoft.com/office/drawing/2014/main" id="{0CC2471F-CA0F-4889-A95A-4EC40E9AA1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8300" y="1676400"/>
            <a:ext cx="1066800" cy="1066800"/>
          </a:xfrm>
          <a:prstGeom prst="rect">
            <a:avLst/>
          </a:prstGeom>
        </p:spPr>
      </p:pic>
      <p:pic>
        <p:nvPicPr>
          <p:cNvPr id="49" name="Graphic 48" descr="Monitor">
            <a:extLst>
              <a:ext uri="{FF2B5EF4-FFF2-40B4-BE49-F238E27FC236}">
                <a16:creationId xmlns:a16="http://schemas.microsoft.com/office/drawing/2014/main" id="{A545CE02-EAF7-4165-957F-A82F8B3D4F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8827" y="3589308"/>
            <a:ext cx="1447800" cy="1447800"/>
          </a:xfrm>
          <a:prstGeom prst="rect">
            <a:avLst/>
          </a:prstGeom>
        </p:spPr>
      </p:pic>
      <p:cxnSp>
        <p:nvCxnSpPr>
          <p:cNvPr id="50" name="Connector: Elbow 49">
            <a:extLst>
              <a:ext uri="{FF2B5EF4-FFF2-40B4-BE49-F238E27FC236}">
                <a16:creationId xmlns:a16="http://schemas.microsoft.com/office/drawing/2014/main" id="{4AAAF4D4-CF20-44CE-91D3-3F79EEB70D72}"/>
              </a:ext>
            </a:extLst>
          </p:cNvPr>
          <p:cNvCxnSpPr>
            <a:cxnSpLocks/>
            <a:stCxn id="3" idx="2"/>
            <a:endCxn id="49" idx="0"/>
          </p:cNvCxnSpPr>
          <p:nvPr/>
        </p:nvCxnSpPr>
        <p:spPr>
          <a:xfrm rot="16200000" flipH="1">
            <a:off x="2817259" y="903840"/>
            <a:ext cx="846108" cy="4524827"/>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1B76C3D-5234-4059-BBFC-1AC14A49C9EA}"/>
              </a:ext>
            </a:extLst>
          </p:cNvPr>
          <p:cNvCxnSpPr>
            <a:cxnSpLocks/>
            <a:stCxn id="44" idx="2"/>
            <a:endCxn id="49" idx="0"/>
          </p:cNvCxnSpPr>
          <p:nvPr/>
        </p:nvCxnSpPr>
        <p:spPr>
          <a:xfrm rot="16200000" flipH="1">
            <a:off x="3571639" y="1658220"/>
            <a:ext cx="846108" cy="3016067"/>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728E8A7-A035-4C51-8C86-2AC6888816CD}"/>
              </a:ext>
            </a:extLst>
          </p:cNvPr>
          <p:cNvCxnSpPr>
            <a:cxnSpLocks/>
            <a:stCxn id="45" idx="2"/>
            <a:endCxn id="49" idx="0"/>
          </p:cNvCxnSpPr>
          <p:nvPr/>
        </p:nvCxnSpPr>
        <p:spPr>
          <a:xfrm rot="16200000" flipH="1">
            <a:off x="4326019" y="2412600"/>
            <a:ext cx="846108" cy="1507307"/>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94B357B-020F-41D6-BB56-07E4BA966E35}"/>
              </a:ext>
            </a:extLst>
          </p:cNvPr>
          <p:cNvCxnSpPr>
            <a:cxnSpLocks/>
            <a:stCxn id="46" idx="2"/>
            <a:endCxn id="49" idx="0"/>
          </p:cNvCxnSpPr>
          <p:nvPr/>
        </p:nvCxnSpPr>
        <p:spPr>
          <a:xfrm rot="5400000">
            <a:off x="5080400" y="3165528"/>
            <a:ext cx="846108" cy="1453"/>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B95EE95-FE33-44FF-88CF-DEB76281830A}"/>
              </a:ext>
            </a:extLst>
          </p:cNvPr>
          <p:cNvCxnSpPr>
            <a:cxnSpLocks/>
            <a:stCxn id="47" idx="2"/>
            <a:endCxn id="49" idx="0"/>
          </p:cNvCxnSpPr>
          <p:nvPr/>
        </p:nvCxnSpPr>
        <p:spPr>
          <a:xfrm rot="5400000">
            <a:off x="5834780" y="2411148"/>
            <a:ext cx="846108" cy="1510213"/>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9B3A724-815E-4CC5-8D21-D24462061382}"/>
              </a:ext>
            </a:extLst>
          </p:cNvPr>
          <p:cNvCxnSpPr>
            <a:cxnSpLocks/>
            <a:stCxn id="48" idx="2"/>
            <a:endCxn id="49" idx="0"/>
          </p:cNvCxnSpPr>
          <p:nvPr/>
        </p:nvCxnSpPr>
        <p:spPr>
          <a:xfrm rot="5400000">
            <a:off x="6589160" y="1656768"/>
            <a:ext cx="846108" cy="3018973"/>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bject 18">
            <a:extLst>
              <a:ext uri="{FF2B5EF4-FFF2-40B4-BE49-F238E27FC236}">
                <a16:creationId xmlns:a16="http://schemas.microsoft.com/office/drawing/2014/main" id="{97F5A099-DF6C-4607-BCBC-CC1B9862A195}"/>
              </a:ext>
            </a:extLst>
          </p:cNvPr>
          <p:cNvSpPr/>
          <p:nvPr/>
        </p:nvSpPr>
        <p:spPr>
          <a:xfrm>
            <a:off x="5506620" y="4065136"/>
            <a:ext cx="501567" cy="496143"/>
          </a:xfrm>
          <a:prstGeom prst="rect">
            <a:avLst/>
          </a:prstGeom>
          <a:blipFill>
            <a:blip r:embed="rId6" cstate="print"/>
            <a:stretch>
              <a:fillRect/>
            </a:stretch>
          </a:blipFill>
        </p:spPr>
        <p:txBody>
          <a:bodyPr wrap="square" lIns="0" tIns="0" rIns="0" bIns="0" rtlCol="0"/>
          <a:lstStyle/>
          <a:p>
            <a:endParaRPr/>
          </a:p>
        </p:txBody>
      </p:sp>
      <p:sp>
        <p:nvSpPr>
          <p:cNvPr id="51" name="Rectangle 50">
            <a:extLst>
              <a:ext uri="{FF2B5EF4-FFF2-40B4-BE49-F238E27FC236}">
                <a16:creationId xmlns:a16="http://schemas.microsoft.com/office/drawing/2014/main" id="{382C0E30-A9FA-405C-B46A-F3F083115108}"/>
              </a:ext>
            </a:extLst>
          </p:cNvPr>
          <p:cNvSpPr/>
          <p:nvPr/>
        </p:nvSpPr>
        <p:spPr>
          <a:xfrm>
            <a:off x="0" y="3431081"/>
            <a:ext cx="4777373" cy="1754326"/>
          </a:xfrm>
          <a:prstGeom prst="rect">
            <a:avLst/>
          </a:prstGeom>
        </p:spPr>
        <p:txBody>
          <a:bodyPr wrap="square" numCol="1">
            <a:spAutoFit/>
          </a:bodyPr>
          <a:lstStyle/>
          <a:p>
            <a:pPr marL="285750" indent="-285750">
              <a:buFont typeface="Arial" panose="020B0604020202020204" pitchFamily="34" charset="0"/>
              <a:buChar char="•"/>
            </a:pPr>
            <a:r>
              <a:rPr lang="en-US" dirty="0">
                <a:solidFill>
                  <a:schemeClr val="accent5">
                    <a:lumMod val="50000"/>
                  </a:schemeClr>
                </a:solidFill>
                <a:latin typeface="Calibri (Body)"/>
              </a:rPr>
              <a:t>Ansible can work with one or multiple systems at the same time.</a:t>
            </a:r>
          </a:p>
          <a:p>
            <a:pPr marL="285750" indent="-285750">
              <a:buFont typeface="Arial" panose="020B0604020202020204" pitchFamily="34" charset="0"/>
              <a:buChar char="•"/>
            </a:pPr>
            <a:r>
              <a:rPr lang="en-US" dirty="0">
                <a:solidFill>
                  <a:schemeClr val="accent5">
                    <a:lumMod val="50000"/>
                  </a:schemeClr>
                </a:solidFill>
                <a:latin typeface="Calibri (Body)"/>
              </a:rPr>
              <a:t>To work with multiple servers, Ansible needs to establish connectivity to those servers.</a:t>
            </a:r>
          </a:p>
          <a:p>
            <a:pPr marL="285750" indent="-285750">
              <a:buFont typeface="Arial" panose="020B0604020202020204" pitchFamily="34" charset="0"/>
              <a:buChar char="•"/>
            </a:pPr>
            <a:r>
              <a:rPr lang="en-US" dirty="0">
                <a:solidFill>
                  <a:schemeClr val="accent5">
                    <a:lumMod val="50000"/>
                  </a:schemeClr>
                </a:solidFill>
                <a:latin typeface="Calibri (Body)"/>
              </a:rPr>
              <a:t>It uses SSH for Linux and PowerShell remoting for windows.</a:t>
            </a:r>
          </a:p>
        </p:txBody>
      </p:sp>
      <p:pic>
        <p:nvPicPr>
          <p:cNvPr id="58" name="Picture 2">
            <a:extLst>
              <a:ext uri="{FF2B5EF4-FFF2-40B4-BE49-F238E27FC236}">
                <a16:creationId xmlns:a16="http://schemas.microsoft.com/office/drawing/2014/main" id="{CD40F9BB-2CD1-48B0-9BE3-2CB1DCEFE4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6928" y="200282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PostgreSQL - Wikipedia">
            <a:extLst>
              <a:ext uri="{FF2B5EF4-FFF2-40B4-BE49-F238E27FC236}">
                <a16:creationId xmlns:a16="http://schemas.microsoft.com/office/drawing/2014/main" id="{702A08BC-23BC-4B9A-95AE-EEFF50581B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71677" y="20071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PostgreSQL - Wikipedia">
            <a:extLst>
              <a:ext uri="{FF2B5EF4-FFF2-40B4-BE49-F238E27FC236}">
                <a16:creationId xmlns:a16="http://schemas.microsoft.com/office/drawing/2014/main" id="{768DEE7A-1FF6-4F06-98AC-9774397CF7B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7877" y="20071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F3A5D98F-9F3A-4827-9234-B005A7DA1D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5688" y="19973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E39DB0D8-95CF-4AAC-81E0-43D90C1237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44448" y="19973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CC845F89-4EEE-4F8D-B9D0-E3248FF88E2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3208" y="1997304"/>
            <a:ext cx="319464" cy="319464"/>
          </a:xfrm>
          <a:prstGeom prst="rect">
            <a:avLst/>
          </a:prstGeom>
          <a:noFill/>
          <a:extLst>
            <a:ext uri="{909E8E84-426E-40DD-AFC4-6F175D3DCCD1}">
              <a14:hiddenFill xmlns:a14="http://schemas.microsoft.com/office/drawing/2010/main">
                <a:solidFill>
                  <a:srgbClr val="FFFFFF"/>
                </a:solidFill>
              </a14:hiddenFill>
            </a:ext>
          </a:extLst>
        </p:spPr>
      </p:pic>
      <p:sp>
        <p:nvSpPr>
          <p:cNvPr id="41" name="object 18">
            <a:extLst>
              <a:ext uri="{FF2B5EF4-FFF2-40B4-BE49-F238E27FC236}">
                <a16:creationId xmlns:a16="http://schemas.microsoft.com/office/drawing/2014/main" id="{7718FB0A-6F36-4458-9A63-C714F0EDE26F}"/>
              </a:ext>
            </a:extLst>
          </p:cNvPr>
          <p:cNvSpPr/>
          <p:nvPr/>
        </p:nvSpPr>
        <p:spPr>
          <a:xfrm>
            <a:off x="6361919" y="3669387"/>
            <a:ext cx="415633" cy="451976"/>
          </a:xfrm>
          <a:prstGeom prst="rect">
            <a:avLst/>
          </a:prstGeom>
          <a:blipFill>
            <a:blip r:embed="rId9" cstate="print"/>
            <a:stretch>
              <a:fillRect/>
            </a:stretch>
          </a:blipFill>
        </p:spPr>
        <p:txBody>
          <a:bodyPr wrap="square" lIns="0" tIns="0" rIns="0" bIns="0" rtlCol="0"/>
          <a:lstStyle/>
          <a:p>
            <a:endParaRPr/>
          </a:p>
        </p:txBody>
      </p:sp>
      <p:sp>
        <p:nvSpPr>
          <p:cNvPr id="42" name="object 20">
            <a:extLst>
              <a:ext uri="{FF2B5EF4-FFF2-40B4-BE49-F238E27FC236}">
                <a16:creationId xmlns:a16="http://schemas.microsoft.com/office/drawing/2014/main" id="{57FCDD89-5A7D-471F-AF00-5FD6C9F55698}"/>
              </a:ext>
            </a:extLst>
          </p:cNvPr>
          <p:cNvSpPr/>
          <p:nvPr/>
        </p:nvSpPr>
        <p:spPr>
          <a:xfrm rot="20860294">
            <a:off x="6357331" y="4396979"/>
            <a:ext cx="424808" cy="424809"/>
          </a:xfrm>
          <a:prstGeom prst="rect">
            <a:avLst/>
          </a:prstGeom>
          <a:blipFill>
            <a:blip r:embed="rId10" cstate="print"/>
            <a:stretch>
              <a:fillRect/>
            </a:stretch>
          </a:blipFill>
        </p:spPr>
        <p:txBody>
          <a:bodyPr wrap="square" lIns="0" tIns="0" rIns="0" bIns="0" rtlCol="0"/>
          <a:lstStyle/>
          <a:p>
            <a:endParaRPr/>
          </a:p>
        </p:txBody>
      </p:sp>
      <p:sp>
        <p:nvSpPr>
          <p:cNvPr id="43" name="Rectangle 42">
            <a:extLst>
              <a:ext uri="{FF2B5EF4-FFF2-40B4-BE49-F238E27FC236}">
                <a16:creationId xmlns:a16="http://schemas.microsoft.com/office/drawing/2014/main" id="{36C1ADF3-6902-438C-97C1-129AFAFD554C}"/>
              </a:ext>
            </a:extLst>
          </p:cNvPr>
          <p:cNvSpPr/>
          <p:nvPr/>
        </p:nvSpPr>
        <p:spPr>
          <a:xfrm>
            <a:off x="6765169" y="3603811"/>
            <a:ext cx="2355018" cy="604268"/>
          </a:xfrm>
          <a:prstGeom prst="rect">
            <a:avLst/>
          </a:prstGeom>
        </p:spPr>
        <p:txBody>
          <a:bodyPr wrap="square">
            <a:spAutoFit/>
          </a:bodyPr>
          <a:lstStyle/>
          <a:p>
            <a:pPr marL="12700">
              <a:lnSpc>
                <a:spcPts val="2125"/>
              </a:lnSpc>
              <a:spcBef>
                <a:spcPts val="100"/>
              </a:spcBef>
            </a:pPr>
            <a:r>
              <a:rPr lang="en-US" sz="1200" dirty="0">
                <a:solidFill>
                  <a:schemeClr val="accent1">
                    <a:lumMod val="75000"/>
                  </a:schemeClr>
                </a:solidFill>
                <a:latin typeface="Calibri"/>
                <a:cs typeface="Calibri"/>
              </a:rPr>
              <a:t>Linux – </a:t>
            </a:r>
            <a:r>
              <a:rPr lang="en-US" sz="1200" spc="-5" dirty="0">
                <a:solidFill>
                  <a:schemeClr val="accent1">
                    <a:lumMod val="75000"/>
                  </a:schemeClr>
                </a:solidFill>
                <a:latin typeface="Calibri"/>
                <a:cs typeface="Calibri"/>
              </a:rPr>
              <a:t>SSH</a:t>
            </a:r>
            <a:endParaRPr lang="en-US" sz="1200" dirty="0">
              <a:solidFill>
                <a:schemeClr val="accent1">
                  <a:lumMod val="75000"/>
                </a:schemeClr>
              </a:solidFill>
              <a:latin typeface="Calibri"/>
              <a:cs typeface="Calibri"/>
            </a:endParaRPr>
          </a:p>
          <a:p>
            <a:pPr marL="12700">
              <a:lnSpc>
                <a:spcPts val="2125"/>
              </a:lnSpc>
            </a:pPr>
            <a:r>
              <a:rPr lang="en-US" sz="1200" spc="-5" dirty="0">
                <a:solidFill>
                  <a:schemeClr val="accent1">
                    <a:lumMod val="75000"/>
                  </a:schemeClr>
                </a:solidFill>
                <a:latin typeface="Calibri"/>
                <a:cs typeface="Calibri"/>
              </a:rPr>
              <a:t>Windows </a:t>
            </a:r>
            <a:r>
              <a:rPr lang="en-US" sz="1200" dirty="0">
                <a:solidFill>
                  <a:schemeClr val="accent1">
                    <a:lumMod val="75000"/>
                  </a:schemeClr>
                </a:solidFill>
                <a:latin typeface="Calibri"/>
                <a:cs typeface="Calibri"/>
              </a:rPr>
              <a:t>– </a:t>
            </a:r>
            <a:r>
              <a:rPr lang="en-US" sz="1200" spc="-15" dirty="0">
                <a:solidFill>
                  <a:schemeClr val="accent1">
                    <a:lumMod val="75000"/>
                  </a:schemeClr>
                </a:solidFill>
                <a:latin typeface="Calibri"/>
                <a:cs typeface="Calibri"/>
              </a:rPr>
              <a:t>PowerShell </a:t>
            </a:r>
            <a:r>
              <a:rPr lang="en-US" sz="1200" spc="-10" dirty="0">
                <a:solidFill>
                  <a:schemeClr val="accent1">
                    <a:lumMod val="75000"/>
                  </a:schemeClr>
                </a:solidFill>
                <a:latin typeface="Calibri"/>
                <a:cs typeface="Calibri"/>
              </a:rPr>
              <a:t>Remoting</a:t>
            </a:r>
            <a:endParaRPr lang="en-US" sz="1200" dirty="0">
              <a:solidFill>
                <a:schemeClr val="accent1">
                  <a:lumMod val="75000"/>
                </a:schemeClr>
              </a:solidFill>
              <a:latin typeface="Calibri"/>
              <a:cs typeface="Calibri"/>
            </a:endParaRPr>
          </a:p>
        </p:txBody>
      </p:sp>
      <p:sp>
        <p:nvSpPr>
          <p:cNvPr id="52" name="Rectangle 51">
            <a:extLst>
              <a:ext uri="{FF2B5EF4-FFF2-40B4-BE49-F238E27FC236}">
                <a16:creationId xmlns:a16="http://schemas.microsoft.com/office/drawing/2014/main" id="{A74096AF-2369-432B-B0C4-C92472CDBD46}"/>
              </a:ext>
            </a:extLst>
          </p:cNvPr>
          <p:cNvSpPr/>
          <p:nvPr/>
        </p:nvSpPr>
        <p:spPr>
          <a:xfrm>
            <a:off x="6850263" y="4424717"/>
            <a:ext cx="1092415" cy="369332"/>
          </a:xfrm>
          <a:prstGeom prst="rect">
            <a:avLst/>
          </a:prstGeom>
        </p:spPr>
        <p:txBody>
          <a:bodyPr wrap="none">
            <a:spAutoFit/>
          </a:bodyPr>
          <a:lstStyle/>
          <a:p>
            <a:pPr marL="12700">
              <a:lnSpc>
                <a:spcPct val="100000"/>
              </a:lnSpc>
              <a:spcBef>
                <a:spcPts val="100"/>
              </a:spcBef>
            </a:pPr>
            <a:r>
              <a:rPr lang="en-US" spc="-5" dirty="0">
                <a:solidFill>
                  <a:schemeClr val="accent1">
                    <a:lumMod val="75000"/>
                  </a:schemeClr>
                </a:solidFill>
                <a:latin typeface="Calibri"/>
                <a:cs typeface="Calibri"/>
              </a:rPr>
              <a:t>A</a:t>
            </a:r>
            <a:r>
              <a:rPr lang="en-US" spc="-15" dirty="0">
                <a:solidFill>
                  <a:schemeClr val="accent1">
                    <a:lumMod val="75000"/>
                  </a:schemeClr>
                </a:solidFill>
                <a:latin typeface="Calibri"/>
                <a:cs typeface="Calibri"/>
              </a:rPr>
              <a:t>g</a:t>
            </a:r>
            <a:r>
              <a:rPr lang="en-US" spc="5" dirty="0">
                <a:solidFill>
                  <a:schemeClr val="accent1">
                    <a:lumMod val="75000"/>
                  </a:schemeClr>
                </a:solidFill>
                <a:latin typeface="Calibri"/>
                <a:cs typeface="Calibri"/>
              </a:rPr>
              <a:t>e</a:t>
            </a:r>
            <a:r>
              <a:rPr lang="en-US" spc="-15" dirty="0">
                <a:solidFill>
                  <a:schemeClr val="accent1">
                    <a:lumMod val="75000"/>
                  </a:schemeClr>
                </a:solidFill>
                <a:latin typeface="Calibri"/>
                <a:cs typeface="Calibri"/>
              </a:rPr>
              <a:t>n</a:t>
            </a:r>
            <a:r>
              <a:rPr lang="en-US" spc="-5" dirty="0">
                <a:solidFill>
                  <a:schemeClr val="accent1">
                    <a:lumMod val="75000"/>
                  </a:schemeClr>
                </a:solidFill>
                <a:latin typeface="Calibri"/>
                <a:cs typeface="Calibri"/>
              </a:rPr>
              <a:t>tl</a:t>
            </a:r>
            <a:r>
              <a:rPr lang="en-US" spc="5" dirty="0">
                <a:solidFill>
                  <a:schemeClr val="accent1">
                    <a:lumMod val="75000"/>
                  </a:schemeClr>
                </a:solidFill>
                <a:latin typeface="Calibri"/>
                <a:cs typeface="Calibri"/>
              </a:rPr>
              <a:t>e</a:t>
            </a:r>
            <a:r>
              <a:rPr lang="en-US" spc="-5" dirty="0">
                <a:solidFill>
                  <a:schemeClr val="accent1">
                    <a:lumMod val="75000"/>
                  </a:schemeClr>
                </a:solidFill>
                <a:latin typeface="Calibri"/>
                <a:cs typeface="Calibri"/>
              </a:rPr>
              <a:t>s</a:t>
            </a:r>
            <a:r>
              <a:rPr lang="en-US" dirty="0">
                <a:solidFill>
                  <a:schemeClr val="accent1">
                    <a:lumMod val="75000"/>
                  </a:schemeClr>
                </a:solidFill>
                <a:latin typeface="Calibri"/>
                <a:cs typeface="Calibri"/>
              </a:rPr>
              <a:t>s</a:t>
            </a:r>
          </a:p>
        </p:txBody>
      </p:sp>
      <p:sp>
        <p:nvSpPr>
          <p:cNvPr id="64" name="Rectangle 63">
            <a:extLst>
              <a:ext uri="{FF2B5EF4-FFF2-40B4-BE49-F238E27FC236}">
                <a16:creationId xmlns:a16="http://schemas.microsoft.com/office/drawing/2014/main" id="{AF830704-F884-4B00-AEBA-4FC868F017DE}"/>
              </a:ext>
            </a:extLst>
          </p:cNvPr>
          <p:cNvSpPr/>
          <p:nvPr/>
        </p:nvSpPr>
        <p:spPr>
          <a:xfrm>
            <a:off x="0" y="5467104"/>
            <a:ext cx="9144000" cy="1200329"/>
          </a:xfrm>
          <a:prstGeom prst="rect">
            <a:avLst/>
          </a:prstGeom>
        </p:spPr>
        <p:txBody>
          <a:bodyPr wrap="square" numCol="1">
            <a:spAutoFit/>
          </a:bodyPr>
          <a:lstStyle/>
          <a:p>
            <a:pPr marL="285750" indent="-285750">
              <a:buFont typeface="Arial" panose="020B0604020202020204" pitchFamily="34" charset="0"/>
              <a:buChar char="•"/>
            </a:pPr>
            <a:r>
              <a:rPr lang="en-US" dirty="0">
                <a:solidFill>
                  <a:schemeClr val="accent5">
                    <a:lumMod val="50000"/>
                  </a:schemeClr>
                </a:solidFill>
                <a:latin typeface="Calibri (Body)"/>
              </a:rPr>
              <a:t>Ansible is agentless, i.e. we don't need to install any additional software on the target machines to be able to work with Ansible.</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a:solidFill>
                  <a:schemeClr val="accent5">
                    <a:lumMod val="50000"/>
                  </a:schemeClr>
                </a:solidFill>
                <a:latin typeface="Calibri (Body)"/>
              </a:rPr>
              <a:t>A simple SSH connectivity would suffice Ansible's needs.</a:t>
            </a:r>
          </a:p>
        </p:txBody>
      </p:sp>
    </p:spTree>
    <p:extLst>
      <p:ext uri="{BB962C8B-B14F-4D97-AF65-F5344CB8AC3E}">
        <p14:creationId xmlns:p14="http://schemas.microsoft.com/office/powerpoint/2010/main" val="276184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par>
                                <p:cTn id="20" presetID="10"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P spid="41" grpId="0" animBg="1"/>
      <p:bldP spid="42" grpId="0" animBg="1"/>
      <p:bldP spid="43" grpId="0"/>
      <p:bldP spid="52" grpId="0"/>
      <p:bldP spid="6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Inventory</a:t>
            </a:r>
            <a:endParaRPr lang="en-US" b="1" dirty="0">
              <a:solidFill>
                <a:schemeClr val="accent5">
                  <a:lumMod val="75000"/>
                </a:schemeClr>
              </a:solidFill>
              <a:latin typeface="+mn-lt"/>
            </a:endParaRPr>
          </a:p>
        </p:txBody>
      </p:sp>
      <p:pic>
        <p:nvPicPr>
          <p:cNvPr id="3" name="Graphic 2" descr="Monitor">
            <a:extLst>
              <a:ext uri="{FF2B5EF4-FFF2-40B4-BE49-F238E27FC236}">
                <a16:creationId xmlns:a16="http://schemas.microsoft.com/office/drawing/2014/main" id="{4C81BDAF-61D4-4BF8-B122-13C4DB63FF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4500" y="1676400"/>
            <a:ext cx="1066800" cy="1066800"/>
          </a:xfrm>
          <a:prstGeom prst="rect">
            <a:avLst/>
          </a:prstGeom>
        </p:spPr>
      </p:pic>
      <p:pic>
        <p:nvPicPr>
          <p:cNvPr id="44" name="Graphic 43" descr="Monitor">
            <a:extLst>
              <a:ext uri="{FF2B5EF4-FFF2-40B4-BE49-F238E27FC236}">
                <a16:creationId xmlns:a16="http://schemas.microsoft.com/office/drawing/2014/main" id="{C256D4D4-0E7F-4A88-9FBC-6F0038CD4A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3260" y="1676400"/>
            <a:ext cx="1066800" cy="1066800"/>
          </a:xfrm>
          <a:prstGeom prst="rect">
            <a:avLst/>
          </a:prstGeom>
        </p:spPr>
      </p:pic>
      <p:pic>
        <p:nvPicPr>
          <p:cNvPr id="45" name="Graphic 44" descr="Monitor">
            <a:extLst>
              <a:ext uri="{FF2B5EF4-FFF2-40B4-BE49-F238E27FC236}">
                <a16:creationId xmlns:a16="http://schemas.microsoft.com/office/drawing/2014/main" id="{940C1A95-1AD3-4FA7-BAC7-4775BCC99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2020" y="1676400"/>
            <a:ext cx="1066800" cy="1066800"/>
          </a:xfrm>
          <a:prstGeom prst="rect">
            <a:avLst/>
          </a:prstGeom>
        </p:spPr>
      </p:pic>
      <p:pic>
        <p:nvPicPr>
          <p:cNvPr id="46" name="Graphic 45" descr="Monitor">
            <a:extLst>
              <a:ext uri="{FF2B5EF4-FFF2-40B4-BE49-F238E27FC236}">
                <a16:creationId xmlns:a16="http://schemas.microsoft.com/office/drawing/2014/main" id="{E5E92DCF-4155-4412-8673-EECBA80A99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70780" y="1676400"/>
            <a:ext cx="1066800" cy="1066800"/>
          </a:xfrm>
          <a:prstGeom prst="rect">
            <a:avLst/>
          </a:prstGeom>
        </p:spPr>
      </p:pic>
      <p:pic>
        <p:nvPicPr>
          <p:cNvPr id="47" name="Graphic 46" descr="Monitor">
            <a:extLst>
              <a:ext uri="{FF2B5EF4-FFF2-40B4-BE49-F238E27FC236}">
                <a16:creationId xmlns:a16="http://schemas.microsoft.com/office/drawing/2014/main" id="{20A53317-3827-48E2-8B79-A8BD5D2B6B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9540" y="1676400"/>
            <a:ext cx="1066800" cy="1066800"/>
          </a:xfrm>
          <a:prstGeom prst="rect">
            <a:avLst/>
          </a:prstGeom>
        </p:spPr>
      </p:pic>
      <p:pic>
        <p:nvPicPr>
          <p:cNvPr id="48" name="Graphic 47" descr="Monitor">
            <a:extLst>
              <a:ext uri="{FF2B5EF4-FFF2-40B4-BE49-F238E27FC236}">
                <a16:creationId xmlns:a16="http://schemas.microsoft.com/office/drawing/2014/main" id="{0CC2471F-CA0F-4889-A95A-4EC40E9AA1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88300" y="1676400"/>
            <a:ext cx="1066800" cy="1066800"/>
          </a:xfrm>
          <a:prstGeom prst="rect">
            <a:avLst/>
          </a:prstGeom>
        </p:spPr>
      </p:pic>
      <p:pic>
        <p:nvPicPr>
          <p:cNvPr id="49" name="Graphic 48" descr="Monitor">
            <a:extLst>
              <a:ext uri="{FF2B5EF4-FFF2-40B4-BE49-F238E27FC236}">
                <a16:creationId xmlns:a16="http://schemas.microsoft.com/office/drawing/2014/main" id="{A545CE02-EAF7-4165-957F-A82F8B3D4F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8827" y="3589308"/>
            <a:ext cx="1447800" cy="1447800"/>
          </a:xfrm>
          <a:prstGeom prst="rect">
            <a:avLst/>
          </a:prstGeom>
        </p:spPr>
      </p:pic>
      <p:cxnSp>
        <p:nvCxnSpPr>
          <p:cNvPr id="50" name="Connector: Elbow 49">
            <a:extLst>
              <a:ext uri="{FF2B5EF4-FFF2-40B4-BE49-F238E27FC236}">
                <a16:creationId xmlns:a16="http://schemas.microsoft.com/office/drawing/2014/main" id="{4AAAF4D4-CF20-44CE-91D3-3F79EEB70D72}"/>
              </a:ext>
            </a:extLst>
          </p:cNvPr>
          <p:cNvCxnSpPr>
            <a:cxnSpLocks/>
            <a:stCxn id="3" idx="2"/>
            <a:endCxn id="49" idx="0"/>
          </p:cNvCxnSpPr>
          <p:nvPr/>
        </p:nvCxnSpPr>
        <p:spPr>
          <a:xfrm rot="16200000" flipH="1">
            <a:off x="2817259" y="903840"/>
            <a:ext cx="846108" cy="4524827"/>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1B76C3D-5234-4059-BBFC-1AC14A49C9EA}"/>
              </a:ext>
            </a:extLst>
          </p:cNvPr>
          <p:cNvCxnSpPr>
            <a:cxnSpLocks/>
            <a:stCxn id="44" idx="2"/>
            <a:endCxn id="49" idx="0"/>
          </p:cNvCxnSpPr>
          <p:nvPr/>
        </p:nvCxnSpPr>
        <p:spPr>
          <a:xfrm rot="16200000" flipH="1">
            <a:off x="3571639" y="1658220"/>
            <a:ext cx="846108" cy="3016067"/>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728E8A7-A035-4C51-8C86-2AC6888816CD}"/>
              </a:ext>
            </a:extLst>
          </p:cNvPr>
          <p:cNvCxnSpPr>
            <a:cxnSpLocks/>
            <a:stCxn id="45" idx="2"/>
            <a:endCxn id="49" idx="0"/>
          </p:cNvCxnSpPr>
          <p:nvPr/>
        </p:nvCxnSpPr>
        <p:spPr>
          <a:xfrm rot="16200000" flipH="1">
            <a:off x="4326019" y="2412600"/>
            <a:ext cx="846108" cy="1507307"/>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94B357B-020F-41D6-BB56-07E4BA966E35}"/>
              </a:ext>
            </a:extLst>
          </p:cNvPr>
          <p:cNvCxnSpPr>
            <a:cxnSpLocks/>
            <a:stCxn id="46" idx="2"/>
            <a:endCxn id="49" idx="0"/>
          </p:cNvCxnSpPr>
          <p:nvPr/>
        </p:nvCxnSpPr>
        <p:spPr>
          <a:xfrm rot="5400000">
            <a:off x="5080400" y="3165528"/>
            <a:ext cx="846108" cy="1453"/>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B95EE95-FE33-44FF-88CF-DEB76281830A}"/>
              </a:ext>
            </a:extLst>
          </p:cNvPr>
          <p:cNvCxnSpPr>
            <a:cxnSpLocks/>
            <a:stCxn id="47" idx="2"/>
            <a:endCxn id="49" idx="0"/>
          </p:cNvCxnSpPr>
          <p:nvPr/>
        </p:nvCxnSpPr>
        <p:spPr>
          <a:xfrm rot="5400000">
            <a:off x="5834780" y="2411148"/>
            <a:ext cx="846108" cy="1510213"/>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9B3A724-815E-4CC5-8D21-D24462061382}"/>
              </a:ext>
            </a:extLst>
          </p:cNvPr>
          <p:cNvCxnSpPr>
            <a:cxnSpLocks/>
            <a:stCxn id="48" idx="2"/>
            <a:endCxn id="49" idx="0"/>
          </p:cNvCxnSpPr>
          <p:nvPr/>
        </p:nvCxnSpPr>
        <p:spPr>
          <a:xfrm rot="5400000">
            <a:off x="6589160" y="1656768"/>
            <a:ext cx="846108" cy="3018973"/>
          </a:xfrm>
          <a:prstGeom prst="bentConnector3">
            <a:avLst>
              <a:gd name="adj1" fmla="val 50000"/>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bject 18">
            <a:extLst>
              <a:ext uri="{FF2B5EF4-FFF2-40B4-BE49-F238E27FC236}">
                <a16:creationId xmlns:a16="http://schemas.microsoft.com/office/drawing/2014/main" id="{97F5A099-DF6C-4607-BCBC-CC1B9862A195}"/>
              </a:ext>
            </a:extLst>
          </p:cNvPr>
          <p:cNvSpPr/>
          <p:nvPr/>
        </p:nvSpPr>
        <p:spPr>
          <a:xfrm>
            <a:off x="5506620" y="4065136"/>
            <a:ext cx="501567" cy="496143"/>
          </a:xfrm>
          <a:prstGeom prst="rect">
            <a:avLst/>
          </a:prstGeom>
          <a:blipFill>
            <a:blip r:embed="rId6" cstate="print"/>
            <a:stretch>
              <a:fillRect/>
            </a:stretch>
          </a:blipFill>
        </p:spPr>
        <p:txBody>
          <a:bodyPr wrap="square" lIns="0" tIns="0" rIns="0" bIns="0" rtlCol="0"/>
          <a:lstStyle/>
          <a:p>
            <a:endParaRPr/>
          </a:p>
        </p:txBody>
      </p:sp>
      <p:pic>
        <p:nvPicPr>
          <p:cNvPr id="58" name="Picture 2">
            <a:extLst>
              <a:ext uri="{FF2B5EF4-FFF2-40B4-BE49-F238E27FC236}">
                <a16:creationId xmlns:a16="http://schemas.microsoft.com/office/drawing/2014/main" id="{CD40F9BB-2CD1-48B0-9BE3-2CB1DCEFE4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6928" y="200282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PostgreSQL - Wikipedia">
            <a:extLst>
              <a:ext uri="{FF2B5EF4-FFF2-40B4-BE49-F238E27FC236}">
                <a16:creationId xmlns:a16="http://schemas.microsoft.com/office/drawing/2014/main" id="{702A08BC-23BC-4B9A-95AE-EEFF50581B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71677" y="20071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PostgreSQL - Wikipedia">
            <a:extLst>
              <a:ext uri="{FF2B5EF4-FFF2-40B4-BE49-F238E27FC236}">
                <a16:creationId xmlns:a16="http://schemas.microsoft.com/office/drawing/2014/main" id="{768DEE7A-1FF6-4F06-98AC-9774397CF7B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7877" y="2007192"/>
            <a:ext cx="300045" cy="30957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F3A5D98F-9F3A-4827-9234-B005A7DA1D2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5688" y="19973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E39DB0D8-95CF-4AAC-81E0-43D90C1237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44448" y="1997304"/>
            <a:ext cx="319464" cy="31946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CC845F89-4EEE-4F8D-B9D0-E3248FF88E2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3208" y="1997304"/>
            <a:ext cx="319464" cy="319464"/>
          </a:xfrm>
          <a:prstGeom prst="rect">
            <a:avLst/>
          </a:prstGeom>
          <a:noFill/>
          <a:extLst>
            <a:ext uri="{909E8E84-426E-40DD-AFC4-6F175D3DCCD1}">
              <a14:hiddenFill xmlns:a14="http://schemas.microsoft.com/office/drawing/2010/main">
                <a:solidFill>
                  <a:srgbClr val="FFFFFF"/>
                </a:solidFill>
              </a14:hiddenFill>
            </a:ext>
          </a:extLst>
        </p:spPr>
      </p:pic>
      <p:sp>
        <p:nvSpPr>
          <p:cNvPr id="41" name="object 18">
            <a:extLst>
              <a:ext uri="{FF2B5EF4-FFF2-40B4-BE49-F238E27FC236}">
                <a16:creationId xmlns:a16="http://schemas.microsoft.com/office/drawing/2014/main" id="{7718FB0A-6F36-4458-9A63-C714F0EDE26F}"/>
              </a:ext>
            </a:extLst>
          </p:cNvPr>
          <p:cNvSpPr/>
          <p:nvPr/>
        </p:nvSpPr>
        <p:spPr>
          <a:xfrm>
            <a:off x="6361919" y="3669387"/>
            <a:ext cx="415633" cy="451976"/>
          </a:xfrm>
          <a:prstGeom prst="rect">
            <a:avLst/>
          </a:prstGeom>
          <a:blipFill>
            <a:blip r:embed="rId9" cstate="print"/>
            <a:stretch>
              <a:fillRect/>
            </a:stretch>
          </a:blipFill>
        </p:spPr>
        <p:txBody>
          <a:bodyPr wrap="square" lIns="0" tIns="0" rIns="0" bIns="0" rtlCol="0"/>
          <a:lstStyle/>
          <a:p>
            <a:endParaRPr/>
          </a:p>
        </p:txBody>
      </p:sp>
      <p:sp>
        <p:nvSpPr>
          <p:cNvPr id="42" name="object 20">
            <a:extLst>
              <a:ext uri="{FF2B5EF4-FFF2-40B4-BE49-F238E27FC236}">
                <a16:creationId xmlns:a16="http://schemas.microsoft.com/office/drawing/2014/main" id="{57FCDD89-5A7D-471F-AF00-5FD6C9F55698}"/>
              </a:ext>
            </a:extLst>
          </p:cNvPr>
          <p:cNvSpPr/>
          <p:nvPr/>
        </p:nvSpPr>
        <p:spPr>
          <a:xfrm rot="20860294">
            <a:off x="6357331" y="4396979"/>
            <a:ext cx="424808" cy="424809"/>
          </a:xfrm>
          <a:prstGeom prst="rect">
            <a:avLst/>
          </a:prstGeom>
          <a:blipFill>
            <a:blip r:embed="rId10" cstate="print"/>
            <a:stretch>
              <a:fillRect/>
            </a:stretch>
          </a:blipFill>
        </p:spPr>
        <p:txBody>
          <a:bodyPr wrap="square" lIns="0" tIns="0" rIns="0" bIns="0" rtlCol="0"/>
          <a:lstStyle/>
          <a:p>
            <a:endParaRPr/>
          </a:p>
        </p:txBody>
      </p:sp>
      <p:sp>
        <p:nvSpPr>
          <p:cNvPr id="43" name="Rectangle 42">
            <a:extLst>
              <a:ext uri="{FF2B5EF4-FFF2-40B4-BE49-F238E27FC236}">
                <a16:creationId xmlns:a16="http://schemas.microsoft.com/office/drawing/2014/main" id="{36C1ADF3-6902-438C-97C1-129AFAFD554C}"/>
              </a:ext>
            </a:extLst>
          </p:cNvPr>
          <p:cNvSpPr/>
          <p:nvPr/>
        </p:nvSpPr>
        <p:spPr>
          <a:xfrm>
            <a:off x="6765169" y="3603811"/>
            <a:ext cx="2355018" cy="604268"/>
          </a:xfrm>
          <a:prstGeom prst="rect">
            <a:avLst/>
          </a:prstGeom>
        </p:spPr>
        <p:txBody>
          <a:bodyPr wrap="square">
            <a:spAutoFit/>
          </a:bodyPr>
          <a:lstStyle/>
          <a:p>
            <a:pPr marL="12700">
              <a:lnSpc>
                <a:spcPts val="2125"/>
              </a:lnSpc>
              <a:spcBef>
                <a:spcPts val="100"/>
              </a:spcBef>
            </a:pPr>
            <a:r>
              <a:rPr lang="en-US" sz="1200" dirty="0">
                <a:solidFill>
                  <a:schemeClr val="accent1">
                    <a:lumMod val="75000"/>
                  </a:schemeClr>
                </a:solidFill>
                <a:latin typeface="Calibri"/>
                <a:cs typeface="Calibri"/>
              </a:rPr>
              <a:t>Linux – </a:t>
            </a:r>
            <a:r>
              <a:rPr lang="en-US" sz="1200" spc="-5" dirty="0">
                <a:solidFill>
                  <a:schemeClr val="accent1">
                    <a:lumMod val="75000"/>
                  </a:schemeClr>
                </a:solidFill>
                <a:latin typeface="Calibri"/>
                <a:cs typeface="Calibri"/>
              </a:rPr>
              <a:t>SSH</a:t>
            </a:r>
            <a:endParaRPr lang="en-US" sz="1200" dirty="0">
              <a:solidFill>
                <a:schemeClr val="accent1">
                  <a:lumMod val="75000"/>
                </a:schemeClr>
              </a:solidFill>
              <a:latin typeface="Calibri"/>
              <a:cs typeface="Calibri"/>
            </a:endParaRPr>
          </a:p>
          <a:p>
            <a:pPr marL="12700">
              <a:lnSpc>
                <a:spcPts val="2125"/>
              </a:lnSpc>
            </a:pPr>
            <a:r>
              <a:rPr lang="en-US" sz="1200" spc="-5" dirty="0">
                <a:solidFill>
                  <a:schemeClr val="accent1">
                    <a:lumMod val="75000"/>
                  </a:schemeClr>
                </a:solidFill>
                <a:latin typeface="Calibri"/>
                <a:cs typeface="Calibri"/>
              </a:rPr>
              <a:t>Windows </a:t>
            </a:r>
            <a:r>
              <a:rPr lang="en-US" sz="1200" dirty="0">
                <a:solidFill>
                  <a:schemeClr val="accent1">
                    <a:lumMod val="75000"/>
                  </a:schemeClr>
                </a:solidFill>
                <a:latin typeface="Calibri"/>
                <a:cs typeface="Calibri"/>
              </a:rPr>
              <a:t>– </a:t>
            </a:r>
            <a:r>
              <a:rPr lang="en-US" sz="1200" spc="-15" dirty="0">
                <a:solidFill>
                  <a:schemeClr val="accent1">
                    <a:lumMod val="75000"/>
                  </a:schemeClr>
                </a:solidFill>
                <a:latin typeface="Calibri"/>
                <a:cs typeface="Calibri"/>
              </a:rPr>
              <a:t>PowerShell </a:t>
            </a:r>
            <a:r>
              <a:rPr lang="en-US" sz="1200" spc="-10" dirty="0">
                <a:solidFill>
                  <a:schemeClr val="accent1">
                    <a:lumMod val="75000"/>
                  </a:schemeClr>
                </a:solidFill>
                <a:latin typeface="Calibri"/>
                <a:cs typeface="Calibri"/>
              </a:rPr>
              <a:t>Remoting</a:t>
            </a:r>
            <a:endParaRPr lang="en-US" sz="1200" dirty="0">
              <a:solidFill>
                <a:schemeClr val="accent1">
                  <a:lumMod val="75000"/>
                </a:schemeClr>
              </a:solidFill>
              <a:latin typeface="Calibri"/>
              <a:cs typeface="Calibri"/>
            </a:endParaRPr>
          </a:p>
        </p:txBody>
      </p:sp>
      <p:sp>
        <p:nvSpPr>
          <p:cNvPr id="52" name="Rectangle 51">
            <a:extLst>
              <a:ext uri="{FF2B5EF4-FFF2-40B4-BE49-F238E27FC236}">
                <a16:creationId xmlns:a16="http://schemas.microsoft.com/office/drawing/2014/main" id="{A74096AF-2369-432B-B0C4-C92472CDBD46}"/>
              </a:ext>
            </a:extLst>
          </p:cNvPr>
          <p:cNvSpPr/>
          <p:nvPr/>
        </p:nvSpPr>
        <p:spPr>
          <a:xfrm>
            <a:off x="6850263" y="4424717"/>
            <a:ext cx="1092415" cy="369332"/>
          </a:xfrm>
          <a:prstGeom prst="rect">
            <a:avLst/>
          </a:prstGeom>
        </p:spPr>
        <p:txBody>
          <a:bodyPr wrap="none">
            <a:spAutoFit/>
          </a:bodyPr>
          <a:lstStyle/>
          <a:p>
            <a:pPr marL="12700">
              <a:lnSpc>
                <a:spcPct val="100000"/>
              </a:lnSpc>
              <a:spcBef>
                <a:spcPts val="100"/>
              </a:spcBef>
            </a:pPr>
            <a:r>
              <a:rPr lang="en-US" spc="-5" dirty="0">
                <a:solidFill>
                  <a:schemeClr val="accent1">
                    <a:lumMod val="75000"/>
                  </a:schemeClr>
                </a:solidFill>
                <a:latin typeface="Calibri"/>
                <a:cs typeface="Calibri"/>
              </a:rPr>
              <a:t>A</a:t>
            </a:r>
            <a:r>
              <a:rPr lang="en-US" spc="-15" dirty="0">
                <a:solidFill>
                  <a:schemeClr val="accent1">
                    <a:lumMod val="75000"/>
                  </a:schemeClr>
                </a:solidFill>
                <a:latin typeface="Calibri"/>
                <a:cs typeface="Calibri"/>
              </a:rPr>
              <a:t>g</a:t>
            </a:r>
            <a:r>
              <a:rPr lang="en-US" spc="5" dirty="0">
                <a:solidFill>
                  <a:schemeClr val="accent1">
                    <a:lumMod val="75000"/>
                  </a:schemeClr>
                </a:solidFill>
                <a:latin typeface="Calibri"/>
                <a:cs typeface="Calibri"/>
              </a:rPr>
              <a:t>e</a:t>
            </a:r>
            <a:r>
              <a:rPr lang="en-US" spc="-15" dirty="0">
                <a:solidFill>
                  <a:schemeClr val="accent1">
                    <a:lumMod val="75000"/>
                  </a:schemeClr>
                </a:solidFill>
                <a:latin typeface="Calibri"/>
                <a:cs typeface="Calibri"/>
              </a:rPr>
              <a:t>n</a:t>
            </a:r>
            <a:r>
              <a:rPr lang="en-US" spc="-5" dirty="0">
                <a:solidFill>
                  <a:schemeClr val="accent1">
                    <a:lumMod val="75000"/>
                  </a:schemeClr>
                </a:solidFill>
                <a:latin typeface="Calibri"/>
                <a:cs typeface="Calibri"/>
              </a:rPr>
              <a:t>tl</a:t>
            </a:r>
            <a:r>
              <a:rPr lang="en-US" spc="5" dirty="0">
                <a:solidFill>
                  <a:schemeClr val="accent1">
                    <a:lumMod val="75000"/>
                  </a:schemeClr>
                </a:solidFill>
                <a:latin typeface="Calibri"/>
                <a:cs typeface="Calibri"/>
              </a:rPr>
              <a:t>e</a:t>
            </a:r>
            <a:r>
              <a:rPr lang="en-US" spc="-5" dirty="0">
                <a:solidFill>
                  <a:schemeClr val="accent1">
                    <a:lumMod val="75000"/>
                  </a:schemeClr>
                </a:solidFill>
                <a:latin typeface="Calibri"/>
                <a:cs typeface="Calibri"/>
              </a:rPr>
              <a:t>s</a:t>
            </a:r>
            <a:r>
              <a:rPr lang="en-US" dirty="0">
                <a:solidFill>
                  <a:schemeClr val="accent1">
                    <a:lumMod val="75000"/>
                  </a:schemeClr>
                </a:solidFill>
                <a:latin typeface="Calibri"/>
                <a:cs typeface="Calibri"/>
              </a:rPr>
              <a:t>s</a:t>
            </a:r>
          </a:p>
        </p:txBody>
      </p:sp>
      <p:sp>
        <p:nvSpPr>
          <p:cNvPr id="64" name="Rectangle 63">
            <a:extLst>
              <a:ext uri="{FF2B5EF4-FFF2-40B4-BE49-F238E27FC236}">
                <a16:creationId xmlns:a16="http://schemas.microsoft.com/office/drawing/2014/main" id="{AF830704-F884-4B00-AEBA-4FC868F017DE}"/>
              </a:ext>
            </a:extLst>
          </p:cNvPr>
          <p:cNvSpPr/>
          <p:nvPr/>
        </p:nvSpPr>
        <p:spPr>
          <a:xfrm>
            <a:off x="0" y="5372656"/>
            <a:ext cx="9144000" cy="1200329"/>
          </a:xfrm>
          <a:prstGeom prst="rect">
            <a:avLst/>
          </a:prstGeom>
        </p:spPr>
        <p:txBody>
          <a:bodyPr wrap="square" numCol="1">
            <a:spAutoFit/>
          </a:bodyPr>
          <a:lstStyle/>
          <a:p>
            <a:pPr marL="285750" indent="-285750">
              <a:buFont typeface="Arial" panose="020B0604020202020204" pitchFamily="34" charset="0"/>
              <a:buChar char="•"/>
            </a:pPr>
            <a:r>
              <a:rPr lang="en-US" dirty="0">
                <a:solidFill>
                  <a:schemeClr val="accent5">
                    <a:lumMod val="50000"/>
                  </a:schemeClr>
                </a:solidFill>
                <a:latin typeface="Calibri (Body)"/>
              </a:rPr>
              <a:t>Information about these target systems is stored in an inventory file.</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a:solidFill>
                  <a:schemeClr val="accent5">
                    <a:lumMod val="50000"/>
                  </a:schemeClr>
                </a:solidFill>
                <a:latin typeface="Calibri (Body)"/>
              </a:rPr>
              <a:t>If you don’t create a new inventory file, Ansible uses the default inventory file located at /</a:t>
            </a:r>
            <a:r>
              <a:rPr lang="en-US" dirty="0" err="1">
                <a:solidFill>
                  <a:schemeClr val="accent5">
                    <a:lumMod val="50000"/>
                  </a:schemeClr>
                </a:solidFill>
                <a:latin typeface="Calibri (Body)"/>
              </a:rPr>
              <a:t>etc</a:t>
            </a:r>
            <a:r>
              <a:rPr lang="en-US" dirty="0">
                <a:solidFill>
                  <a:schemeClr val="accent5">
                    <a:lumMod val="50000"/>
                  </a:schemeClr>
                </a:solidFill>
                <a:latin typeface="Calibri (Body)"/>
              </a:rPr>
              <a:t>/ansible/hosts</a:t>
            </a:r>
          </a:p>
        </p:txBody>
      </p:sp>
      <p:sp>
        <p:nvSpPr>
          <p:cNvPr id="30" name="Rectangle 29">
            <a:extLst>
              <a:ext uri="{FF2B5EF4-FFF2-40B4-BE49-F238E27FC236}">
                <a16:creationId xmlns:a16="http://schemas.microsoft.com/office/drawing/2014/main" id="{FB83BC4D-8CE9-4141-A700-EEF1BD6011A8}"/>
              </a:ext>
            </a:extLst>
          </p:cNvPr>
          <p:cNvSpPr/>
          <p:nvPr/>
        </p:nvSpPr>
        <p:spPr>
          <a:xfrm>
            <a:off x="1292225" y="4708605"/>
            <a:ext cx="1977842" cy="369332"/>
          </a:xfrm>
          <a:prstGeom prst="rect">
            <a:avLst/>
          </a:prstGeom>
        </p:spPr>
        <p:txBody>
          <a:bodyPr wrap="square">
            <a:spAutoFit/>
          </a:bodyPr>
          <a:lstStyle/>
          <a:p>
            <a:pPr algn="ctr">
              <a:lnSpc>
                <a:spcPct val="100000"/>
              </a:lnSpc>
              <a:spcBef>
                <a:spcPts val="170"/>
              </a:spcBef>
            </a:pPr>
            <a:r>
              <a:rPr lang="en-US" b="1" spc="-10" dirty="0">
                <a:solidFill>
                  <a:schemeClr val="accent1">
                    <a:lumMod val="75000"/>
                  </a:schemeClr>
                </a:solidFill>
                <a:latin typeface="Calibri"/>
                <a:cs typeface="Calibri"/>
              </a:rPr>
              <a:t>/</a:t>
            </a:r>
            <a:r>
              <a:rPr lang="en-US" b="1" spc="-10" dirty="0" err="1">
                <a:solidFill>
                  <a:schemeClr val="accent1">
                    <a:lumMod val="75000"/>
                  </a:schemeClr>
                </a:solidFill>
                <a:latin typeface="Calibri"/>
                <a:cs typeface="Calibri"/>
              </a:rPr>
              <a:t>etc</a:t>
            </a:r>
            <a:r>
              <a:rPr lang="en-US" b="1" spc="-10" dirty="0">
                <a:solidFill>
                  <a:schemeClr val="accent1">
                    <a:lumMod val="75000"/>
                  </a:schemeClr>
                </a:solidFill>
                <a:latin typeface="Calibri"/>
                <a:cs typeface="Calibri"/>
              </a:rPr>
              <a:t>/ansible/hosts</a:t>
            </a:r>
            <a:endParaRPr lang="en-US" b="1" dirty="0">
              <a:solidFill>
                <a:schemeClr val="accent1">
                  <a:lumMod val="75000"/>
                </a:schemeClr>
              </a:solidFill>
              <a:latin typeface="Calibri"/>
              <a:cs typeface="Calibri"/>
            </a:endParaRPr>
          </a:p>
        </p:txBody>
      </p:sp>
      <p:grpSp>
        <p:nvGrpSpPr>
          <p:cNvPr id="5" name="Group 4">
            <a:extLst>
              <a:ext uri="{FF2B5EF4-FFF2-40B4-BE49-F238E27FC236}">
                <a16:creationId xmlns:a16="http://schemas.microsoft.com/office/drawing/2014/main" id="{525C5C02-77F4-41AA-8893-8822889A0D08}"/>
              </a:ext>
            </a:extLst>
          </p:cNvPr>
          <p:cNvGrpSpPr/>
          <p:nvPr/>
        </p:nvGrpSpPr>
        <p:grpSpPr>
          <a:xfrm>
            <a:off x="1671546" y="3534234"/>
            <a:ext cx="1219200" cy="1219201"/>
            <a:chOff x="953134" y="3392624"/>
            <a:chExt cx="1219200" cy="1219201"/>
          </a:xfrm>
        </p:grpSpPr>
        <p:sp>
          <p:nvSpPr>
            <p:cNvPr id="29" name="object 14">
              <a:extLst>
                <a:ext uri="{FF2B5EF4-FFF2-40B4-BE49-F238E27FC236}">
                  <a16:creationId xmlns:a16="http://schemas.microsoft.com/office/drawing/2014/main" id="{D39B5694-6135-4653-8973-85AF2341D0E0}"/>
                </a:ext>
              </a:extLst>
            </p:cNvPr>
            <p:cNvSpPr/>
            <p:nvPr/>
          </p:nvSpPr>
          <p:spPr>
            <a:xfrm>
              <a:off x="953134" y="3392624"/>
              <a:ext cx="1219200" cy="1219201"/>
            </a:xfrm>
            <a:prstGeom prst="rect">
              <a:avLst/>
            </a:prstGeom>
            <a:blipFill>
              <a:blip r:embed="rId11" cstate="print"/>
              <a:stretch>
                <a:fillRect/>
              </a:stretch>
            </a:blipFill>
          </p:spPr>
          <p:txBody>
            <a:bodyPr wrap="square" lIns="0" tIns="0" rIns="0" bIns="0" rtlCol="0"/>
            <a:lstStyle/>
            <a:p>
              <a:endParaRPr dirty="0"/>
            </a:p>
          </p:txBody>
        </p:sp>
        <p:sp>
          <p:nvSpPr>
            <p:cNvPr id="31" name="Rectangle 30">
              <a:extLst>
                <a:ext uri="{FF2B5EF4-FFF2-40B4-BE49-F238E27FC236}">
                  <a16:creationId xmlns:a16="http://schemas.microsoft.com/office/drawing/2014/main" id="{642CDB52-3682-4536-A86C-C7771B55FB40}"/>
                </a:ext>
              </a:extLst>
            </p:cNvPr>
            <p:cNvSpPr/>
            <p:nvPr/>
          </p:nvSpPr>
          <p:spPr>
            <a:xfrm>
              <a:off x="1032024" y="4208079"/>
              <a:ext cx="1108041" cy="307777"/>
            </a:xfrm>
            <a:prstGeom prst="rect">
              <a:avLst/>
            </a:prstGeom>
          </p:spPr>
          <p:txBody>
            <a:bodyPr wrap="square">
              <a:spAutoFit/>
            </a:bodyPr>
            <a:lstStyle/>
            <a:p>
              <a:pPr marR="56515" algn="ctr">
                <a:lnSpc>
                  <a:spcPct val="100000"/>
                </a:lnSpc>
                <a:spcBef>
                  <a:spcPts val="265"/>
                </a:spcBef>
              </a:pPr>
              <a:r>
                <a:rPr lang="en-US" sz="1400" b="1" spc="-10" dirty="0">
                  <a:solidFill>
                    <a:schemeClr val="accent1">
                      <a:lumMod val="75000"/>
                    </a:schemeClr>
                  </a:solidFill>
                  <a:latin typeface="Calibri"/>
                  <a:cs typeface="Calibri"/>
                </a:rPr>
                <a:t>inventory</a:t>
              </a:r>
              <a:endParaRPr lang="en-US" sz="1400" b="1" dirty="0">
                <a:solidFill>
                  <a:schemeClr val="accent1">
                    <a:lumMod val="75000"/>
                  </a:schemeClr>
                </a:solidFill>
                <a:latin typeface="Calibri"/>
                <a:cs typeface="Calibri"/>
              </a:endParaRPr>
            </a:p>
          </p:txBody>
        </p:sp>
      </p:grpSp>
    </p:spTree>
    <p:extLst>
      <p:ext uri="{BB962C8B-B14F-4D97-AF65-F5344CB8AC3E}">
        <p14:creationId xmlns:p14="http://schemas.microsoft.com/office/powerpoint/2010/main" val="12772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4">
                                            <p:txEl>
                                              <p:pRg st="2" end="2"/>
                                            </p:txEl>
                                          </p:spTgt>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uiExpand="1" build="p"/>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Inventory</a:t>
            </a:r>
            <a:endParaRPr lang="en-US" b="1" dirty="0">
              <a:solidFill>
                <a:schemeClr val="accent5">
                  <a:lumMod val="75000"/>
                </a:schemeClr>
              </a:solidFill>
              <a:latin typeface="+mn-lt"/>
            </a:endParaRPr>
          </a:p>
        </p:txBody>
      </p:sp>
      <p:sp>
        <p:nvSpPr>
          <p:cNvPr id="23" name="object 23">
            <a:extLst>
              <a:ext uri="{FF2B5EF4-FFF2-40B4-BE49-F238E27FC236}">
                <a16:creationId xmlns:a16="http://schemas.microsoft.com/office/drawing/2014/main" id="{25B070E5-49E4-444A-8D8C-01269F837C32}"/>
              </a:ext>
            </a:extLst>
          </p:cNvPr>
          <p:cNvSpPr txBox="1"/>
          <p:nvPr/>
        </p:nvSpPr>
        <p:spPr>
          <a:xfrm>
            <a:off x="6019800" y="1905000"/>
            <a:ext cx="2943860" cy="4247515"/>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r>
              <a:rPr sz="1800" spc="-5" dirty="0">
                <a:solidFill>
                  <a:srgbClr val="A6E22E"/>
                </a:solidFill>
                <a:latin typeface="Consolas"/>
                <a:cs typeface="Consolas"/>
              </a:rPr>
              <a:t>server1.company.com  server2.company.com</a:t>
            </a:r>
            <a:endParaRPr sz="1800" dirty="0">
              <a:latin typeface="Consolas"/>
              <a:cs typeface="Consolas"/>
            </a:endParaRPr>
          </a:p>
          <a:p>
            <a:pPr>
              <a:lnSpc>
                <a:spcPct val="100000"/>
              </a:lnSpc>
              <a:spcBef>
                <a:spcPts val="40"/>
              </a:spcBef>
            </a:pPr>
            <a:endParaRPr sz="1800" dirty="0">
              <a:latin typeface="Consolas"/>
              <a:cs typeface="Consolas"/>
            </a:endParaRPr>
          </a:p>
          <a:p>
            <a:pPr marL="91440" marR="461645">
              <a:lnSpc>
                <a:spcPct val="99400"/>
              </a:lnSpc>
              <a:spcBef>
                <a:spcPts val="5"/>
              </a:spcBef>
            </a:pPr>
            <a:r>
              <a:rPr sz="1800" spc="-5" dirty="0">
                <a:solidFill>
                  <a:srgbClr val="F92672"/>
                </a:solidFill>
                <a:latin typeface="Consolas"/>
                <a:cs typeface="Consolas"/>
              </a:rPr>
              <a:t>[mail]  </a:t>
            </a:r>
            <a:r>
              <a:rPr sz="1800" spc="-5" dirty="0">
                <a:solidFill>
                  <a:srgbClr val="A6E22E"/>
                </a:solidFill>
                <a:latin typeface="Consolas"/>
                <a:cs typeface="Consolas"/>
              </a:rPr>
              <a:t>server3.company.com  server4.company.com</a:t>
            </a:r>
            <a:endParaRPr sz="1800" dirty="0">
              <a:latin typeface="Consolas"/>
              <a:cs typeface="Consolas"/>
            </a:endParaRPr>
          </a:p>
          <a:p>
            <a:pPr>
              <a:lnSpc>
                <a:spcPct val="100000"/>
              </a:lnSpc>
              <a:spcBef>
                <a:spcPts val="40"/>
              </a:spcBef>
            </a:pPr>
            <a:endParaRPr sz="1800" dirty="0">
              <a:latin typeface="Consolas"/>
              <a:cs typeface="Consolas"/>
            </a:endParaRPr>
          </a:p>
          <a:p>
            <a:pPr marL="91440" marR="461645">
              <a:lnSpc>
                <a:spcPct val="99400"/>
              </a:lnSpc>
            </a:pPr>
            <a:r>
              <a:rPr sz="1800" spc="-5" dirty="0">
                <a:solidFill>
                  <a:srgbClr val="F92672"/>
                </a:solidFill>
                <a:latin typeface="Consolas"/>
                <a:cs typeface="Consolas"/>
              </a:rPr>
              <a:t>[db]  </a:t>
            </a:r>
            <a:r>
              <a:rPr sz="1800" spc="-5" dirty="0">
                <a:solidFill>
                  <a:srgbClr val="A6E22E"/>
                </a:solidFill>
                <a:latin typeface="Consolas"/>
                <a:cs typeface="Consolas"/>
              </a:rPr>
              <a:t>server5.company.com  server6.company.com</a:t>
            </a:r>
            <a:endParaRPr sz="1800" dirty="0">
              <a:latin typeface="Consolas"/>
              <a:cs typeface="Consolas"/>
            </a:endParaRPr>
          </a:p>
          <a:p>
            <a:pPr>
              <a:lnSpc>
                <a:spcPct val="100000"/>
              </a:lnSpc>
              <a:spcBef>
                <a:spcPts val="45"/>
              </a:spcBef>
            </a:pPr>
            <a:endParaRPr sz="1900" dirty="0">
              <a:latin typeface="Consolas"/>
              <a:cs typeface="Consolas"/>
            </a:endParaRPr>
          </a:p>
          <a:p>
            <a:pPr marL="91440" marR="461645">
              <a:lnSpc>
                <a:spcPct val="99400"/>
              </a:lnSpc>
            </a:pPr>
            <a:r>
              <a:rPr sz="1800" spc="-5" dirty="0">
                <a:solidFill>
                  <a:srgbClr val="F92672"/>
                </a:solidFill>
                <a:latin typeface="Consolas"/>
                <a:cs typeface="Consolas"/>
              </a:rPr>
              <a:t>[web]  </a:t>
            </a:r>
            <a:r>
              <a:rPr sz="1800" spc="-5" dirty="0">
                <a:solidFill>
                  <a:srgbClr val="A6E22E"/>
                </a:solidFill>
                <a:latin typeface="Consolas"/>
                <a:cs typeface="Consolas"/>
              </a:rPr>
              <a:t>server7.company.com  server8.company.com</a:t>
            </a:r>
            <a:endParaRPr sz="1800" dirty="0">
              <a:latin typeface="Consolas"/>
              <a:cs typeface="Consolas"/>
            </a:endParaRPr>
          </a:p>
        </p:txBody>
      </p:sp>
      <p:sp>
        <p:nvSpPr>
          <p:cNvPr id="24" name="Rectangle 23">
            <a:extLst>
              <a:ext uri="{FF2B5EF4-FFF2-40B4-BE49-F238E27FC236}">
                <a16:creationId xmlns:a16="http://schemas.microsoft.com/office/drawing/2014/main" id="{D94107F2-5604-4B2A-8CC1-21839FBB62FE}"/>
              </a:ext>
            </a:extLst>
          </p:cNvPr>
          <p:cNvSpPr/>
          <p:nvPr/>
        </p:nvSpPr>
        <p:spPr>
          <a:xfrm>
            <a:off x="0" y="1905000"/>
            <a:ext cx="5867400" cy="3877985"/>
          </a:xfrm>
          <a:prstGeom prst="rect">
            <a:avLst/>
          </a:prstGeom>
        </p:spPr>
        <p:txBody>
          <a:bodyPr wrap="square" numCol="1">
            <a:spAutoFit/>
          </a:bodyPr>
          <a:lstStyle/>
          <a:p>
            <a:pPr marL="285750" indent="-285750">
              <a:buFont typeface="Arial" panose="020B0604020202020204" pitchFamily="34" charset="0"/>
              <a:buChar char="•"/>
            </a:pPr>
            <a:r>
              <a:rPr lang="en-US" dirty="0">
                <a:solidFill>
                  <a:schemeClr val="accent5">
                    <a:lumMod val="50000"/>
                  </a:schemeClr>
                </a:solidFill>
                <a:latin typeface="Calibri (Body)"/>
              </a:rPr>
              <a:t>Let’s take a look at a sample inventory file.</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a:solidFill>
                  <a:schemeClr val="accent5">
                    <a:lumMod val="50000"/>
                  </a:schemeClr>
                </a:solidFill>
                <a:latin typeface="Calibri (Body)"/>
              </a:rPr>
              <a:t>The inventory file is in an </a:t>
            </a:r>
            <a:r>
              <a:rPr lang="en-US" b="1" dirty="0">
                <a:solidFill>
                  <a:schemeClr val="accent2"/>
                </a:solidFill>
                <a:latin typeface="Calibri (Body)"/>
              </a:rPr>
              <a:t>INI</a:t>
            </a:r>
            <a:r>
              <a:rPr lang="en-US" dirty="0">
                <a:solidFill>
                  <a:schemeClr val="accent5">
                    <a:lumMod val="50000"/>
                  </a:schemeClr>
                </a:solidFill>
                <a:latin typeface="Calibri (Body)"/>
              </a:rPr>
              <a:t> like format.</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a:solidFill>
                  <a:schemeClr val="accent5">
                    <a:lumMod val="50000"/>
                  </a:schemeClr>
                </a:solidFill>
                <a:latin typeface="Calibri (Body)"/>
              </a:rPr>
              <a:t>It's simply a number of servers listed one after the other.</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a:solidFill>
                  <a:schemeClr val="accent5">
                    <a:lumMod val="50000"/>
                  </a:schemeClr>
                </a:solidFill>
                <a:latin typeface="Calibri (Body)"/>
              </a:rPr>
              <a:t>We can also group different servers together </a:t>
            </a:r>
          </a:p>
          <a:p>
            <a:pPr marL="742950" lvl="1" indent="-285750">
              <a:buFont typeface="Arial" panose="020B0604020202020204" pitchFamily="34" charset="0"/>
              <a:buChar char="•"/>
            </a:pPr>
            <a:r>
              <a:rPr lang="en-US" sz="1600" dirty="0">
                <a:solidFill>
                  <a:schemeClr val="accent5">
                    <a:lumMod val="50000"/>
                  </a:schemeClr>
                </a:solidFill>
                <a:latin typeface="Calibri (Body)"/>
              </a:rPr>
              <a:t>Enter the name of the group within square brackets</a:t>
            </a:r>
          </a:p>
          <a:p>
            <a:pPr marL="742950" lvl="1" indent="-285750">
              <a:buFont typeface="Arial" panose="020B0604020202020204" pitchFamily="34" charset="0"/>
              <a:buChar char="•"/>
            </a:pPr>
            <a:r>
              <a:rPr lang="en-US" sz="1600" dirty="0">
                <a:solidFill>
                  <a:schemeClr val="accent5">
                    <a:lumMod val="50000"/>
                  </a:schemeClr>
                </a:solidFill>
                <a:latin typeface="Calibri (Body)"/>
              </a:rPr>
              <a:t>Define the list of servers part of that group in the lines below.</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a:solidFill>
                  <a:schemeClr val="accent5">
                    <a:lumMod val="50000"/>
                  </a:schemeClr>
                </a:solidFill>
                <a:latin typeface="Calibri (Body)"/>
              </a:rPr>
              <a:t>You can have multiple groups defined in a single inventory file.</a:t>
            </a:r>
          </a:p>
          <a:p>
            <a:pPr marL="285750" indent="-285750">
              <a:buFont typeface="Arial" panose="020B0604020202020204" pitchFamily="34" charset="0"/>
              <a:buChar char="•"/>
            </a:pPr>
            <a:endParaRPr lang="en-US" dirty="0">
              <a:solidFill>
                <a:schemeClr val="accent5">
                  <a:lumMod val="50000"/>
                </a:schemeClr>
              </a:solidFill>
              <a:latin typeface="Calibri (Body)"/>
            </a:endParaRPr>
          </a:p>
        </p:txBody>
      </p:sp>
      <p:sp>
        <p:nvSpPr>
          <p:cNvPr id="25" name="object 23">
            <a:extLst>
              <a:ext uri="{FF2B5EF4-FFF2-40B4-BE49-F238E27FC236}">
                <a16:creationId xmlns:a16="http://schemas.microsoft.com/office/drawing/2014/main" id="{9FBC7E01-2A40-46B9-83D9-3489374A7130}"/>
              </a:ext>
            </a:extLst>
          </p:cNvPr>
          <p:cNvSpPr txBox="1"/>
          <p:nvPr/>
        </p:nvSpPr>
        <p:spPr>
          <a:xfrm>
            <a:off x="6019800" y="3697163"/>
            <a:ext cx="2943860" cy="2455352"/>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1800" dirty="0">
              <a:latin typeface="Consolas"/>
              <a:cs typeface="Consolas"/>
            </a:endParaRPr>
          </a:p>
          <a:p>
            <a:pPr marL="91440" marR="461645">
              <a:lnSpc>
                <a:spcPct val="102200"/>
              </a:lnSpc>
              <a:spcBef>
                <a:spcPts val="210"/>
              </a:spcBef>
            </a:pPr>
            <a:endParaRPr lang="en-IN" dirty="0">
              <a:latin typeface="Consolas"/>
              <a:cs typeface="Consolas"/>
            </a:endParaRPr>
          </a:p>
          <a:p>
            <a:pPr marL="91440" marR="461645">
              <a:lnSpc>
                <a:spcPct val="102200"/>
              </a:lnSpc>
              <a:spcBef>
                <a:spcPts val="210"/>
              </a:spcBef>
            </a:pPr>
            <a:endParaRPr lang="en-IN" sz="1800" dirty="0">
              <a:latin typeface="Consolas"/>
              <a:cs typeface="Consolas"/>
            </a:endParaRPr>
          </a:p>
          <a:p>
            <a:pPr marL="91440" marR="461645">
              <a:lnSpc>
                <a:spcPct val="102200"/>
              </a:lnSpc>
              <a:spcBef>
                <a:spcPts val="210"/>
              </a:spcBef>
            </a:pPr>
            <a:endParaRPr lang="en-IN" dirty="0">
              <a:latin typeface="Consolas"/>
              <a:cs typeface="Consolas"/>
            </a:endParaRPr>
          </a:p>
          <a:p>
            <a:pPr marL="91440" marR="461645">
              <a:lnSpc>
                <a:spcPct val="102200"/>
              </a:lnSpc>
              <a:spcBef>
                <a:spcPts val="210"/>
              </a:spcBef>
            </a:pPr>
            <a:endParaRPr lang="en-IN" sz="1800" dirty="0">
              <a:latin typeface="Consolas"/>
              <a:cs typeface="Consolas"/>
            </a:endParaRPr>
          </a:p>
          <a:p>
            <a:pPr marL="91440" marR="461645">
              <a:lnSpc>
                <a:spcPct val="102200"/>
              </a:lnSpc>
              <a:spcBef>
                <a:spcPts val="210"/>
              </a:spcBef>
            </a:pPr>
            <a:endParaRPr lang="en-US" sz="1800" dirty="0">
              <a:latin typeface="Consolas"/>
              <a:cs typeface="Consolas"/>
            </a:endParaRPr>
          </a:p>
          <a:p>
            <a:pPr marL="91440" marR="461645">
              <a:lnSpc>
                <a:spcPct val="102200"/>
              </a:lnSpc>
              <a:spcBef>
                <a:spcPts val="210"/>
              </a:spcBef>
            </a:pPr>
            <a:endParaRPr lang="en-IN" dirty="0">
              <a:latin typeface="Consolas"/>
              <a:cs typeface="Consolas"/>
            </a:endParaRPr>
          </a:p>
          <a:p>
            <a:pPr marL="91440" marR="461645">
              <a:lnSpc>
                <a:spcPct val="102200"/>
              </a:lnSpc>
              <a:spcBef>
                <a:spcPts val="210"/>
              </a:spcBef>
            </a:pPr>
            <a:endParaRPr sz="1800" dirty="0">
              <a:latin typeface="Consolas"/>
              <a:cs typeface="Consolas"/>
            </a:endParaRPr>
          </a:p>
        </p:txBody>
      </p:sp>
      <p:sp>
        <p:nvSpPr>
          <p:cNvPr id="26" name="object 23">
            <a:extLst>
              <a:ext uri="{FF2B5EF4-FFF2-40B4-BE49-F238E27FC236}">
                <a16:creationId xmlns:a16="http://schemas.microsoft.com/office/drawing/2014/main" id="{E4BDD694-B14D-44DC-B74B-B6341E384EAB}"/>
              </a:ext>
            </a:extLst>
          </p:cNvPr>
          <p:cNvSpPr txBox="1"/>
          <p:nvPr/>
        </p:nvSpPr>
        <p:spPr>
          <a:xfrm>
            <a:off x="6019800" y="2616316"/>
            <a:ext cx="2943860" cy="1222707"/>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1800" dirty="0">
              <a:latin typeface="Consolas"/>
              <a:cs typeface="Consolas"/>
            </a:endParaRPr>
          </a:p>
          <a:p>
            <a:pPr marL="91440" marR="461645">
              <a:lnSpc>
                <a:spcPct val="102200"/>
              </a:lnSpc>
              <a:spcBef>
                <a:spcPts val="210"/>
              </a:spcBef>
            </a:pPr>
            <a:endParaRPr lang="en-IN" dirty="0">
              <a:latin typeface="Consolas"/>
              <a:cs typeface="Consolas"/>
            </a:endParaRPr>
          </a:p>
          <a:p>
            <a:pPr marL="91440" marR="461645">
              <a:lnSpc>
                <a:spcPct val="102200"/>
              </a:lnSpc>
              <a:spcBef>
                <a:spcPts val="210"/>
              </a:spcBef>
            </a:pPr>
            <a:endParaRPr lang="en-IN" dirty="0">
              <a:latin typeface="Consolas"/>
              <a:cs typeface="Consolas"/>
            </a:endParaRPr>
          </a:p>
          <a:p>
            <a:pPr marL="91440" marR="461645">
              <a:lnSpc>
                <a:spcPct val="102200"/>
              </a:lnSpc>
              <a:spcBef>
                <a:spcPts val="210"/>
              </a:spcBef>
            </a:pPr>
            <a:endParaRPr sz="1800" dirty="0">
              <a:latin typeface="Consolas"/>
              <a:cs typeface="Consolas"/>
            </a:endParaRPr>
          </a:p>
        </p:txBody>
      </p:sp>
    </p:spTree>
    <p:extLst>
      <p:ext uri="{BB962C8B-B14F-4D97-AF65-F5344CB8AC3E}">
        <p14:creationId xmlns:p14="http://schemas.microsoft.com/office/powerpoint/2010/main" val="160338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xEl>
                                              <p:pRg st="8" end="8"/>
                                            </p:txEl>
                                          </p:spTgt>
                                        </p:tgtEl>
                                        <p:attrNameLst>
                                          <p:attrName>style.visibility</p:attrName>
                                        </p:attrNameLst>
                                      </p:cBhvr>
                                      <p:to>
                                        <p:strVal val="visible"/>
                                      </p:to>
                                    </p:set>
                                  </p:childTnLst>
                                </p:cTn>
                              </p:par>
                              <p:par>
                                <p:cTn id="23" presetID="10" presetClass="exit" presetSubtype="0" fill="hold" grpId="0" nodeType="with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xEl>
                                              <p:pRg st="10" end="10"/>
                                            </p:txEl>
                                          </p:spTgt>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a:extLst>
              <a:ext uri="{FF2B5EF4-FFF2-40B4-BE49-F238E27FC236}">
                <a16:creationId xmlns:a16="http://schemas.microsoft.com/office/drawing/2014/main" id="{25B070E5-49E4-444A-8D8C-01269F837C32}"/>
              </a:ext>
            </a:extLst>
          </p:cNvPr>
          <p:cNvSpPr txBox="1"/>
          <p:nvPr/>
        </p:nvSpPr>
        <p:spPr>
          <a:xfrm>
            <a:off x="0" y="5562600"/>
            <a:ext cx="9144000" cy="1036309"/>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r>
              <a:rPr lang="en-US" sz="1500" spc="-5" dirty="0">
                <a:solidFill>
                  <a:schemeClr val="bg1"/>
                </a:solidFill>
                <a:latin typeface="Consolas"/>
                <a:cs typeface="Consolas"/>
              </a:rPr>
              <a:t>web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a:t>
            </a:r>
            <a:r>
              <a:rPr sz="1500" spc="-5" dirty="0">
                <a:solidFill>
                  <a:schemeClr val="bg1"/>
                </a:solidFill>
                <a:latin typeface="Consolas"/>
                <a:cs typeface="Consolas"/>
              </a:rPr>
              <a:t>erver1.company.com</a:t>
            </a:r>
            <a:r>
              <a:rPr lang="en-US" sz="1500" spc="-5" dirty="0">
                <a:solidFill>
                  <a:schemeClr val="bg1"/>
                </a:solidFill>
                <a:latin typeface="Consolas"/>
                <a:cs typeface="Consolas"/>
              </a:rPr>
              <a:t> </a:t>
            </a:r>
            <a:r>
              <a:rPr lang="en-US" sz="1500" spc="-5" dirty="0">
                <a:solidFill>
                  <a:srgbClr val="A6E22E"/>
                </a:solidFill>
                <a:latin typeface="Consolas"/>
                <a:cs typeface="Consolas"/>
              </a:rPr>
              <a:t>ansible_connection=</a:t>
            </a:r>
            <a:r>
              <a:rPr lang="en-US" sz="1500" spc="-5" dirty="0" err="1">
                <a:solidFill>
                  <a:schemeClr val="bg1"/>
                </a:solidFill>
                <a:latin typeface="Consolas"/>
                <a:cs typeface="Consolas"/>
              </a:rPr>
              <a:t>ssh</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user</a:t>
            </a:r>
          </a:p>
          <a:p>
            <a:pPr marL="91440" marR="461645">
              <a:lnSpc>
                <a:spcPct val="102200"/>
              </a:lnSpc>
              <a:spcBef>
                <a:spcPts val="210"/>
              </a:spcBef>
            </a:pPr>
            <a:r>
              <a:rPr lang="en-US" sz="1500" spc="-5" dirty="0" err="1">
                <a:solidFill>
                  <a:schemeClr val="bg1"/>
                </a:solidFill>
                <a:latin typeface="Consolas"/>
                <a:cs typeface="Consolas"/>
              </a:rPr>
              <a:t>db</a:t>
            </a:r>
            <a:r>
              <a:rPr lang="en-US" sz="1500" spc="-5" dirty="0">
                <a:solidFill>
                  <a:schemeClr val="bg1"/>
                </a:solidFill>
                <a:latin typeface="Consolas"/>
                <a:cs typeface="Consolas"/>
              </a:rPr>
              <a:t>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server2.company.com </a:t>
            </a:r>
            <a:r>
              <a:rPr lang="en-US" sz="1500" spc="-5" dirty="0" err="1">
                <a:solidFill>
                  <a:srgbClr val="A6E22E"/>
                </a:solidFill>
                <a:latin typeface="Consolas"/>
                <a:cs typeface="Consolas"/>
              </a:rPr>
              <a:t>ansible_connection</a:t>
            </a:r>
            <a:r>
              <a:rPr lang="en-US" sz="1500" spc="-5" dirty="0">
                <a:solidFill>
                  <a:srgbClr val="A6E22E"/>
                </a:solidFill>
                <a:latin typeface="Consolas"/>
                <a:cs typeface="Consolas"/>
              </a:rPr>
              <a:t>=</a:t>
            </a:r>
            <a:r>
              <a:rPr lang="en-US" sz="1500" spc="-5" dirty="0" err="1">
                <a:solidFill>
                  <a:schemeClr val="bg1"/>
                </a:solidFill>
                <a:latin typeface="Consolas"/>
                <a:cs typeface="Consolas"/>
              </a:rPr>
              <a:t>winrm</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admin</a:t>
            </a:r>
            <a:endParaRPr lang="en-US" sz="1500" spc="-5" dirty="0">
              <a:solidFill>
                <a:srgbClr val="A6E22E"/>
              </a:solidFill>
              <a:latin typeface="Consolas"/>
              <a:cs typeface="Consolas"/>
            </a:endParaRPr>
          </a:p>
          <a:p>
            <a:pPr marL="91440" marR="461645">
              <a:lnSpc>
                <a:spcPct val="102200"/>
              </a:lnSpc>
              <a:spcBef>
                <a:spcPts val="210"/>
              </a:spcBef>
            </a:pPr>
            <a:r>
              <a:rPr lang="en-US" sz="1500" spc="-5" dirty="0">
                <a:solidFill>
                  <a:schemeClr val="bg1"/>
                </a:solidFill>
                <a:latin typeface="Consolas"/>
                <a:cs typeface="Consolas"/>
              </a:rPr>
              <a:t>mail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server3.company.com </a:t>
            </a:r>
            <a:r>
              <a:rPr lang="en-US" sz="1500" spc="-5" dirty="0" err="1">
                <a:solidFill>
                  <a:srgbClr val="A6E22E"/>
                </a:solidFill>
                <a:latin typeface="Consolas"/>
                <a:cs typeface="Consolas"/>
              </a:rPr>
              <a:t>ansible_connection</a:t>
            </a:r>
            <a:r>
              <a:rPr lang="en-US" sz="1500" spc="-5" dirty="0">
                <a:solidFill>
                  <a:srgbClr val="A6E22E"/>
                </a:solidFill>
                <a:latin typeface="Consolas"/>
                <a:cs typeface="Consolas"/>
              </a:rPr>
              <a:t>=</a:t>
            </a:r>
            <a:r>
              <a:rPr lang="en-US" sz="1500" spc="-5" dirty="0" err="1">
                <a:solidFill>
                  <a:schemeClr val="bg1"/>
                </a:solidFill>
                <a:latin typeface="Consolas"/>
                <a:cs typeface="Consolas"/>
              </a:rPr>
              <a:t>ssh</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user</a:t>
            </a:r>
            <a:endParaRPr lang="pt-BR" sz="1500" spc="-5" dirty="0">
              <a:solidFill>
                <a:srgbClr val="A6E22E"/>
              </a:solidFill>
              <a:latin typeface="Consolas"/>
              <a:cs typeface="Consolas"/>
            </a:endParaRPr>
          </a:p>
          <a:p>
            <a:pPr marL="91440" marR="461645">
              <a:lnSpc>
                <a:spcPct val="102200"/>
              </a:lnSpc>
              <a:spcBef>
                <a:spcPts val="210"/>
              </a:spcBef>
            </a:pPr>
            <a:r>
              <a:rPr lang="en-US" sz="1500" spc="-5" dirty="0">
                <a:solidFill>
                  <a:schemeClr val="bg1"/>
                </a:solidFill>
                <a:latin typeface="Consolas"/>
                <a:cs typeface="Consolas"/>
              </a:rPr>
              <a:t>web2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server4.company.com </a:t>
            </a:r>
            <a:r>
              <a:rPr lang="en-US" sz="1500" spc="-5" dirty="0" err="1">
                <a:solidFill>
                  <a:srgbClr val="A6E22E"/>
                </a:solidFill>
                <a:latin typeface="Consolas"/>
                <a:cs typeface="Consolas"/>
              </a:rPr>
              <a:t>ansible_connection</a:t>
            </a:r>
            <a:r>
              <a:rPr lang="en-US" sz="1500" spc="-5" dirty="0">
                <a:solidFill>
                  <a:srgbClr val="A6E22E"/>
                </a:solidFill>
                <a:latin typeface="Consolas"/>
                <a:cs typeface="Consolas"/>
              </a:rPr>
              <a:t>=</a:t>
            </a:r>
            <a:r>
              <a:rPr lang="en-US" sz="1500" spc="-5" dirty="0" err="1">
                <a:solidFill>
                  <a:schemeClr val="bg1"/>
                </a:solidFill>
                <a:latin typeface="Consolas"/>
                <a:cs typeface="Consolas"/>
              </a:rPr>
              <a:t>winrm</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admin</a:t>
            </a:r>
            <a:endParaRPr lang="pt-BR" sz="1500" dirty="0">
              <a:latin typeface="Consolas"/>
              <a:cs typeface="Consolas"/>
            </a:endParaRPr>
          </a:p>
        </p:txBody>
      </p:sp>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Inventory</a:t>
            </a:r>
            <a:endParaRPr lang="en-US" b="1" dirty="0">
              <a:solidFill>
                <a:schemeClr val="accent5">
                  <a:lumMod val="75000"/>
                </a:schemeClr>
              </a:solidFill>
              <a:latin typeface="+mn-lt"/>
            </a:endParaRPr>
          </a:p>
        </p:txBody>
      </p:sp>
      <p:sp>
        <p:nvSpPr>
          <p:cNvPr id="24" name="Rectangle 23">
            <a:extLst>
              <a:ext uri="{FF2B5EF4-FFF2-40B4-BE49-F238E27FC236}">
                <a16:creationId xmlns:a16="http://schemas.microsoft.com/office/drawing/2014/main" id="{D94107F2-5604-4B2A-8CC1-21839FBB62FE}"/>
              </a:ext>
            </a:extLst>
          </p:cNvPr>
          <p:cNvSpPr/>
          <p:nvPr/>
        </p:nvSpPr>
        <p:spPr>
          <a:xfrm>
            <a:off x="0" y="1600200"/>
            <a:ext cx="9144000" cy="3693319"/>
          </a:xfrm>
          <a:prstGeom prst="rect">
            <a:avLst/>
          </a:prstGeom>
        </p:spPr>
        <p:txBody>
          <a:bodyPr wrap="square" numCol="1">
            <a:spAutoFit/>
          </a:bodyPr>
          <a:lstStyle/>
          <a:p>
            <a:pPr marL="285750" indent="-285750">
              <a:buFont typeface="Arial" panose="020B0604020202020204" pitchFamily="34" charset="0"/>
              <a:buChar char="•"/>
            </a:pPr>
            <a:r>
              <a:rPr lang="en-US" dirty="0">
                <a:solidFill>
                  <a:schemeClr val="accent5">
                    <a:lumMod val="50000"/>
                  </a:schemeClr>
                </a:solidFill>
                <a:latin typeface="Calibri (Body)"/>
              </a:rPr>
              <a:t>I have a list of servers named from one to four.</a:t>
            </a:r>
          </a:p>
          <a:p>
            <a:pPr marL="285750" indent="-285750">
              <a:buFont typeface="Arial" panose="020B0604020202020204" pitchFamily="34" charset="0"/>
              <a:buChar char="•"/>
            </a:pPr>
            <a:r>
              <a:rPr lang="en-US" dirty="0">
                <a:solidFill>
                  <a:schemeClr val="accent5">
                    <a:lumMod val="50000"/>
                  </a:schemeClr>
                </a:solidFill>
                <a:latin typeface="Calibri (Body)"/>
              </a:rPr>
              <a:t>Now, I would like to refer to these servers in Ansible using an alias such as web server or database server.</a:t>
            </a:r>
          </a:p>
          <a:p>
            <a:pPr marL="285750" indent="-285750">
              <a:buFont typeface="Arial" panose="020B0604020202020204" pitchFamily="34" charset="0"/>
              <a:buChar char="•"/>
            </a:pPr>
            <a:r>
              <a:rPr lang="en-US" dirty="0">
                <a:solidFill>
                  <a:schemeClr val="accent5">
                    <a:lumMod val="50000"/>
                  </a:schemeClr>
                </a:solidFill>
                <a:latin typeface="Calibri (Body)"/>
              </a:rPr>
              <a:t>I can do this by adding an alias for each server at the beginning of the line and assigning the address of that server to </a:t>
            </a:r>
            <a:r>
              <a:rPr lang="en-US" b="1" dirty="0" err="1">
                <a:solidFill>
                  <a:schemeClr val="accent2"/>
                </a:solidFill>
                <a:latin typeface="Calibri (Body)"/>
              </a:rPr>
              <a:t>ansible_host</a:t>
            </a:r>
            <a:r>
              <a:rPr lang="en-US" dirty="0">
                <a:solidFill>
                  <a:schemeClr val="accent5">
                    <a:lumMod val="50000"/>
                  </a:schemeClr>
                </a:solidFill>
                <a:latin typeface="Calibri (Body)"/>
              </a:rPr>
              <a:t> parameter.</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dirty="0" err="1">
                <a:solidFill>
                  <a:schemeClr val="accent5">
                    <a:lumMod val="50000"/>
                  </a:schemeClr>
                </a:solidFill>
                <a:latin typeface="Calibri (Body)"/>
              </a:rPr>
              <a:t>ansible_host</a:t>
            </a:r>
            <a:r>
              <a:rPr lang="en-US" dirty="0">
                <a:solidFill>
                  <a:schemeClr val="accent5">
                    <a:lumMod val="50000"/>
                  </a:schemeClr>
                </a:solidFill>
                <a:latin typeface="Calibri (Body)"/>
              </a:rPr>
              <a:t> is an inventory parameter used to specify the FQDN/IP of a server.</a:t>
            </a:r>
          </a:p>
          <a:p>
            <a:pPr marL="285750" indent="-285750">
              <a:buFont typeface="Arial" panose="020B0604020202020204" pitchFamily="34" charset="0"/>
              <a:buChar char="•"/>
            </a:pPr>
            <a:endParaRPr lang="en-US" b="1" u="sng" dirty="0">
              <a:solidFill>
                <a:schemeClr val="accent5">
                  <a:lumMod val="50000"/>
                </a:schemeClr>
              </a:solidFill>
              <a:latin typeface="Calibri (Body)"/>
            </a:endParaRPr>
          </a:p>
          <a:p>
            <a:pPr marL="285750" indent="-285750">
              <a:buFont typeface="Arial" panose="020B0604020202020204" pitchFamily="34" charset="0"/>
              <a:buChar char="•"/>
            </a:pPr>
            <a:r>
              <a:rPr lang="en-US" b="1" u="sng" dirty="0">
                <a:solidFill>
                  <a:schemeClr val="accent5">
                    <a:lumMod val="50000"/>
                  </a:schemeClr>
                </a:solidFill>
                <a:latin typeface="Calibri (Body)"/>
              </a:rPr>
              <a:t>Some other Inventory Parameters</a:t>
            </a:r>
            <a:r>
              <a:rPr lang="en-US" dirty="0">
                <a:solidFill>
                  <a:schemeClr val="accent5">
                    <a:lumMod val="50000"/>
                  </a:schemeClr>
                </a:solidFill>
                <a:latin typeface="Calibri (Body)"/>
              </a:rPr>
              <a:t>:</a:t>
            </a:r>
          </a:p>
          <a:p>
            <a:pPr marL="742950" lvl="1" indent="-285750">
              <a:buFont typeface="Arial" panose="020B0604020202020204" pitchFamily="34" charset="0"/>
              <a:buChar char="•"/>
            </a:pPr>
            <a:r>
              <a:rPr lang="en-US" dirty="0" err="1">
                <a:solidFill>
                  <a:schemeClr val="accent5">
                    <a:lumMod val="50000"/>
                  </a:schemeClr>
                </a:solidFill>
                <a:latin typeface="Calibri (Body)"/>
              </a:rPr>
              <a:t>ansible_connection</a:t>
            </a:r>
            <a:r>
              <a:rPr lang="en-US" dirty="0">
                <a:solidFill>
                  <a:schemeClr val="accent5">
                    <a:lumMod val="50000"/>
                  </a:schemeClr>
                </a:solidFill>
                <a:latin typeface="Calibri (Body)"/>
              </a:rPr>
              <a:t> – </a:t>
            </a:r>
            <a:r>
              <a:rPr lang="en-US" dirty="0" err="1">
                <a:solidFill>
                  <a:schemeClr val="accent5">
                    <a:lumMod val="50000"/>
                  </a:schemeClr>
                </a:solidFill>
                <a:latin typeface="Calibri (Body)"/>
              </a:rPr>
              <a:t>ssh</a:t>
            </a:r>
            <a:r>
              <a:rPr lang="en-US" dirty="0">
                <a:solidFill>
                  <a:schemeClr val="accent5">
                    <a:lumMod val="50000"/>
                  </a:schemeClr>
                </a:solidFill>
                <a:latin typeface="Calibri (Body)"/>
              </a:rPr>
              <a:t>/</a:t>
            </a:r>
            <a:r>
              <a:rPr lang="en-US" dirty="0" err="1">
                <a:solidFill>
                  <a:schemeClr val="accent5">
                    <a:lumMod val="50000"/>
                  </a:schemeClr>
                </a:solidFill>
                <a:latin typeface="Calibri (Body)"/>
              </a:rPr>
              <a:t>winrm</a:t>
            </a:r>
            <a:r>
              <a:rPr lang="en-US" dirty="0">
                <a:solidFill>
                  <a:schemeClr val="accent5">
                    <a:lumMod val="50000"/>
                  </a:schemeClr>
                </a:solidFill>
                <a:latin typeface="Calibri (Body)"/>
              </a:rPr>
              <a:t>/localhost</a:t>
            </a:r>
          </a:p>
          <a:p>
            <a:pPr marL="742950" lvl="1" indent="-285750">
              <a:buFont typeface="Arial" panose="020B0604020202020204" pitchFamily="34" charset="0"/>
              <a:buChar char="•"/>
            </a:pPr>
            <a:r>
              <a:rPr lang="en-US" dirty="0" err="1">
                <a:solidFill>
                  <a:schemeClr val="accent5">
                    <a:lumMod val="50000"/>
                  </a:schemeClr>
                </a:solidFill>
                <a:latin typeface="Calibri (Body)"/>
              </a:rPr>
              <a:t>ansible_port</a:t>
            </a:r>
            <a:r>
              <a:rPr lang="en-US" dirty="0">
                <a:solidFill>
                  <a:schemeClr val="accent5">
                    <a:lumMod val="50000"/>
                  </a:schemeClr>
                </a:solidFill>
                <a:latin typeface="Calibri (Body)"/>
              </a:rPr>
              <a:t> – 22/5986</a:t>
            </a:r>
          </a:p>
          <a:p>
            <a:pPr marL="742950" lvl="1" indent="-285750">
              <a:buFont typeface="Arial" panose="020B0604020202020204" pitchFamily="34" charset="0"/>
              <a:buChar char="•"/>
            </a:pPr>
            <a:r>
              <a:rPr lang="en-US" dirty="0" err="1">
                <a:solidFill>
                  <a:schemeClr val="accent5">
                    <a:lumMod val="50000"/>
                  </a:schemeClr>
                </a:solidFill>
                <a:latin typeface="Calibri (Body)"/>
              </a:rPr>
              <a:t>ansible_user</a:t>
            </a:r>
            <a:r>
              <a:rPr lang="en-US" dirty="0">
                <a:solidFill>
                  <a:schemeClr val="accent5">
                    <a:lumMod val="50000"/>
                  </a:schemeClr>
                </a:solidFill>
                <a:latin typeface="Calibri (Body)"/>
              </a:rPr>
              <a:t> – root/administrator</a:t>
            </a:r>
          </a:p>
          <a:p>
            <a:pPr marL="742950" lvl="1" indent="-285750">
              <a:buFont typeface="Arial" panose="020B0604020202020204" pitchFamily="34" charset="0"/>
              <a:buChar char="•"/>
            </a:pPr>
            <a:r>
              <a:rPr lang="en-US" dirty="0" err="1">
                <a:solidFill>
                  <a:schemeClr val="accent5">
                    <a:lumMod val="50000"/>
                  </a:schemeClr>
                </a:solidFill>
                <a:latin typeface="Calibri (Body)"/>
              </a:rPr>
              <a:t>ansible_ssh_pass</a:t>
            </a:r>
            <a:r>
              <a:rPr lang="en-US" dirty="0">
                <a:solidFill>
                  <a:schemeClr val="accent5">
                    <a:lumMod val="50000"/>
                  </a:schemeClr>
                </a:solidFill>
                <a:latin typeface="Calibri (Body)"/>
              </a:rPr>
              <a:t> - Password</a:t>
            </a:r>
          </a:p>
        </p:txBody>
      </p:sp>
      <p:sp>
        <p:nvSpPr>
          <p:cNvPr id="7" name="object 23">
            <a:extLst>
              <a:ext uri="{FF2B5EF4-FFF2-40B4-BE49-F238E27FC236}">
                <a16:creationId xmlns:a16="http://schemas.microsoft.com/office/drawing/2014/main" id="{5FAD1805-5E3B-489D-B3E7-3A9CABD3B365}"/>
              </a:ext>
            </a:extLst>
          </p:cNvPr>
          <p:cNvSpPr txBox="1"/>
          <p:nvPr/>
        </p:nvSpPr>
        <p:spPr>
          <a:xfrm>
            <a:off x="0" y="5572339"/>
            <a:ext cx="1966912" cy="1007520"/>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2000" dirty="0">
              <a:latin typeface="Consolas"/>
              <a:cs typeface="Consolas"/>
            </a:endParaRPr>
          </a:p>
          <a:p>
            <a:pPr marL="91440" marR="461645">
              <a:lnSpc>
                <a:spcPct val="102200"/>
              </a:lnSpc>
              <a:spcBef>
                <a:spcPts val="210"/>
              </a:spcBef>
            </a:pPr>
            <a:endParaRPr lang="en-IN" sz="2000" dirty="0">
              <a:latin typeface="Consolas"/>
              <a:cs typeface="Consolas"/>
            </a:endParaRPr>
          </a:p>
          <a:p>
            <a:pPr marL="91440" marR="461645">
              <a:lnSpc>
                <a:spcPct val="102200"/>
              </a:lnSpc>
              <a:spcBef>
                <a:spcPts val="210"/>
              </a:spcBef>
            </a:pPr>
            <a:endParaRPr sz="2000" dirty="0">
              <a:latin typeface="Consolas"/>
              <a:cs typeface="Consolas"/>
            </a:endParaRPr>
          </a:p>
        </p:txBody>
      </p:sp>
      <p:sp>
        <p:nvSpPr>
          <p:cNvPr id="9" name="object 23">
            <a:extLst>
              <a:ext uri="{FF2B5EF4-FFF2-40B4-BE49-F238E27FC236}">
                <a16:creationId xmlns:a16="http://schemas.microsoft.com/office/drawing/2014/main" id="{26551FD0-7162-4397-B42A-B0A2B8BD4AEB}"/>
              </a:ext>
            </a:extLst>
          </p:cNvPr>
          <p:cNvSpPr txBox="1"/>
          <p:nvPr/>
        </p:nvSpPr>
        <p:spPr>
          <a:xfrm>
            <a:off x="6629400" y="5578689"/>
            <a:ext cx="1966912" cy="1007520"/>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2000" dirty="0">
              <a:latin typeface="Consolas"/>
              <a:cs typeface="Consolas"/>
            </a:endParaRPr>
          </a:p>
          <a:p>
            <a:pPr marL="91440" marR="461645">
              <a:lnSpc>
                <a:spcPct val="102200"/>
              </a:lnSpc>
              <a:spcBef>
                <a:spcPts val="210"/>
              </a:spcBef>
            </a:pPr>
            <a:endParaRPr lang="en-IN" sz="2000" dirty="0">
              <a:latin typeface="Consolas"/>
              <a:cs typeface="Consolas"/>
            </a:endParaRPr>
          </a:p>
          <a:p>
            <a:pPr marL="91440" marR="461645">
              <a:lnSpc>
                <a:spcPct val="102200"/>
              </a:lnSpc>
              <a:spcBef>
                <a:spcPts val="210"/>
              </a:spcBef>
            </a:pPr>
            <a:endParaRPr sz="2000" dirty="0">
              <a:latin typeface="Consolas"/>
              <a:cs typeface="Consolas"/>
            </a:endParaRPr>
          </a:p>
        </p:txBody>
      </p:sp>
      <p:sp>
        <p:nvSpPr>
          <p:cNvPr id="10" name="object 23">
            <a:extLst>
              <a:ext uri="{FF2B5EF4-FFF2-40B4-BE49-F238E27FC236}">
                <a16:creationId xmlns:a16="http://schemas.microsoft.com/office/drawing/2014/main" id="{37B09131-E257-4036-9CCC-54ECFB3A386D}"/>
              </a:ext>
            </a:extLst>
          </p:cNvPr>
          <p:cNvSpPr txBox="1"/>
          <p:nvPr/>
        </p:nvSpPr>
        <p:spPr>
          <a:xfrm>
            <a:off x="4038600" y="5572339"/>
            <a:ext cx="2590800" cy="1007520"/>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2000" dirty="0">
              <a:latin typeface="Consolas"/>
              <a:cs typeface="Consolas"/>
            </a:endParaRPr>
          </a:p>
          <a:p>
            <a:pPr marL="91440" marR="461645">
              <a:lnSpc>
                <a:spcPct val="102200"/>
              </a:lnSpc>
              <a:spcBef>
                <a:spcPts val="210"/>
              </a:spcBef>
            </a:pPr>
            <a:endParaRPr lang="en-IN" sz="2000" dirty="0">
              <a:latin typeface="Consolas"/>
              <a:cs typeface="Consolas"/>
            </a:endParaRPr>
          </a:p>
          <a:p>
            <a:pPr marL="91440" marR="461645">
              <a:lnSpc>
                <a:spcPct val="102200"/>
              </a:lnSpc>
              <a:spcBef>
                <a:spcPts val="210"/>
              </a:spcBef>
            </a:pPr>
            <a:endParaRPr sz="2000" dirty="0">
              <a:latin typeface="Consolas"/>
              <a:cs typeface="Consolas"/>
            </a:endParaRPr>
          </a:p>
        </p:txBody>
      </p:sp>
    </p:spTree>
    <p:extLst>
      <p:ext uri="{BB962C8B-B14F-4D97-AF65-F5344CB8AC3E}">
        <p14:creationId xmlns:p14="http://schemas.microsoft.com/office/powerpoint/2010/main" val="429240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0" presetClass="exit" presetSubtype="0" fill="hold" grpId="0"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a:extLst>
              <a:ext uri="{FF2B5EF4-FFF2-40B4-BE49-F238E27FC236}">
                <a16:creationId xmlns:a16="http://schemas.microsoft.com/office/drawing/2014/main" id="{25B070E5-49E4-444A-8D8C-01269F837C32}"/>
              </a:ext>
            </a:extLst>
          </p:cNvPr>
          <p:cNvSpPr txBox="1"/>
          <p:nvPr/>
        </p:nvSpPr>
        <p:spPr>
          <a:xfrm>
            <a:off x="0" y="5562600"/>
            <a:ext cx="9144000" cy="1036309"/>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r>
              <a:rPr lang="en-US" sz="1500" spc="-5" dirty="0">
                <a:solidFill>
                  <a:schemeClr val="bg1"/>
                </a:solidFill>
                <a:latin typeface="Consolas"/>
                <a:cs typeface="Consolas"/>
              </a:rPr>
              <a:t>web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a:t>
            </a:r>
            <a:r>
              <a:rPr sz="1500" spc="-5" dirty="0">
                <a:solidFill>
                  <a:schemeClr val="bg1"/>
                </a:solidFill>
                <a:latin typeface="Consolas"/>
                <a:cs typeface="Consolas"/>
              </a:rPr>
              <a:t>erver1.company.com</a:t>
            </a:r>
            <a:r>
              <a:rPr lang="en-US" sz="1500" spc="-5" dirty="0">
                <a:solidFill>
                  <a:schemeClr val="bg1"/>
                </a:solidFill>
                <a:latin typeface="Consolas"/>
                <a:cs typeface="Consolas"/>
              </a:rPr>
              <a:t> </a:t>
            </a:r>
            <a:r>
              <a:rPr lang="en-US" sz="1500" spc="-5" dirty="0">
                <a:solidFill>
                  <a:srgbClr val="A6E22E"/>
                </a:solidFill>
                <a:latin typeface="Consolas"/>
                <a:cs typeface="Consolas"/>
              </a:rPr>
              <a:t>ansible_connection=</a:t>
            </a:r>
            <a:r>
              <a:rPr lang="en-US" sz="1500" spc="-5" dirty="0" err="1">
                <a:solidFill>
                  <a:schemeClr val="bg1"/>
                </a:solidFill>
                <a:latin typeface="Consolas"/>
                <a:cs typeface="Consolas"/>
              </a:rPr>
              <a:t>ssh</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user</a:t>
            </a:r>
          </a:p>
          <a:p>
            <a:pPr marL="91440" marR="461645">
              <a:lnSpc>
                <a:spcPct val="102200"/>
              </a:lnSpc>
              <a:spcBef>
                <a:spcPts val="210"/>
              </a:spcBef>
            </a:pPr>
            <a:r>
              <a:rPr lang="en-US" sz="1500" spc="-5" dirty="0" err="1">
                <a:solidFill>
                  <a:schemeClr val="bg1"/>
                </a:solidFill>
                <a:latin typeface="Consolas"/>
                <a:cs typeface="Consolas"/>
              </a:rPr>
              <a:t>db</a:t>
            </a:r>
            <a:r>
              <a:rPr lang="en-US" sz="1500" spc="-5" dirty="0">
                <a:solidFill>
                  <a:schemeClr val="bg1"/>
                </a:solidFill>
                <a:latin typeface="Consolas"/>
                <a:cs typeface="Consolas"/>
              </a:rPr>
              <a:t>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server2.company.com </a:t>
            </a:r>
            <a:r>
              <a:rPr lang="en-US" sz="1500" spc="-5" dirty="0" err="1">
                <a:solidFill>
                  <a:srgbClr val="A6E22E"/>
                </a:solidFill>
                <a:latin typeface="Consolas"/>
                <a:cs typeface="Consolas"/>
              </a:rPr>
              <a:t>ansible_connection</a:t>
            </a:r>
            <a:r>
              <a:rPr lang="en-US" sz="1500" spc="-5" dirty="0">
                <a:solidFill>
                  <a:srgbClr val="A6E22E"/>
                </a:solidFill>
                <a:latin typeface="Consolas"/>
                <a:cs typeface="Consolas"/>
              </a:rPr>
              <a:t>=</a:t>
            </a:r>
            <a:r>
              <a:rPr lang="en-US" sz="1500" spc="-5" dirty="0" err="1">
                <a:solidFill>
                  <a:schemeClr val="bg1"/>
                </a:solidFill>
                <a:latin typeface="Consolas"/>
                <a:cs typeface="Consolas"/>
              </a:rPr>
              <a:t>winrm</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admin</a:t>
            </a:r>
            <a:endParaRPr lang="en-US" sz="1500" spc="-5" dirty="0">
              <a:solidFill>
                <a:srgbClr val="A6E22E"/>
              </a:solidFill>
              <a:latin typeface="Consolas"/>
              <a:cs typeface="Consolas"/>
            </a:endParaRPr>
          </a:p>
          <a:p>
            <a:pPr marL="91440" marR="461645">
              <a:lnSpc>
                <a:spcPct val="102200"/>
              </a:lnSpc>
              <a:spcBef>
                <a:spcPts val="210"/>
              </a:spcBef>
            </a:pPr>
            <a:r>
              <a:rPr lang="en-US" sz="1500" spc="-5" dirty="0">
                <a:solidFill>
                  <a:schemeClr val="bg1"/>
                </a:solidFill>
                <a:latin typeface="Consolas"/>
                <a:cs typeface="Consolas"/>
              </a:rPr>
              <a:t>mail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server3.company.com </a:t>
            </a:r>
            <a:r>
              <a:rPr lang="en-US" sz="1500" spc="-5" dirty="0" err="1">
                <a:solidFill>
                  <a:srgbClr val="A6E22E"/>
                </a:solidFill>
                <a:latin typeface="Consolas"/>
                <a:cs typeface="Consolas"/>
              </a:rPr>
              <a:t>ansible_connection</a:t>
            </a:r>
            <a:r>
              <a:rPr lang="en-US" sz="1500" spc="-5" dirty="0">
                <a:solidFill>
                  <a:srgbClr val="A6E22E"/>
                </a:solidFill>
                <a:latin typeface="Consolas"/>
                <a:cs typeface="Consolas"/>
              </a:rPr>
              <a:t>=</a:t>
            </a:r>
            <a:r>
              <a:rPr lang="en-US" sz="1500" spc="-5" dirty="0" err="1">
                <a:solidFill>
                  <a:schemeClr val="bg1"/>
                </a:solidFill>
                <a:latin typeface="Consolas"/>
                <a:cs typeface="Consolas"/>
              </a:rPr>
              <a:t>ssh</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ansible_ssh_pass</a:t>
            </a:r>
            <a:r>
              <a:rPr lang="en-US" sz="1500" spc="-5" dirty="0">
                <a:solidFill>
                  <a:srgbClr val="A6E22E"/>
                </a:solidFill>
                <a:latin typeface="Consolas"/>
                <a:cs typeface="Consolas"/>
              </a:rPr>
              <a:t>=</a:t>
            </a:r>
            <a:r>
              <a:rPr lang="en-US" sz="1500" spc="-5" dirty="0">
                <a:solidFill>
                  <a:schemeClr val="bg1"/>
                </a:solidFill>
                <a:latin typeface="Consolas"/>
                <a:cs typeface="Consolas"/>
              </a:rPr>
              <a:t>P@</a:t>
            </a:r>
            <a:endParaRPr lang="pt-BR" sz="1500" spc="-5" dirty="0">
              <a:solidFill>
                <a:srgbClr val="A6E22E"/>
              </a:solidFill>
              <a:latin typeface="Consolas"/>
              <a:cs typeface="Consolas"/>
            </a:endParaRPr>
          </a:p>
          <a:p>
            <a:pPr marL="91440" marR="461645">
              <a:lnSpc>
                <a:spcPct val="102200"/>
              </a:lnSpc>
              <a:spcBef>
                <a:spcPts val="210"/>
              </a:spcBef>
            </a:pPr>
            <a:r>
              <a:rPr lang="en-US" sz="1500" spc="-5" dirty="0">
                <a:solidFill>
                  <a:schemeClr val="bg1"/>
                </a:solidFill>
                <a:latin typeface="Consolas"/>
                <a:cs typeface="Consolas"/>
              </a:rPr>
              <a:t>web2 </a:t>
            </a:r>
            <a:r>
              <a:rPr lang="en-US" sz="1500" spc="-5" dirty="0">
                <a:solidFill>
                  <a:srgbClr val="A6E22E"/>
                </a:solidFill>
                <a:latin typeface="Consolas"/>
                <a:cs typeface="Consolas"/>
              </a:rPr>
              <a:t>ansible_host=</a:t>
            </a:r>
            <a:r>
              <a:rPr lang="en-US" sz="1500" spc="-5" dirty="0">
                <a:solidFill>
                  <a:schemeClr val="bg1"/>
                </a:solidFill>
                <a:latin typeface="Consolas"/>
                <a:cs typeface="Consolas"/>
              </a:rPr>
              <a:t>server4.company.com </a:t>
            </a:r>
            <a:r>
              <a:rPr lang="en-US" sz="1500" spc="-5" dirty="0" err="1">
                <a:solidFill>
                  <a:srgbClr val="A6E22E"/>
                </a:solidFill>
                <a:latin typeface="Consolas"/>
                <a:cs typeface="Consolas"/>
              </a:rPr>
              <a:t>ansible_connection</a:t>
            </a:r>
            <a:r>
              <a:rPr lang="en-US" sz="1500" spc="-5" dirty="0">
                <a:solidFill>
                  <a:srgbClr val="A6E22E"/>
                </a:solidFill>
                <a:latin typeface="Consolas"/>
                <a:cs typeface="Consolas"/>
              </a:rPr>
              <a:t>=</a:t>
            </a:r>
            <a:r>
              <a:rPr lang="en-US" sz="1500" spc="-5" dirty="0" err="1">
                <a:solidFill>
                  <a:schemeClr val="bg1"/>
                </a:solidFill>
                <a:latin typeface="Consolas"/>
                <a:cs typeface="Consolas"/>
              </a:rPr>
              <a:t>winrm</a:t>
            </a:r>
            <a:r>
              <a:rPr lang="en-US" sz="1500" spc="-5" dirty="0">
                <a:solidFill>
                  <a:schemeClr val="bg1"/>
                </a:solidFill>
                <a:latin typeface="Consolas"/>
                <a:cs typeface="Consolas"/>
              </a:rPr>
              <a:t> </a:t>
            </a:r>
            <a:r>
              <a:rPr lang="en-US" sz="1500" spc="-5" dirty="0" err="1">
                <a:solidFill>
                  <a:srgbClr val="A6E22E"/>
                </a:solidFill>
                <a:latin typeface="Consolas"/>
                <a:cs typeface="Consolas"/>
              </a:rPr>
              <a:t>ansible_user</a:t>
            </a:r>
            <a:r>
              <a:rPr lang="en-US" sz="1500" spc="-5" dirty="0">
                <a:solidFill>
                  <a:srgbClr val="A6E22E"/>
                </a:solidFill>
                <a:latin typeface="Consolas"/>
                <a:cs typeface="Consolas"/>
              </a:rPr>
              <a:t>=</a:t>
            </a:r>
            <a:r>
              <a:rPr lang="en-US" sz="1500" spc="-5" dirty="0">
                <a:solidFill>
                  <a:schemeClr val="bg1"/>
                </a:solidFill>
                <a:latin typeface="Consolas"/>
                <a:cs typeface="Consolas"/>
              </a:rPr>
              <a:t>admin</a:t>
            </a:r>
            <a:endParaRPr lang="pt-BR" sz="1500" dirty="0">
              <a:latin typeface="Consolas"/>
              <a:cs typeface="Consolas"/>
            </a:endParaRPr>
          </a:p>
        </p:txBody>
      </p:sp>
      <p:sp>
        <p:nvSpPr>
          <p:cNvPr id="8" name="Title 7">
            <a:extLst>
              <a:ext uri="{FF2B5EF4-FFF2-40B4-BE49-F238E27FC236}">
                <a16:creationId xmlns:a16="http://schemas.microsoft.com/office/drawing/2014/main" id="{08FAD1C5-80E9-435A-8F64-FF351991A084}"/>
              </a:ext>
            </a:extLst>
          </p:cNvPr>
          <p:cNvSpPr>
            <a:spLocks noGrp="1"/>
          </p:cNvSpPr>
          <p:nvPr>
            <p:ph type="title"/>
          </p:nvPr>
        </p:nvSpPr>
        <p:spPr>
          <a:xfrm>
            <a:off x="0" y="990600"/>
            <a:ext cx="7886700" cy="533400"/>
          </a:xfrm>
        </p:spPr>
        <p:txBody>
          <a:bodyPr>
            <a:normAutofit/>
          </a:bodyPr>
          <a:lstStyle/>
          <a:p>
            <a:r>
              <a:rPr lang="en-US" sz="3200" b="1" dirty="0">
                <a:solidFill>
                  <a:schemeClr val="accent5">
                    <a:lumMod val="75000"/>
                  </a:schemeClr>
                </a:solidFill>
                <a:latin typeface="+mn-lt"/>
              </a:rPr>
              <a:t>Inventory</a:t>
            </a:r>
            <a:endParaRPr lang="en-US" b="1" dirty="0">
              <a:solidFill>
                <a:schemeClr val="accent5">
                  <a:lumMod val="75000"/>
                </a:schemeClr>
              </a:solidFill>
              <a:latin typeface="+mn-lt"/>
            </a:endParaRPr>
          </a:p>
        </p:txBody>
      </p:sp>
      <p:sp>
        <p:nvSpPr>
          <p:cNvPr id="24" name="Rectangle 23">
            <a:extLst>
              <a:ext uri="{FF2B5EF4-FFF2-40B4-BE49-F238E27FC236}">
                <a16:creationId xmlns:a16="http://schemas.microsoft.com/office/drawing/2014/main" id="{D94107F2-5604-4B2A-8CC1-21839FBB62FE}"/>
              </a:ext>
            </a:extLst>
          </p:cNvPr>
          <p:cNvSpPr/>
          <p:nvPr/>
        </p:nvSpPr>
        <p:spPr>
          <a:xfrm>
            <a:off x="0" y="1600200"/>
            <a:ext cx="9144000" cy="3693319"/>
          </a:xfrm>
          <a:prstGeom prst="rect">
            <a:avLst/>
          </a:prstGeom>
        </p:spPr>
        <p:txBody>
          <a:bodyPr wrap="square" numCol="1">
            <a:spAutoFit/>
          </a:bodyPr>
          <a:lstStyle/>
          <a:p>
            <a:pPr marL="285750" indent="-285750">
              <a:buFont typeface="Arial" panose="020B0604020202020204" pitchFamily="34" charset="0"/>
              <a:buChar char="•"/>
            </a:pPr>
            <a:r>
              <a:rPr lang="en-US" b="1" dirty="0" err="1">
                <a:solidFill>
                  <a:schemeClr val="accent2"/>
                </a:solidFill>
                <a:latin typeface="Calibri (Body)"/>
              </a:rPr>
              <a:t>ansible_connection</a:t>
            </a:r>
            <a:r>
              <a:rPr lang="en-US" dirty="0">
                <a:solidFill>
                  <a:schemeClr val="accent5">
                    <a:lumMod val="50000"/>
                  </a:schemeClr>
                </a:solidFill>
                <a:latin typeface="Calibri (Body)"/>
              </a:rPr>
              <a:t> defines how Ansible connects to the target server.</a:t>
            </a:r>
          </a:p>
          <a:p>
            <a:pPr marL="285750" indent="-285750">
              <a:buFont typeface="Arial" panose="020B0604020202020204" pitchFamily="34" charset="0"/>
              <a:buChar char="•"/>
            </a:pPr>
            <a:r>
              <a:rPr lang="en-US" dirty="0">
                <a:solidFill>
                  <a:schemeClr val="accent5">
                    <a:lumMod val="50000"/>
                  </a:schemeClr>
                </a:solidFill>
                <a:latin typeface="Calibri (Body)"/>
              </a:rPr>
              <a:t>It can be a SSH connection to a Linux server or a </a:t>
            </a:r>
            <a:r>
              <a:rPr lang="en-US" dirty="0" err="1">
                <a:solidFill>
                  <a:schemeClr val="accent5">
                    <a:lumMod val="50000"/>
                  </a:schemeClr>
                </a:solidFill>
                <a:latin typeface="Calibri (Body)"/>
              </a:rPr>
              <a:t>WinRM</a:t>
            </a:r>
            <a:r>
              <a:rPr lang="en-US" dirty="0">
                <a:solidFill>
                  <a:schemeClr val="accent5">
                    <a:lumMod val="50000"/>
                  </a:schemeClr>
                </a:solidFill>
                <a:latin typeface="Calibri (Body)"/>
              </a:rPr>
              <a:t> connection to a Windows server.</a:t>
            </a:r>
          </a:p>
          <a:p>
            <a:pPr marL="285750" indent="-285750">
              <a:buFont typeface="Arial" panose="020B0604020202020204" pitchFamily="34" charset="0"/>
              <a:buChar char="•"/>
            </a:pPr>
            <a:r>
              <a:rPr lang="en-US" dirty="0">
                <a:solidFill>
                  <a:schemeClr val="accent5">
                    <a:lumMod val="50000"/>
                  </a:schemeClr>
                </a:solidFill>
                <a:latin typeface="Calibri (Body)"/>
              </a:rPr>
              <a:t>We can also set it to localhost to indicate that we would like to work with the localhost and not connect to any remote hosts.</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b="1" dirty="0" err="1">
                <a:solidFill>
                  <a:schemeClr val="accent2"/>
                </a:solidFill>
                <a:latin typeface="Calibri (Body)"/>
              </a:rPr>
              <a:t>ansible_port</a:t>
            </a:r>
            <a:r>
              <a:rPr lang="en-US" dirty="0">
                <a:solidFill>
                  <a:schemeClr val="accent5">
                    <a:lumMod val="50000"/>
                  </a:schemeClr>
                </a:solidFill>
                <a:latin typeface="Calibri (Body)"/>
              </a:rPr>
              <a:t> defines which port to connect to. </a:t>
            </a:r>
          </a:p>
          <a:p>
            <a:pPr marL="285750" indent="-285750">
              <a:buFont typeface="Arial" panose="020B0604020202020204" pitchFamily="34" charset="0"/>
              <a:buChar char="•"/>
            </a:pPr>
            <a:r>
              <a:rPr lang="en-US" dirty="0">
                <a:solidFill>
                  <a:schemeClr val="accent5">
                    <a:lumMod val="50000"/>
                  </a:schemeClr>
                </a:solidFill>
                <a:latin typeface="Calibri (Body)"/>
              </a:rPr>
              <a:t>By default, it is set to port 22 for SSH. We can change it using </a:t>
            </a:r>
            <a:r>
              <a:rPr lang="en-US" dirty="0" err="1">
                <a:solidFill>
                  <a:schemeClr val="accent5">
                    <a:lumMod val="50000"/>
                  </a:schemeClr>
                </a:solidFill>
                <a:latin typeface="Calibri (Body)"/>
              </a:rPr>
              <a:t>ansible_port</a:t>
            </a:r>
            <a:r>
              <a:rPr lang="en-US" dirty="0">
                <a:solidFill>
                  <a:schemeClr val="accent5">
                    <a:lumMod val="50000"/>
                  </a:schemeClr>
                </a:solidFill>
                <a:latin typeface="Calibri (Body)"/>
              </a:rPr>
              <a:t> parameter.</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b="1" dirty="0" err="1">
                <a:solidFill>
                  <a:schemeClr val="accent2"/>
                </a:solidFill>
                <a:latin typeface="Calibri (Body)"/>
              </a:rPr>
              <a:t>ansible_user</a:t>
            </a:r>
            <a:r>
              <a:rPr lang="en-US" dirty="0">
                <a:solidFill>
                  <a:schemeClr val="accent5">
                    <a:lumMod val="50000"/>
                  </a:schemeClr>
                </a:solidFill>
                <a:latin typeface="Calibri (Body)"/>
              </a:rPr>
              <a:t> defines the user used to make remote connections.</a:t>
            </a:r>
          </a:p>
          <a:p>
            <a:pPr marL="285750" indent="-285750">
              <a:buFont typeface="Arial" panose="020B0604020202020204" pitchFamily="34" charset="0"/>
              <a:buChar char="•"/>
            </a:pPr>
            <a:r>
              <a:rPr lang="en-US" dirty="0">
                <a:solidFill>
                  <a:schemeClr val="accent5">
                    <a:lumMod val="50000"/>
                  </a:schemeClr>
                </a:solidFill>
                <a:latin typeface="Calibri (Body)"/>
              </a:rPr>
              <a:t>By default, this is set to </a:t>
            </a:r>
            <a:r>
              <a:rPr lang="en-US" b="1" dirty="0">
                <a:solidFill>
                  <a:schemeClr val="accent5">
                    <a:lumMod val="50000"/>
                  </a:schemeClr>
                </a:solidFill>
                <a:latin typeface="Calibri (Body)"/>
              </a:rPr>
              <a:t>root</a:t>
            </a:r>
            <a:r>
              <a:rPr lang="en-US" dirty="0">
                <a:solidFill>
                  <a:schemeClr val="accent5">
                    <a:lumMod val="50000"/>
                  </a:schemeClr>
                </a:solidFill>
                <a:latin typeface="Calibri (Body)"/>
              </a:rPr>
              <a:t> for Linux machines.</a:t>
            </a:r>
          </a:p>
          <a:p>
            <a:pPr marL="285750" indent="-285750">
              <a:buFont typeface="Arial" panose="020B0604020202020204" pitchFamily="34" charset="0"/>
              <a:buChar char="•"/>
            </a:pPr>
            <a:endParaRPr lang="en-US" dirty="0">
              <a:solidFill>
                <a:schemeClr val="accent5">
                  <a:lumMod val="50000"/>
                </a:schemeClr>
              </a:solidFill>
              <a:latin typeface="Calibri (Body)"/>
            </a:endParaRPr>
          </a:p>
          <a:p>
            <a:pPr marL="285750" indent="-285750">
              <a:buFont typeface="Arial" panose="020B0604020202020204" pitchFamily="34" charset="0"/>
              <a:buChar char="•"/>
            </a:pPr>
            <a:r>
              <a:rPr lang="en-US" b="1" dirty="0" err="1">
                <a:solidFill>
                  <a:schemeClr val="accent2"/>
                </a:solidFill>
                <a:latin typeface="Calibri (Body)"/>
              </a:rPr>
              <a:t>ansible_ssh_pass</a:t>
            </a:r>
            <a:r>
              <a:rPr lang="en-US" dirty="0">
                <a:solidFill>
                  <a:schemeClr val="accent5">
                    <a:lumMod val="50000"/>
                  </a:schemeClr>
                </a:solidFill>
                <a:latin typeface="Calibri (Body)"/>
              </a:rPr>
              <a:t> defines the SSH password for Linux.</a:t>
            </a:r>
          </a:p>
          <a:p>
            <a:pPr marL="285750" indent="-285750">
              <a:buFont typeface="Arial" panose="020B0604020202020204" pitchFamily="34" charset="0"/>
              <a:buChar char="•"/>
            </a:pPr>
            <a:endParaRPr lang="en-US" dirty="0">
              <a:solidFill>
                <a:schemeClr val="accent5">
                  <a:lumMod val="50000"/>
                </a:schemeClr>
              </a:solidFill>
              <a:latin typeface="Calibri (Body)"/>
            </a:endParaRPr>
          </a:p>
        </p:txBody>
      </p:sp>
      <p:sp>
        <p:nvSpPr>
          <p:cNvPr id="9" name="object 23">
            <a:extLst>
              <a:ext uri="{FF2B5EF4-FFF2-40B4-BE49-F238E27FC236}">
                <a16:creationId xmlns:a16="http://schemas.microsoft.com/office/drawing/2014/main" id="{26551FD0-7162-4397-B42A-B0A2B8BD4AEB}"/>
              </a:ext>
            </a:extLst>
          </p:cNvPr>
          <p:cNvSpPr txBox="1"/>
          <p:nvPr/>
        </p:nvSpPr>
        <p:spPr>
          <a:xfrm>
            <a:off x="6629400" y="5578689"/>
            <a:ext cx="2209800" cy="1007520"/>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2000" dirty="0">
              <a:latin typeface="Consolas"/>
              <a:cs typeface="Consolas"/>
            </a:endParaRPr>
          </a:p>
          <a:p>
            <a:pPr marL="91440" marR="461645">
              <a:lnSpc>
                <a:spcPct val="102200"/>
              </a:lnSpc>
              <a:spcBef>
                <a:spcPts val="210"/>
              </a:spcBef>
            </a:pPr>
            <a:endParaRPr lang="en-IN" sz="2000" dirty="0">
              <a:latin typeface="Consolas"/>
              <a:cs typeface="Consolas"/>
            </a:endParaRPr>
          </a:p>
          <a:p>
            <a:pPr marL="91440" marR="461645">
              <a:lnSpc>
                <a:spcPct val="102200"/>
              </a:lnSpc>
              <a:spcBef>
                <a:spcPts val="210"/>
              </a:spcBef>
            </a:pPr>
            <a:endParaRPr sz="2000" dirty="0">
              <a:latin typeface="Consolas"/>
              <a:cs typeface="Consolas"/>
            </a:endParaRPr>
          </a:p>
        </p:txBody>
      </p:sp>
      <p:sp>
        <p:nvSpPr>
          <p:cNvPr id="10" name="object 23">
            <a:extLst>
              <a:ext uri="{FF2B5EF4-FFF2-40B4-BE49-F238E27FC236}">
                <a16:creationId xmlns:a16="http://schemas.microsoft.com/office/drawing/2014/main" id="{37B09131-E257-4036-9CCC-54ECFB3A386D}"/>
              </a:ext>
            </a:extLst>
          </p:cNvPr>
          <p:cNvSpPr txBox="1"/>
          <p:nvPr/>
        </p:nvSpPr>
        <p:spPr>
          <a:xfrm>
            <a:off x="4038600" y="5572339"/>
            <a:ext cx="2590800" cy="1007520"/>
          </a:xfrm>
          <a:prstGeom prst="rect">
            <a:avLst/>
          </a:prstGeom>
          <a:solidFill>
            <a:srgbClr val="0D0D0D"/>
          </a:solidFill>
        </p:spPr>
        <p:txBody>
          <a:bodyPr vert="horz" wrap="square" lIns="0" tIns="26670" rIns="0" bIns="0" rtlCol="0">
            <a:spAutoFit/>
          </a:bodyPr>
          <a:lstStyle/>
          <a:p>
            <a:pPr marL="91440" marR="461645">
              <a:lnSpc>
                <a:spcPct val="102200"/>
              </a:lnSpc>
              <a:spcBef>
                <a:spcPts val="210"/>
              </a:spcBef>
            </a:pPr>
            <a:endParaRPr lang="en-US" sz="2000" dirty="0">
              <a:latin typeface="Consolas"/>
              <a:cs typeface="Consolas"/>
            </a:endParaRPr>
          </a:p>
          <a:p>
            <a:pPr marL="91440" marR="461645">
              <a:lnSpc>
                <a:spcPct val="102200"/>
              </a:lnSpc>
              <a:spcBef>
                <a:spcPts val="210"/>
              </a:spcBef>
            </a:pPr>
            <a:endParaRPr lang="en-IN" sz="2000" dirty="0">
              <a:latin typeface="Consolas"/>
              <a:cs typeface="Consolas"/>
            </a:endParaRPr>
          </a:p>
          <a:p>
            <a:pPr marL="91440" marR="461645">
              <a:lnSpc>
                <a:spcPct val="102200"/>
              </a:lnSpc>
              <a:spcBef>
                <a:spcPts val="210"/>
              </a:spcBef>
            </a:pPr>
            <a:endParaRPr sz="2000" dirty="0">
              <a:latin typeface="Consolas"/>
              <a:cs typeface="Consolas"/>
            </a:endParaRPr>
          </a:p>
        </p:txBody>
      </p:sp>
      <p:sp>
        <p:nvSpPr>
          <p:cNvPr id="11" name="object 13">
            <a:extLst>
              <a:ext uri="{FF2B5EF4-FFF2-40B4-BE49-F238E27FC236}">
                <a16:creationId xmlns:a16="http://schemas.microsoft.com/office/drawing/2014/main" id="{11A3837B-C4D9-4E12-8D22-5BA42A7A5609}"/>
              </a:ext>
            </a:extLst>
          </p:cNvPr>
          <p:cNvSpPr txBox="1"/>
          <p:nvPr/>
        </p:nvSpPr>
        <p:spPr>
          <a:xfrm>
            <a:off x="6798945" y="5104976"/>
            <a:ext cx="20974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chemeClr val="accent1">
                    <a:lumMod val="75000"/>
                  </a:schemeClr>
                </a:solidFill>
                <a:latin typeface="Calibri"/>
                <a:cs typeface="Calibri"/>
              </a:rPr>
              <a:t>Security: Ansible</a:t>
            </a:r>
            <a:r>
              <a:rPr sz="1800" spc="-15" dirty="0">
                <a:solidFill>
                  <a:schemeClr val="accent1">
                    <a:lumMod val="75000"/>
                  </a:schemeClr>
                </a:solidFill>
                <a:latin typeface="Calibri"/>
                <a:cs typeface="Calibri"/>
              </a:rPr>
              <a:t> </a:t>
            </a:r>
            <a:r>
              <a:rPr sz="1800" spc="-25" dirty="0">
                <a:solidFill>
                  <a:schemeClr val="accent1">
                    <a:lumMod val="75000"/>
                  </a:schemeClr>
                </a:solidFill>
                <a:latin typeface="Calibri"/>
                <a:cs typeface="Calibri"/>
              </a:rPr>
              <a:t>Vault</a:t>
            </a:r>
            <a:endParaRPr sz="1800" dirty="0">
              <a:solidFill>
                <a:schemeClr val="accent1">
                  <a:lumMod val="75000"/>
                </a:schemeClr>
              </a:solidFill>
              <a:latin typeface="Calibri"/>
              <a:cs typeface="Calibri"/>
            </a:endParaRPr>
          </a:p>
        </p:txBody>
      </p:sp>
      <p:sp>
        <p:nvSpPr>
          <p:cNvPr id="12" name="object 14">
            <a:extLst>
              <a:ext uri="{FF2B5EF4-FFF2-40B4-BE49-F238E27FC236}">
                <a16:creationId xmlns:a16="http://schemas.microsoft.com/office/drawing/2014/main" id="{5655BE95-017D-4D54-AEA8-020A11B6122D}"/>
              </a:ext>
            </a:extLst>
          </p:cNvPr>
          <p:cNvSpPr/>
          <p:nvPr/>
        </p:nvSpPr>
        <p:spPr>
          <a:xfrm>
            <a:off x="6314904" y="4999447"/>
            <a:ext cx="445941" cy="45197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2337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xEl>
                                              <p:pRg st="7" end="7"/>
                                            </p:txEl>
                                          </p:spTgt>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P spid="9" grpId="0" animBg="1"/>
      <p:bldP spid="10" grpId="0" animBg="1"/>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63031"/>
            <a:ext cx="9144000" cy="1531937"/>
          </a:xfrm>
          <a:solidFill>
            <a:schemeClr val="accent1"/>
          </a:solidFill>
        </p:spPr>
        <p:txBody>
          <a:bodyPr>
            <a:noAutofit/>
          </a:bodyPr>
          <a:lstStyle/>
          <a:p>
            <a:pPr algn="ctr"/>
            <a:r>
              <a:rPr lang="en-IN" sz="6300" b="1" dirty="0">
                <a:solidFill>
                  <a:schemeClr val="bg1"/>
                </a:solidFill>
              </a:rPr>
              <a:t>Demo: Ansible Inventory</a:t>
            </a:r>
            <a:endParaRPr lang="en-GB" altLang="en-US" sz="6300" b="1" dirty="0">
              <a:solidFill>
                <a:schemeClr val="bg1"/>
              </a:solidFill>
            </a:endParaRPr>
          </a:p>
        </p:txBody>
      </p:sp>
    </p:spTree>
    <p:extLst>
      <p:ext uri="{BB962C8B-B14F-4D97-AF65-F5344CB8AC3E}">
        <p14:creationId xmlns:p14="http://schemas.microsoft.com/office/powerpoint/2010/main" val="36448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descr="Cheers">
            <a:extLst>
              <a:ext uri="{FF2B5EF4-FFF2-40B4-BE49-F238E27FC236}">
                <a16:creationId xmlns:a16="http://schemas.microsoft.com/office/drawing/2014/main" id="{ABA517EB-1192-41A6-B5C9-EA7C2620D3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0200" y="1143000"/>
            <a:ext cx="5571065" cy="5571065"/>
          </a:xfrm>
          <a:prstGeom prst="rect">
            <a:avLst/>
          </a:prstGeom>
          <a:ln>
            <a:noFill/>
          </a:ln>
        </p:spPr>
      </p:pic>
      <p:sp>
        <p:nvSpPr>
          <p:cNvPr id="33" name="Slide Number Placeholder 3">
            <a:extLst>
              <a:ext uri="{FF2B5EF4-FFF2-40B4-BE49-F238E27FC236}">
                <a16:creationId xmlns:a16="http://schemas.microsoft.com/office/drawing/2014/main" id="{9AFC7B05-980A-4A66-B3D3-624047838D70}"/>
              </a:ext>
            </a:extLst>
          </p:cNvPr>
          <p:cNvSpPr>
            <a:spLocks noGrp="1"/>
          </p:cNvSpPr>
          <p:nvPr>
            <p:ph type="sldNum" sz="quarter" idx="12"/>
          </p:nvPr>
        </p:nvSpPr>
        <p:spPr>
          <a:xfrm>
            <a:off x="3729609" y="3124200"/>
            <a:ext cx="1684782" cy="118110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r>
              <a:rPr lang="en-US" sz="2300" b="1" dirty="0">
                <a:solidFill>
                  <a:schemeClr val="bg1"/>
                </a:solidFill>
                <a:latin typeface="+mn-lt"/>
              </a:rPr>
              <a:t>Exercise</a:t>
            </a:r>
            <a:endParaRPr kumimoji="0" lang="en-US" sz="2300" b="1" dirty="0">
              <a:solidFill>
                <a:schemeClr val="bg1"/>
              </a:solidFill>
              <a:latin typeface="+mn-lt"/>
            </a:endParaRPr>
          </a:p>
        </p:txBody>
      </p:sp>
    </p:spTree>
    <p:extLst>
      <p:ext uri="{BB962C8B-B14F-4D97-AF65-F5344CB8AC3E}">
        <p14:creationId xmlns:p14="http://schemas.microsoft.com/office/powerpoint/2010/main" val="4013173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F497D"/>
        </a:solidFill>
      </a:spPr>
      <a:bodyPr rtlCol="0" anchor="ctr"/>
      <a:lstStyle>
        <a:defPPr>
          <a:defRPr sz="1200"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9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3059</TotalTime>
  <Words>998</Words>
  <Application>Microsoft Office PowerPoint</Application>
  <PresentationFormat>On-screen Show (4:3)</PresentationFormat>
  <Paragraphs>133</Paragraphs>
  <Slides>10</Slides>
  <Notes>10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10</vt:i4>
      </vt:variant>
    </vt:vector>
  </HeadingPairs>
  <TitlesOfParts>
    <vt:vector size="22" baseType="lpstr">
      <vt:lpstr>Arial</vt:lpstr>
      <vt:lpstr>Calibri</vt:lpstr>
      <vt:lpstr>Calibri (Body)</vt:lpstr>
      <vt:lpstr>Calibri Light</vt:lpstr>
      <vt:lpstr>Consolas</vt:lpstr>
      <vt:lpstr>Courier New</vt:lpstr>
      <vt:lpstr>Custom Design</vt:lpstr>
      <vt:lpstr>6_Custom Design</vt:lpstr>
      <vt:lpstr>7_Custom Design</vt:lpstr>
      <vt:lpstr>Office Theme</vt:lpstr>
      <vt:lpstr>9_Custom Design</vt:lpstr>
      <vt:lpstr>8_Custom Design</vt:lpstr>
      <vt:lpstr>PowerPoint Presentation</vt:lpstr>
      <vt:lpstr>Ansible Inventory</vt:lpstr>
      <vt:lpstr>Inventory</vt:lpstr>
      <vt:lpstr>Inventory</vt:lpstr>
      <vt:lpstr>Inventory</vt:lpstr>
      <vt:lpstr>Inventory</vt:lpstr>
      <vt:lpstr>Inventory</vt:lpstr>
      <vt:lpstr>Demo: Ansible Inventory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Pratian Meeting</dc:creator>
  <cp:lastModifiedBy>Balamuragan  c</cp:lastModifiedBy>
  <cp:revision>300</cp:revision>
  <dcterms:created xsi:type="dcterms:W3CDTF">2020-03-18T10:47:30Z</dcterms:created>
  <dcterms:modified xsi:type="dcterms:W3CDTF">2021-08-20T09:03:19Z</dcterms:modified>
</cp:coreProperties>
</file>