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modernComment_100_1E3BBB3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1" r:id="rId1"/>
  </p:sldMasterIdLst>
  <p:notesMasterIdLst>
    <p:notesMasterId r:id="rId11"/>
  </p:notesMasterIdLst>
  <p:sldIdLst>
    <p:sldId id="256" r:id="rId2"/>
    <p:sldId id="261" r:id="rId3"/>
    <p:sldId id="257" r:id="rId4"/>
    <p:sldId id="258" r:id="rId5"/>
    <p:sldId id="259" r:id="rId6"/>
    <p:sldId id="262" r:id="rId7"/>
    <p:sldId id="260"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AEBE1B9-8C2B-0C85-ACB2-3B68ED6BC03A}" name="surya m" initials="sm" userId="b1934db279c2330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11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0_1E3BBB3E.xml><?xml version="1.0" encoding="utf-8"?>
<p188:cmLst xmlns:a="http://schemas.openxmlformats.org/drawingml/2006/main" xmlns:r="http://schemas.openxmlformats.org/officeDocument/2006/relationships" xmlns:p188="http://schemas.microsoft.com/office/powerpoint/2018/8/main">
  <p188:cm id="{6F3C32AF-F482-46D6-8B9C-A8CB873CBB15}" authorId="{DAEBE1B9-8C2B-0C85-ACB2-3B68ED6BC03A}" created="2023-06-21T17:17:39.031">
    <pc:sldMkLst xmlns:pc="http://schemas.microsoft.com/office/powerpoint/2013/main/command">
      <pc:docMk/>
      <pc:sldMk cId="507231038" sldId="256"/>
    </pc:sldMkLst>
    <p188:txBody>
      <a:bodyPr/>
      <a:lstStyle/>
      <a:p>
        <a:r>
          <a:rPr lang="en-IN"/>
          <a:t>GOBIKA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A06AE-A535-4695-ACDA-AE3C40CCED17}"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B848E-2DE0-4766-A823-02967224528F}" type="slidenum">
              <a:rPr lang="en-IN" smtClean="0"/>
              <a:t>‹#›</a:t>
            </a:fld>
            <a:endParaRPr lang="en-IN"/>
          </a:p>
        </p:txBody>
      </p:sp>
    </p:spTree>
    <p:extLst>
      <p:ext uri="{BB962C8B-B14F-4D97-AF65-F5344CB8AC3E}">
        <p14:creationId xmlns:p14="http://schemas.microsoft.com/office/powerpoint/2010/main" val="322577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49968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351755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20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207018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334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1679893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1124342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53106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129838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AB1AD-EBB7-44FA-94EA-C894A605CA93}"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389633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AAB1AD-EBB7-44FA-94EA-C894A605CA93}"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319073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AAB1AD-EBB7-44FA-94EA-C894A605CA93}" type="datetimeFigureOut">
              <a:rPr lang="en-IN" smtClean="0"/>
              <a:t>21-06-2023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252073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AAB1AD-EBB7-44FA-94EA-C894A605CA93}" type="datetimeFigureOut">
              <a:rPr lang="en-IN" smtClean="0"/>
              <a:t>21-06-2023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1499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AB1AD-EBB7-44FA-94EA-C894A605CA93}" type="datetimeFigureOut">
              <a:rPr lang="en-IN" smtClean="0"/>
              <a:t>21-06-2023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7529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AAB1AD-EBB7-44FA-94EA-C894A605CA93}"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9DD19F-86ED-49B9-ABF1-1DEBFC3A2291}" type="slidenum">
              <a:rPr lang="en-IN" smtClean="0"/>
              <a:t>‹#›</a:t>
            </a:fld>
            <a:endParaRPr lang="en-IN"/>
          </a:p>
        </p:txBody>
      </p:sp>
    </p:spTree>
    <p:extLst>
      <p:ext uri="{BB962C8B-B14F-4D97-AF65-F5344CB8AC3E}">
        <p14:creationId xmlns:p14="http://schemas.microsoft.com/office/powerpoint/2010/main" val="4165716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9DD19F-86ED-49B9-ABF1-1DEBFC3A2291}" type="slidenum">
              <a:rPr lang="en-IN" smtClean="0"/>
              <a:t>‹#›</a:t>
            </a:fld>
            <a:endParaRPr lang="en-IN"/>
          </a:p>
        </p:txBody>
      </p:sp>
      <p:sp>
        <p:nvSpPr>
          <p:cNvPr id="5" name="Date Placeholder 4"/>
          <p:cNvSpPr>
            <a:spLocks noGrp="1"/>
          </p:cNvSpPr>
          <p:nvPr>
            <p:ph type="dt" sz="half" idx="10"/>
          </p:nvPr>
        </p:nvSpPr>
        <p:spPr/>
        <p:txBody>
          <a:bodyPr/>
          <a:lstStyle/>
          <a:p>
            <a:fld id="{2DAAB1AD-EBB7-44FA-94EA-C894A605CA93}" type="datetimeFigureOut">
              <a:rPr lang="en-IN" smtClean="0"/>
              <a:t>21-06-2023</a:t>
            </a:fld>
            <a:endParaRPr lang="en-IN"/>
          </a:p>
        </p:txBody>
      </p:sp>
    </p:spTree>
    <p:extLst>
      <p:ext uri="{BB962C8B-B14F-4D97-AF65-F5344CB8AC3E}">
        <p14:creationId xmlns:p14="http://schemas.microsoft.com/office/powerpoint/2010/main" val="173811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AAB1AD-EBB7-44FA-94EA-C894A605CA93}" type="datetimeFigureOut">
              <a:rPr lang="en-IN" smtClean="0"/>
              <a:t>21-06-2023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9DD19F-86ED-49B9-ABF1-1DEBFC3A2291}" type="slidenum">
              <a:rPr lang="en-IN" smtClean="0"/>
              <a:t>‹#›</a:t>
            </a:fld>
            <a:endParaRPr lang="en-IN"/>
          </a:p>
        </p:txBody>
      </p:sp>
    </p:spTree>
    <p:extLst>
      <p:ext uri="{BB962C8B-B14F-4D97-AF65-F5344CB8AC3E}">
        <p14:creationId xmlns:p14="http://schemas.microsoft.com/office/powerpoint/2010/main" val="2591556627"/>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 id="2147484414" r:id="rId13"/>
    <p:sldLayoutId id="2147484415" r:id="rId14"/>
    <p:sldLayoutId id="2147484416" r:id="rId15"/>
    <p:sldLayoutId id="21474844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1E3BBB3E.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8AD1-3EF3-CFC3-31ED-A230E8B56F5D}"/>
              </a:ext>
            </a:extLst>
          </p:cNvPr>
          <p:cNvSpPr>
            <a:spLocks noGrp="1"/>
          </p:cNvSpPr>
          <p:nvPr>
            <p:ph type="title"/>
          </p:nvPr>
        </p:nvSpPr>
        <p:spPr>
          <a:xfrm>
            <a:off x="677334" y="609600"/>
            <a:ext cx="9181722" cy="1320800"/>
          </a:xfrm>
        </p:spPr>
        <p:txBody>
          <a:bodyPr/>
          <a:lstStyle/>
          <a:p>
            <a:pPr algn="ctr"/>
            <a:r>
              <a:rPr lang="en-US" sz="7200" dirty="0">
                <a:solidFill>
                  <a:schemeClr val="tx1"/>
                </a:solidFill>
              </a:rPr>
              <a:t>UNICEF</a:t>
            </a:r>
            <a:endParaRPr lang="en-IN" sz="7200" dirty="0">
              <a:solidFill>
                <a:schemeClr val="tx1"/>
              </a:solidFill>
            </a:endParaRPr>
          </a:p>
        </p:txBody>
      </p:sp>
      <p:sp>
        <p:nvSpPr>
          <p:cNvPr id="3" name="Subtitle 2">
            <a:extLst>
              <a:ext uri="{FF2B5EF4-FFF2-40B4-BE49-F238E27FC236}">
                <a16:creationId xmlns:a16="http://schemas.microsoft.com/office/drawing/2014/main" id="{856626CD-F116-3883-7B1F-3F8202F5D78F}"/>
              </a:ext>
            </a:extLst>
          </p:cNvPr>
          <p:cNvSpPr>
            <a:spLocks noGrp="1"/>
          </p:cNvSpPr>
          <p:nvPr>
            <p:ph type="body" idx="4294967295"/>
          </p:nvPr>
        </p:nvSpPr>
        <p:spPr>
          <a:xfrm>
            <a:off x="1469571" y="2186908"/>
            <a:ext cx="8596313" cy="1514475"/>
          </a:xfrm>
        </p:spPr>
        <p:txBody>
          <a:bodyPr>
            <a:normAutofit/>
          </a:bodyPr>
          <a:lstStyle/>
          <a:p>
            <a:pPr marL="0" indent="0" algn="ctr">
              <a:buNone/>
            </a:pPr>
            <a:r>
              <a:rPr lang="en-US" dirty="0"/>
              <a:t> </a:t>
            </a:r>
            <a:r>
              <a:rPr lang="en-US" sz="3200" b="1" dirty="0">
                <a:solidFill>
                  <a:schemeClr val="bg1">
                    <a:lumMod val="50000"/>
                  </a:schemeClr>
                </a:solidFill>
              </a:rPr>
              <a:t>United</a:t>
            </a:r>
            <a:r>
              <a:rPr lang="en-US" dirty="0">
                <a:solidFill>
                  <a:schemeClr val="bg1">
                    <a:lumMod val="50000"/>
                  </a:schemeClr>
                </a:solidFill>
              </a:rPr>
              <a:t> </a:t>
            </a:r>
            <a:r>
              <a:rPr lang="en-US" sz="3200" b="1" dirty="0">
                <a:solidFill>
                  <a:schemeClr val="bg1">
                    <a:lumMod val="50000"/>
                  </a:schemeClr>
                </a:solidFill>
              </a:rPr>
              <a:t>Nations International Children’s Emergency Fund</a:t>
            </a:r>
            <a:endParaRPr lang="en-IN" sz="3200" b="1" dirty="0">
              <a:solidFill>
                <a:schemeClr val="bg1">
                  <a:lumMod val="50000"/>
                </a:schemeClr>
              </a:solidFill>
            </a:endParaRPr>
          </a:p>
        </p:txBody>
      </p:sp>
      <p:sp>
        <p:nvSpPr>
          <p:cNvPr id="5" name="TextBox 4">
            <a:extLst>
              <a:ext uri="{FF2B5EF4-FFF2-40B4-BE49-F238E27FC236}">
                <a16:creationId xmlns:a16="http://schemas.microsoft.com/office/drawing/2014/main" id="{FEF152C3-4DAB-F28F-3A80-B4224B3B2830}"/>
              </a:ext>
            </a:extLst>
          </p:cNvPr>
          <p:cNvSpPr txBox="1"/>
          <p:nvPr/>
        </p:nvSpPr>
        <p:spPr>
          <a:xfrm>
            <a:off x="5080499" y="4927601"/>
            <a:ext cx="4193503" cy="1754326"/>
          </a:xfrm>
          <a:prstGeom prst="rect">
            <a:avLst/>
          </a:prstGeom>
          <a:noFill/>
        </p:spPr>
        <p:txBody>
          <a:bodyPr wrap="square" rtlCol="0">
            <a:spAutoFit/>
          </a:bodyPr>
          <a:lstStyle/>
          <a:p>
            <a:pPr algn="ctr"/>
            <a:endParaRPr lang="en-US" b="1" dirty="0"/>
          </a:p>
          <a:p>
            <a:pPr algn="ctr"/>
            <a:r>
              <a:rPr lang="en-IN" b="1" dirty="0" err="1">
                <a:latin typeface="Cambria" panose="02040503050406030204" pitchFamily="18" charset="0"/>
                <a:ea typeface="Cambria" panose="02040503050406030204" pitchFamily="18" charset="0"/>
              </a:rPr>
              <a:t>Gobika</a:t>
            </a:r>
            <a:r>
              <a:rPr lang="en-IN" b="1" dirty="0">
                <a:latin typeface="Cambria" panose="02040503050406030204" pitchFamily="18" charset="0"/>
                <a:ea typeface="Cambria" panose="02040503050406030204" pitchFamily="18" charset="0"/>
              </a:rPr>
              <a:t> M</a:t>
            </a:r>
          </a:p>
          <a:p>
            <a:pPr algn="ctr"/>
            <a:r>
              <a:rPr lang="en-IN" b="1" dirty="0">
                <a:latin typeface="Cambria" panose="02040503050406030204" pitchFamily="18" charset="0"/>
                <a:ea typeface="Cambria" panose="02040503050406030204" pitchFamily="18" charset="0"/>
              </a:rPr>
              <a:t>2118012</a:t>
            </a:r>
          </a:p>
          <a:p>
            <a:pPr algn="ctr"/>
            <a:r>
              <a:rPr lang="en-IN" b="1" dirty="0">
                <a:latin typeface="Cambria" panose="02040503050406030204" pitchFamily="18" charset="0"/>
                <a:ea typeface="Cambria" panose="02040503050406030204" pitchFamily="18" charset="0"/>
              </a:rPr>
              <a:t>III B.sc N&amp;D</a:t>
            </a:r>
          </a:p>
          <a:p>
            <a:pPr algn="ctr"/>
            <a:r>
              <a:rPr lang="en-IN" b="1" dirty="0">
                <a:latin typeface="Cambria" panose="02040503050406030204" pitchFamily="18" charset="0"/>
                <a:ea typeface="Cambria" panose="02040503050406030204" pitchFamily="18" charset="0"/>
              </a:rPr>
              <a:t>Community Nutrition</a:t>
            </a:r>
          </a:p>
          <a:p>
            <a:pPr algn="ctr"/>
            <a:endParaRPr lang="en-IN" b="1" dirty="0"/>
          </a:p>
        </p:txBody>
      </p:sp>
      <p:sp>
        <p:nvSpPr>
          <p:cNvPr id="6" name="TextBox 5">
            <a:extLst>
              <a:ext uri="{FF2B5EF4-FFF2-40B4-BE49-F238E27FC236}">
                <a16:creationId xmlns:a16="http://schemas.microsoft.com/office/drawing/2014/main" id="{7BE1CF57-886C-7A3A-8E05-F575CF43FE28}"/>
              </a:ext>
            </a:extLst>
          </p:cNvPr>
          <p:cNvSpPr txBox="1"/>
          <p:nvPr/>
        </p:nvSpPr>
        <p:spPr>
          <a:xfrm>
            <a:off x="5878912" y="4582204"/>
            <a:ext cx="2717401" cy="461665"/>
          </a:xfrm>
          <a:prstGeom prst="rect">
            <a:avLst/>
          </a:prstGeom>
          <a:noFill/>
        </p:spPr>
        <p:txBody>
          <a:bodyPr wrap="square" rtlCol="0">
            <a:spAutoFit/>
          </a:bodyPr>
          <a:lstStyle/>
          <a:p>
            <a:pPr algn="ctr"/>
            <a:r>
              <a:rPr lang="en-US" sz="2400" dirty="0">
                <a:solidFill>
                  <a:schemeClr val="accent5">
                    <a:lumMod val="75000"/>
                  </a:schemeClr>
                </a:solidFill>
                <a:latin typeface="Arial Black" panose="020B0A04020102020204" pitchFamily="34" charset="0"/>
              </a:rPr>
              <a:t>Presented</a:t>
            </a:r>
            <a:r>
              <a:rPr lang="en-US" dirty="0">
                <a:solidFill>
                  <a:schemeClr val="accent5">
                    <a:lumMod val="75000"/>
                  </a:schemeClr>
                </a:solidFill>
                <a:latin typeface="Arial Black" panose="020B0A04020102020204" pitchFamily="34" charset="0"/>
              </a:rPr>
              <a:t> </a:t>
            </a:r>
            <a:r>
              <a:rPr lang="en-US" sz="2400" dirty="0">
                <a:solidFill>
                  <a:schemeClr val="accent5">
                    <a:lumMod val="75000"/>
                  </a:schemeClr>
                </a:solidFill>
                <a:latin typeface="Arial Black" panose="020B0A04020102020204" pitchFamily="34" charset="0"/>
              </a:rPr>
              <a:t>by</a:t>
            </a:r>
            <a:endParaRPr lang="en-IN" sz="2400" dirty="0">
              <a:solidFill>
                <a:schemeClr val="accent5">
                  <a:lumMod val="75000"/>
                </a:schemeClr>
              </a:solidFill>
              <a:latin typeface="Arial Black" panose="020B0A04020102020204" pitchFamily="34" charset="0"/>
            </a:endParaRPr>
          </a:p>
        </p:txBody>
      </p:sp>
    </p:spTree>
    <p:extLst>
      <p:ext uri="{BB962C8B-B14F-4D97-AF65-F5344CB8AC3E}">
        <p14:creationId xmlns:p14="http://schemas.microsoft.com/office/powerpoint/2010/main" val="50723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F08C-6E4E-D167-D160-AD120D5CC132}"/>
              </a:ext>
            </a:extLst>
          </p:cNvPr>
          <p:cNvSpPr>
            <a:spLocks noGrp="1"/>
          </p:cNvSpPr>
          <p:nvPr>
            <p:ph type="title"/>
          </p:nvPr>
        </p:nvSpPr>
        <p:spPr>
          <a:xfrm>
            <a:off x="1058333" y="228599"/>
            <a:ext cx="9043610" cy="5083629"/>
          </a:xfrm>
        </p:spPr>
        <p:txBody>
          <a:bodyPr>
            <a:normAutofit fontScale="90000"/>
          </a:bodyPr>
          <a:lstStyle/>
          <a:p>
            <a:r>
              <a:rPr lang="en-US" b="1" i="0" u="sng" dirty="0">
                <a:solidFill>
                  <a:srgbClr val="7030A0"/>
                </a:solidFill>
                <a:effectLst/>
                <a:latin typeface="Söhne"/>
              </a:rPr>
              <a:t>Abstract</a:t>
            </a:r>
            <a:r>
              <a:rPr lang="en-US" b="0" i="0" dirty="0">
                <a:solidFill>
                  <a:srgbClr val="374151"/>
                </a:solidFill>
                <a:effectLst/>
                <a:latin typeface="Söhne"/>
              </a:rPr>
              <a:t>: </a:t>
            </a:r>
            <a:br>
              <a:rPr lang="en-US" b="0" i="0" dirty="0">
                <a:solidFill>
                  <a:srgbClr val="374151"/>
                </a:solidFill>
                <a:effectLst/>
                <a:latin typeface="Söhne"/>
              </a:rPr>
            </a:br>
            <a:br>
              <a:rPr lang="en-US" b="0" i="0" dirty="0">
                <a:solidFill>
                  <a:srgbClr val="374151"/>
                </a:solidFill>
                <a:effectLst/>
                <a:latin typeface="Söhne"/>
              </a:rPr>
            </a:b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This college assignment critically examines UNICEF's (United Nations International Children's Emergency Fund) initiatives in child protection. The assignment explores the organization's strategies and programs aimed at combating child abuse, child labor, child trafficking, and other forms of exploitation. It analyzes the impact of these efforts on children's rights and well-being, while also considering the challenges faced by UNICEF in addressing these issues.</a:t>
            </a:r>
            <a:br>
              <a:rPr lang="en-US" b="1" dirty="0">
                <a:solidFill>
                  <a:srgbClr val="7030A0"/>
                </a:solidFill>
                <a:latin typeface="Calibri" panose="020F0502020204030204" pitchFamily="34" charset="0"/>
                <a:ea typeface="Calibri" panose="020F0502020204030204" pitchFamily="34" charset="0"/>
                <a:cs typeface="Calibri" panose="020F0502020204030204" pitchFamily="34" charset="0"/>
              </a:rPr>
            </a:br>
            <a:r>
              <a:rPr lang="en-US" b="1" dirty="0">
                <a:solidFill>
                  <a:srgbClr val="7030A0"/>
                </a:solidFill>
              </a:rPr>
              <a:t>       </a:t>
            </a:r>
            <a:endParaRPr lang="en-IN" b="1" dirty="0">
              <a:solidFill>
                <a:srgbClr val="7030A0"/>
              </a:solidFill>
            </a:endParaRPr>
          </a:p>
        </p:txBody>
      </p:sp>
    </p:spTree>
    <p:extLst>
      <p:ext uri="{BB962C8B-B14F-4D97-AF65-F5344CB8AC3E}">
        <p14:creationId xmlns:p14="http://schemas.microsoft.com/office/powerpoint/2010/main" val="104115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1CB303-0976-20CF-63DC-C8A791B0D9B5}"/>
              </a:ext>
            </a:extLst>
          </p:cNvPr>
          <p:cNvSpPr txBox="1"/>
          <p:nvPr/>
        </p:nvSpPr>
        <p:spPr>
          <a:xfrm>
            <a:off x="1273629" y="664029"/>
            <a:ext cx="8390164" cy="4031873"/>
          </a:xfrm>
          <a:prstGeom prst="rect">
            <a:avLst/>
          </a:prstGeom>
          <a:noFill/>
        </p:spPr>
        <p:txBody>
          <a:bodyPr wrap="square">
            <a:spAutoFit/>
          </a:bodyPr>
          <a:lstStyle/>
          <a:p>
            <a:pPr algn="l"/>
            <a:r>
              <a:rPr lang="en-US" sz="3200" b="1" i="0" dirty="0">
                <a:solidFill>
                  <a:srgbClr val="7030A0"/>
                </a:solidFill>
                <a:effectLst/>
                <a:latin typeface="Söhne"/>
              </a:rPr>
              <a:t>Introduction</a:t>
            </a:r>
            <a:r>
              <a:rPr lang="en-US" sz="3200" b="0" i="0" dirty="0">
                <a:solidFill>
                  <a:srgbClr val="374151"/>
                </a:solidFill>
                <a:effectLst/>
                <a:latin typeface="Söhne"/>
              </a:rPr>
              <a:t>:</a:t>
            </a:r>
          </a:p>
          <a:p>
            <a:pPr algn="l"/>
            <a:endParaRPr lang="en-US" sz="3200" b="0" i="0" dirty="0">
              <a:solidFill>
                <a:srgbClr val="374151"/>
              </a:solidFill>
              <a:effectLst/>
              <a:latin typeface="Söhne"/>
            </a:endParaRPr>
          </a:p>
          <a:p>
            <a:pPr marL="457200" indent="-457200" algn="l">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Introduction to UNICEF: Mission, vision, and mandate in protecting and promoting children's rights.</a:t>
            </a:r>
          </a:p>
          <a:p>
            <a:pPr marL="457200" indent="-457200" algn="l">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Importance of Child Protection: Discuss the significance of child protection in ensuring children's well-being and development</a:t>
            </a:r>
          </a:p>
        </p:txBody>
      </p:sp>
    </p:spTree>
    <p:extLst>
      <p:ext uri="{BB962C8B-B14F-4D97-AF65-F5344CB8AC3E}">
        <p14:creationId xmlns:p14="http://schemas.microsoft.com/office/powerpoint/2010/main" val="152608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FB2A6-467B-711F-CFEE-534373F4F7D6}"/>
              </a:ext>
            </a:extLst>
          </p:cNvPr>
          <p:cNvSpPr txBox="1"/>
          <p:nvPr/>
        </p:nvSpPr>
        <p:spPr>
          <a:xfrm>
            <a:off x="1360714" y="539621"/>
            <a:ext cx="8044543" cy="5016758"/>
          </a:xfrm>
          <a:prstGeom prst="rect">
            <a:avLst/>
          </a:prstGeom>
          <a:noFill/>
        </p:spPr>
        <p:txBody>
          <a:bodyPr wrap="square">
            <a:spAutoFit/>
          </a:bodyPr>
          <a:lstStyle/>
          <a:p>
            <a:r>
              <a:rPr lang="en-US" sz="3200" b="1" i="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Child Abuse Prevention:</a:t>
            </a:r>
          </a:p>
          <a:p>
            <a:endParaRPr lang="en-US" sz="3200" b="1" i="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Types of child abuse and its   prevalence globally.</a:t>
            </a: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UNICEF's approach to preventing child abuse through awareness campaigns, education, and policy advocacy.</a:t>
            </a: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Assessing the impact of UNICEF's initiatives on reducing child abuse rates and protecting children from harm</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760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47F062-58EF-6199-2F90-1EE810C3AA08}"/>
              </a:ext>
            </a:extLst>
          </p:cNvPr>
          <p:cNvSpPr txBox="1"/>
          <p:nvPr/>
        </p:nvSpPr>
        <p:spPr>
          <a:xfrm>
            <a:off x="979714" y="629291"/>
            <a:ext cx="8926286" cy="4524315"/>
          </a:xfrm>
          <a:prstGeom prst="rect">
            <a:avLst/>
          </a:prstGeom>
          <a:noFill/>
        </p:spPr>
        <p:txBody>
          <a:bodyPr wrap="square">
            <a:spAutoFit/>
          </a:bodyPr>
          <a:lstStyle/>
          <a:p>
            <a:r>
              <a:rPr lang="en-US" sz="3200" b="1" i="0" dirty="0">
                <a:solidFill>
                  <a:srgbClr val="7030A0"/>
                </a:solidFill>
                <a:effectLst/>
                <a:latin typeface="Söhne"/>
              </a:rPr>
              <a:t>Eradicating Child Labor:</a:t>
            </a:r>
          </a:p>
          <a:p>
            <a:r>
              <a:rPr lang="en-US" sz="3200" b="1" i="0" dirty="0">
                <a:solidFill>
                  <a:srgbClr val="7030A0"/>
                </a:solidFill>
                <a:effectLst/>
                <a:latin typeface="Söhne"/>
              </a:rPr>
              <a:t> </a:t>
            </a: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Overview of child labor and its impact on children's rights and development. </a:t>
            </a: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UNICEF's strategies to combat child labor through legislation, monitoring, and capacity building. </a:t>
            </a: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Analyzing the effectiveness of UNICEF's interventions in reducing child labor and providing alternatives for child laborers</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522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80622-5E07-4BCB-3522-E3AE0F5BCD16}"/>
              </a:ext>
            </a:extLst>
          </p:cNvPr>
          <p:cNvSpPr txBox="1"/>
          <p:nvPr/>
        </p:nvSpPr>
        <p:spPr>
          <a:xfrm>
            <a:off x="827315" y="774451"/>
            <a:ext cx="9358993" cy="4031873"/>
          </a:xfrm>
          <a:prstGeom prst="rect">
            <a:avLst/>
          </a:prstGeom>
          <a:noFill/>
        </p:spPr>
        <p:txBody>
          <a:bodyPr wrap="square">
            <a:spAutoFit/>
          </a:bodyPr>
          <a:lstStyle/>
          <a:p>
            <a:r>
              <a:rPr lang="en-US" sz="3200" b="1" i="0" dirty="0">
                <a:solidFill>
                  <a:srgbClr val="7030A0"/>
                </a:solidFill>
                <a:effectLst/>
                <a:latin typeface="Söhne"/>
              </a:rPr>
              <a:t>Combating Child Trafficking: </a:t>
            </a:r>
          </a:p>
          <a:p>
            <a:endParaRPr lang="en-US" sz="3200" b="1" i="0" dirty="0">
              <a:solidFill>
                <a:srgbClr val="7030A0"/>
              </a:solidFill>
              <a:effectLst/>
              <a:latin typeface="Söhne"/>
            </a:endParaRPr>
          </a:p>
          <a:p>
            <a:pPr marL="457200" indent="-457200">
              <a:buFont typeface="Arial" panose="020B0604020202020204" pitchFamily="34" charset="0"/>
              <a:buChar char="•"/>
            </a:pPr>
            <a:r>
              <a:rPr lang="en-US" sz="3200" b="0" i="0" dirty="0">
                <a:solidFill>
                  <a:srgbClr val="374151"/>
                </a:solidFill>
                <a:effectLst/>
                <a:latin typeface="Söhne"/>
              </a:rPr>
              <a:t>Understanding the nature and scope of child trafficking worldwide. </a:t>
            </a:r>
            <a:endParaRPr lang="en-US" sz="3200" dirty="0">
              <a:solidFill>
                <a:srgbClr val="374151"/>
              </a:solidFill>
              <a:latin typeface="Söhne"/>
            </a:endParaRPr>
          </a:p>
          <a:p>
            <a:pPr marL="457200" indent="-457200">
              <a:buFont typeface="Arial" panose="020B0604020202020204" pitchFamily="34" charset="0"/>
              <a:buChar char="•"/>
            </a:pPr>
            <a:r>
              <a:rPr lang="en-US" sz="3200" b="0" i="0" dirty="0">
                <a:solidFill>
                  <a:srgbClr val="374151"/>
                </a:solidFill>
                <a:effectLst/>
                <a:latin typeface="Söhne"/>
              </a:rPr>
              <a:t>UNICEF's efforts in preventing child trafficking, identifying victims, and supporting survivors.</a:t>
            </a:r>
          </a:p>
          <a:p>
            <a:pPr marL="457200" indent="-457200">
              <a:buFont typeface="Arial" panose="020B0604020202020204" pitchFamily="34" charset="0"/>
              <a:buChar char="•"/>
            </a:pPr>
            <a:r>
              <a:rPr lang="en-US" sz="3200" b="0" i="0" dirty="0">
                <a:solidFill>
                  <a:srgbClr val="374151"/>
                </a:solidFill>
                <a:effectLst/>
                <a:latin typeface="Söhne"/>
              </a:rPr>
              <a:t>Evaluating the outcomes of UNICEF's anti-trafficking initiatives and addressing ongoing challenges</a:t>
            </a:r>
            <a:endParaRPr lang="en-IN" sz="3200" dirty="0"/>
          </a:p>
        </p:txBody>
      </p:sp>
    </p:spTree>
    <p:extLst>
      <p:ext uri="{BB962C8B-B14F-4D97-AF65-F5344CB8AC3E}">
        <p14:creationId xmlns:p14="http://schemas.microsoft.com/office/powerpoint/2010/main" val="6678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1A446-0465-C105-43E1-E6AC6AF4508F}"/>
              </a:ext>
            </a:extLst>
          </p:cNvPr>
          <p:cNvSpPr txBox="1"/>
          <p:nvPr/>
        </p:nvSpPr>
        <p:spPr>
          <a:xfrm>
            <a:off x="1219200" y="1144402"/>
            <a:ext cx="8490856" cy="4801314"/>
          </a:xfrm>
          <a:prstGeom prst="rect">
            <a:avLst/>
          </a:prstGeom>
          <a:noFill/>
        </p:spPr>
        <p:txBody>
          <a:bodyPr wrap="square">
            <a:spAutoFit/>
          </a:bodyPr>
          <a:lstStyle/>
          <a:p>
            <a:r>
              <a:rPr lang="en-US" sz="3200" b="1" i="0" dirty="0">
                <a:solidFill>
                  <a:srgbClr val="7030A0"/>
                </a:solidFill>
                <a:effectLst/>
                <a:latin typeface="Söhne"/>
              </a:rPr>
              <a:t>Exploitation and Street Children:</a:t>
            </a:r>
          </a:p>
          <a:p>
            <a:endParaRPr lang="en-US" sz="3200" b="1" i="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Examining the vulnerabilities and challenges faced by street children.</a:t>
            </a: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UNICEF's interventions in protecting and rehabilitating street children. </a:t>
            </a: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Assessing the impact of UNICEF's programs on improving the lives of exploited and marginalized children.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216685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679FF-F548-4FCE-5ABA-610680DCBC34}"/>
              </a:ext>
            </a:extLst>
          </p:cNvPr>
          <p:cNvSpPr txBox="1"/>
          <p:nvPr/>
        </p:nvSpPr>
        <p:spPr>
          <a:xfrm>
            <a:off x="783771" y="1321751"/>
            <a:ext cx="9176658" cy="4031873"/>
          </a:xfrm>
          <a:prstGeom prst="rect">
            <a:avLst/>
          </a:prstGeom>
          <a:noFill/>
        </p:spPr>
        <p:txBody>
          <a:bodyPr wrap="square">
            <a:spAutoFit/>
          </a:bodyPr>
          <a:lstStyle/>
          <a:p>
            <a:r>
              <a:rPr lang="en-US" sz="3200" b="1" i="0" dirty="0">
                <a:solidFill>
                  <a:srgbClr val="7030A0"/>
                </a:solidFill>
                <a:effectLst/>
                <a:latin typeface="Söhne"/>
              </a:rPr>
              <a:t>Online Child Protection:</a:t>
            </a:r>
          </a:p>
          <a:p>
            <a:pPr marL="457200" indent="-457200">
              <a:buFont typeface="Arial" panose="020B0604020202020204" pitchFamily="34" charset="0"/>
              <a:buChar char="•"/>
            </a:pPr>
            <a:r>
              <a:rPr lang="en-US" sz="3200" b="1" i="0" dirty="0">
                <a:solidFill>
                  <a:srgbClr val="7030A0"/>
                </a:solidFill>
                <a:effectLst/>
                <a:latin typeface="Söhne"/>
              </a:rPr>
              <a:t> </a:t>
            </a:r>
            <a:r>
              <a:rPr lang="en-US" sz="3200" b="0" i="0" dirty="0">
                <a:solidFill>
                  <a:srgbClr val="374151"/>
                </a:solidFill>
                <a:effectLst/>
                <a:latin typeface="Söhne"/>
              </a:rPr>
              <a:t> </a:t>
            </a: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Exploring the risks and challenges children face in the digital era.</a:t>
            </a: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UNICEF's initiatives to promote online child protection, including awareness campaigns and digital literacy programs. </a:t>
            </a:r>
          </a:p>
          <a:p>
            <a:pPr marL="457200" indent="-457200">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Analyzing the effectiveness of UNICEF's efforts in safeguarding children in the digital space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996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81CC2-5F40-A55C-8281-18469F45D7D5}"/>
              </a:ext>
            </a:extLst>
          </p:cNvPr>
          <p:cNvSpPr txBox="1"/>
          <p:nvPr/>
        </p:nvSpPr>
        <p:spPr>
          <a:xfrm>
            <a:off x="707572" y="294811"/>
            <a:ext cx="9263743" cy="6001643"/>
          </a:xfrm>
          <a:prstGeom prst="rect">
            <a:avLst/>
          </a:prstGeom>
          <a:noFill/>
        </p:spPr>
        <p:txBody>
          <a:bodyPr wrap="square">
            <a:spAutoFit/>
          </a:bodyPr>
          <a:lstStyle/>
          <a:p>
            <a:pPr algn="l"/>
            <a:r>
              <a:rPr lang="en-US" sz="3200" b="1" i="0" dirty="0">
                <a:solidFill>
                  <a:srgbClr val="7030A0"/>
                </a:solidFill>
                <a:effectLst/>
                <a:latin typeface="Söhne"/>
              </a:rPr>
              <a:t>Conclusion:</a:t>
            </a:r>
          </a:p>
          <a:p>
            <a:pPr marL="457200" indent="-457200" algn="l">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Reflections on the importance of UNICEF's role in safeguarding children's rights.</a:t>
            </a:r>
          </a:p>
          <a:p>
            <a:pPr marL="457200" indent="-457200" algn="l">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Summary of key findings: Analyzing the impact of UNICEF's child protection initiatives.</a:t>
            </a:r>
          </a:p>
          <a:p>
            <a:pPr marL="457200" indent="-457200" algn="l">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Challenges and future considerations: Discussing ongoing challenges and suggesting areas for improvement in UNICEF's child protection efforts.</a:t>
            </a:r>
          </a:p>
          <a:p>
            <a:pPr marL="457200" indent="-457200" algn="l">
              <a:buFont typeface="Arial" panose="020B0604020202020204" pitchFamily="34" charset="0"/>
              <a:buChar char="•"/>
            </a:pPr>
            <a:r>
              <a:rPr lang="en-US" sz="3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By examining UNICEF's work in child protection, this assignment aims to enhance understanding of the organization's efforts to ensure the safety, well-being, and rights of children globally</a:t>
            </a:r>
          </a:p>
        </p:txBody>
      </p:sp>
    </p:spTree>
    <p:extLst>
      <p:ext uri="{BB962C8B-B14F-4D97-AF65-F5344CB8AC3E}">
        <p14:creationId xmlns:p14="http://schemas.microsoft.com/office/powerpoint/2010/main" val="1656711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TotalTime>
  <Words>439</Words>
  <Application>Microsoft Office PowerPoint</Application>
  <PresentationFormat>Widescreen</PresentationFormat>
  <Paragraphs>42</Paragraphs>
  <Slides>9</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Cambria</vt:lpstr>
      <vt:lpstr>Söhne</vt:lpstr>
      <vt:lpstr>Trebuchet MS</vt:lpstr>
      <vt:lpstr>Wingdings 3</vt:lpstr>
      <vt:lpstr>Facet</vt:lpstr>
      <vt:lpstr>UNICEF</vt:lpstr>
      <vt:lpstr>Abstract:   This college assignment critically examines UNICEF's (United Nations International Children's Emergency Fund) initiatives in child protection. The assignment explores the organization's strategies and programs aimed at combating child abuse, child labor, child trafficking, and other forms of exploitation. It analyzes the impact of these efforts on children's rights and well-being, while also considering the challenges faced by UNICEF in addressing these issues.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UNICEF</dc:title>
  <dc:creator>surya m</dc:creator>
  <cp:lastModifiedBy>surya m</cp:lastModifiedBy>
  <cp:revision>1</cp:revision>
  <dcterms:created xsi:type="dcterms:W3CDTF">2023-06-21T16:46:19Z</dcterms:created>
  <dcterms:modified xsi:type="dcterms:W3CDTF">2023-06-21T18:06:37Z</dcterms:modified>
</cp:coreProperties>
</file>