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7" r:id="rId2"/>
    <p:sldId id="258" r:id="rId3"/>
    <p:sldId id="259" r:id="rId4"/>
    <p:sldId id="261" r:id="rId5"/>
    <p:sldId id="269" r:id="rId6"/>
    <p:sldId id="260" r:id="rId7"/>
    <p:sldId id="268" r:id="rId8"/>
    <p:sldId id="264"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snapToGrid="0">
      <p:cViewPr varScale="1">
        <p:scale>
          <a:sx n="111" d="100"/>
          <a:sy n="111" d="100"/>
        </p:scale>
        <p:origin x="2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4711EC-C7A5-486C-9D0F-39177C0A118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246410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711EC-C7A5-486C-9D0F-39177C0A118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297075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711EC-C7A5-486C-9D0F-39177C0A118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91138-1832-486F-96DC-734D432E48B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168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711EC-C7A5-486C-9D0F-39177C0A118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597161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711EC-C7A5-486C-9D0F-39177C0A118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91138-1832-486F-96DC-734D432E48B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9325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711EC-C7A5-486C-9D0F-39177C0A118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97663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711EC-C7A5-486C-9D0F-39177C0A118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2674219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711EC-C7A5-486C-9D0F-39177C0A118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173880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711EC-C7A5-486C-9D0F-39177C0A118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427398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711EC-C7A5-486C-9D0F-39177C0A1182}"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124233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4711EC-C7A5-486C-9D0F-39177C0A1182}"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250101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4711EC-C7A5-486C-9D0F-39177C0A1182}" type="datetimeFigureOut">
              <a:rPr lang="en-IN" smtClean="0"/>
              <a:t>19-11-2023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84656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4711EC-C7A5-486C-9D0F-39177C0A1182}" type="datetimeFigureOut">
              <a:rPr lang="en-IN" smtClean="0"/>
              <a:t>19-11-2023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120007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711EC-C7A5-486C-9D0F-39177C0A1182}" type="datetimeFigureOut">
              <a:rPr lang="en-IN" smtClean="0"/>
              <a:t>19-11-2023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104284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4711EC-C7A5-486C-9D0F-39177C0A1182}"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175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4711EC-C7A5-486C-9D0F-39177C0A1182}"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91138-1832-486F-96DC-734D432E48B3}" type="slidenum">
              <a:rPr lang="en-IN" smtClean="0"/>
              <a:t>‹#›</a:t>
            </a:fld>
            <a:endParaRPr lang="en-IN"/>
          </a:p>
        </p:txBody>
      </p:sp>
    </p:spTree>
    <p:extLst>
      <p:ext uri="{BB962C8B-B14F-4D97-AF65-F5344CB8AC3E}">
        <p14:creationId xmlns:p14="http://schemas.microsoft.com/office/powerpoint/2010/main" val="219319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4711EC-C7A5-486C-9D0F-39177C0A1182}" type="datetimeFigureOut">
              <a:rPr lang="en-IN" smtClean="0"/>
              <a:t>19-11-2023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291138-1832-486F-96DC-734D432E48B3}" type="slidenum">
              <a:rPr lang="en-IN" smtClean="0"/>
              <a:t>‹#›</a:t>
            </a:fld>
            <a:endParaRPr lang="en-IN"/>
          </a:p>
        </p:txBody>
      </p:sp>
    </p:spTree>
    <p:extLst>
      <p:ext uri="{BB962C8B-B14F-4D97-AF65-F5344CB8AC3E}">
        <p14:creationId xmlns:p14="http://schemas.microsoft.com/office/powerpoint/2010/main" val="79720512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A396-16F4-FC3B-8020-9EC4D48787CC}"/>
              </a:ext>
            </a:extLst>
          </p:cNvPr>
          <p:cNvSpPr>
            <a:spLocks noGrp="1"/>
          </p:cNvSpPr>
          <p:nvPr>
            <p:ph type="title"/>
          </p:nvPr>
        </p:nvSpPr>
        <p:spPr>
          <a:xfrm>
            <a:off x="838200" y="365125"/>
            <a:ext cx="10515600" cy="2740932"/>
          </a:xfrm>
        </p:spPr>
        <p:txBody>
          <a:bodyPr>
            <a:normAutofit fontScale="90000"/>
          </a:bodyPr>
          <a:lstStyle/>
          <a:p>
            <a:pPr algn="ctr"/>
            <a:r>
              <a:rPr lang="en-US" sz="4400" b="1" i="0" u="none" strike="noStrike" dirty="0">
                <a:solidFill>
                  <a:srgbClr val="000000"/>
                </a:solidFill>
                <a:effectLst/>
                <a:latin typeface="Times New Roman" panose="02020603050405020304" pitchFamily="18" charset="0"/>
                <a:cs typeface="Times New Roman" panose="02020603050405020304" pitchFamily="18" charset="0"/>
              </a:rPr>
              <a:t>Diabetic Prediction using Random Forest Model</a:t>
            </a:r>
            <a:br>
              <a:rPr lang="en-US" sz="4400" b="1" i="0" u="none" strike="noStrike" dirty="0">
                <a:solidFill>
                  <a:srgbClr val="000000"/>
                </a:solidFill>
                <a:effectLst/>
                <a:latin typeface="Times New Roman" panose="02020603050405020304" pitchFamily="18" charset="0"/>
                <a:cs typeface="Times New Roman" panose="02020603050405020304" pitchFamily="18" charset="0"/>
              </a:rPr>
            </a:br>
            <a:r>
              <a:rPr lang="en-US" sz="4400" b="1" i="0" u="none" strike="noStrike" dirty="0">
                <a:solidFill>
                  <a:srgbClr val="000000"/>
                </a:solidFill>
                <a:effectLst/>
                <a:latin typeface="Times New Roman" panose="02020603050405020304" pitchFamily="18" charset="0"/>
                <a:cs typeface="Times New Roman" panose="02020603050405020304" pitchFamily="18" charset="0"/>
              </a:rPr>
              <a:t>&amp;</a:t>
            </a:r>
            <a:br>
              <a:rPr lang="en-US" sz="4400" b="1" i="0" u="none" strike="noStrike" dirty="0">
                <a:solidFill>
                  <a:srgbClr val="000000"/>
                </a:solidFill>
                <a:effectLst/>
                <a:latin typeface="Times New Roman" panose="02020603050405020304" pitchFamily="18" charset="0"/>
                <a:cs typeface="Times New Roman" panose="02020603050405020304" pitchFamily="18" charset="0"/>
              </a:rPr>
            </a:br>
            <a:r>
              <a:rPr lang="en-US" sz="4400" b="1" i="0" u="none" strike="noStrike" dirty="0">
                <a:solidFill>
                  <a:srgbClr val="000000"/>
                </a:solidFill>
                <a:effectLst/>
                <a:latin typeface="Times New Roman" panose="02020603050405020304" pitchFamily="18" charset="0"/>
                <a:cs typeface="Times New Roman" panose="02020603050405020304" pitchFamily="18" charset="0"/>
              </a:rPr>
              <a:t>Evaluation metrics using IBM SPSS</a:t>
            </a:r>
            <a:endParaRPr lang="en-IN" dirty="0"/>
          </a:p>
        </p:txBody>
      </p:sp>
      <p:sp>
        <p:nvSpPr>
          <p:cNvPr id="3" name="Content Placeholder 2">
            <a:extLst>
              <a:ext uri="{FF2B5EF4-FFF2-40B4-BE49-F238E27FC236}">
                <a16:creationId xmlns:a16="http://schemas.microsoft.com/office/drawing/2014/main" id="{676D9B77-7926-E4F6-AB78-B7533DE60F8D}"/>
              </a:ext>
            </a:extLst>
          </p:cNvPr>
          <p:cNvSpPr>
            <a:spLocks noGrp="1"/>
          </p:cNvSpPr>
          <p:nvPr>
            <p:ph idx="1"/>
          </p:nvPr>
        </p:nvSpPr>
        <p:spPr>
          <a:xfrm>
            <a:off x="2032000" y="2989943"/>
            <a:ext cx="9187543" cy="2975428"/>
          </a:xfrm>
        </p:spPr>
        <p:txBody>
          <a:bodyPr>
            <a:normAutofit fontScale="92500" lnSpcReduction="20000"/>
          </a:bodyPr>
          <a:lstStyle/>
          <a:p>
            <a:pPr marL="0" indent="0" algn="r">
              <a:buNone/>
            </a:pPr>
            <a:endParaRPr lang="en-IN" sz="2400" b="0" dirty="0">
              <a:effectLst/>
            </a:endParaRPr>
          </a:p>
          <a:p>
            <a:pPr marL="0" indent="0" algn="r">
              <a:buNone/>
            </a:pPr>
            <a:endParaRPr lang="en-IN" sz="2400" dirty="0"/>
          </a:p>
          <a:p>
            <a:pPr marL="0" indent="0" algn="r">
              <a:buNone/>
            </a:pPr>
            <a:endParaRPr lang="en-IN" sz="2400" b="1" i="0" dirty="0">
              <a:solidFill>
                <a:srgbClr val="000000"/>
              </a:solidFill>
              <a:effectLst/>
              <a:latin typeface="Times New Roman" panose="02020603050405020304" pitchFamily="18" charset="0"/>
            </a:endParaRPr>
          </a:p>
          <a:p>
            <a:pPr marL="0" indent="0" algn="r">
              <a:buNone/>
            </a:pPr>
            <a:r>
              <a:rPr lang="en-IN" sz="2400" b="1" i="0" dirty="0">
                <a:solidFill>
                  <a:srgbClr val="000000"/>
                </a:solidFill>
                <a:effectLst/>
                <a:latin typeface="Times New Roman" panose="02020603050405020304" pitchFamily="18" charset="0"/>
              </a:rPr>
              <a:t>Team members:</a:t>
            </a:r>
            <a:br>
              <a:rPr lang="en-IN" sz="2400" b="0" dirty="0">
                <a:effectLst/>
              </a:rPr>
            </a:br>
            <a:r>
              <a:rPr lang="en-IN" sz="2400" i="0" u="none" strike="noStrike" dirty="0">
                <a:solidFill>
                  <a:srgbClr val="000000"/>
                </a:solidFill>
                <a:effectLst/>
                <a:latin typeface="Times New Roman" panose="02020603050405020304" pitchFamily="18" charset="0"/>
              </a:rPr>
              <a:t>Amisha Patra		11715439 </a:t>
            </a:r>
            <a:br>
              <a:rPr lang="en-IN" sz="2400" i="0" u="none" strike="noStrike" dirty="0">
                <a:solidFill>
                  <a:srgbClr val="000000"/>
                </a:solidFill>
                <a:effectLst/>
                <a:latin typeface="Times New Roman" panose="02020603050405020304" pitchFamily="18" charset="0"/>
              </a:rPr>
            </a:br>
            <a:r>
              <a:rPr lang="en-IN" sz="2400" i="0" u="none" strike="noStrike" dirty="0">
                <a:solidFill>
                  <a:srgbClr val="000000"/>
                </a:solidFill>
                <a:effectLst/>
                <a:latin typeface="Times New Roman" panose="02020603050405020304" pitchFamily="18" charset="0"/>
              </a:rPr>
              <a:t>Surya Sai Raj </a:t>
            </a:r>
            <a:r>
              <a:rPr lang="en-IN" sz="2400" i="0" u="none" strike="noStrike" dirty="0" err="1">
                <a:solidFill>
                  <a:srgbClr val="000000"/>
                </a:solidFill>
                <a:effectLst/>
                <a:latin typeface="Times New Roman" panose="02020603050405020304" pitchFamily="18" charset="0"/>
              </a:rPr>
              <a:t>Lakkoju</a:t>
            </a:r>
            <a:r>
              <a:rPr lang="en-IN" sz="2400" i="0" u="none" strike="noStrike" dirty="0">
                <a:solidFill>
                  <a:srgbClr val="000000"/>
                </a:solidFill>
                <a:effectLst/>
                <a:latin typeface="Times New Roman" panose="02020603050405020304" pitchFamily="18" charset="0"/>
              </a:rPr>
              <a:t>    11610081 </a:t>
            </a:r>
            <a:br>
              <a:rPr lang="en-IN" sz="2400" i="0" u="none" strike="noStrike" dirty="0">
                <a:solidFill>
                  <a:srgbClr val="000000"/>
                </a:solidFill>
                <a:effectLst/>
                <a:latin typeface="Times New Roman" panose="02020603050405020304" pitchFamily="18" charset="0"/>
              </a:rPr>
            </a:br>
            <a:r>
              <a:rPr lang="en-IN" sz="2400" i="0" u="none" strike="noStrike" dirty="0">
                <a:solidFill>
                  <a:srgbClr val="000000"/>
                </a:solidFill>
                <a:effectLst/>
                <a:latin typeface="Times New Roman" panose="02020603050405020304" pitchFamily="18" charset="0"/>
              </a:rPr>
              <a:t>Bhavya </a:t>
            </a:r>
            <a:r>
              <a:rPr lang="en-IN" sz="2400" i="0" u="none" strike="noStrike" dirty="0" err="1">
                <a:solidFill>
                  <a:srgbClr val="000000"/>
                </a:solidFill>
                <a:effectLst/>
                <a:latin typeface="Times New Roman" panose="02020603050405020304" pitchFamily="18" charset="0"/>
              </a:rPr>
              <a:t>Golla</a:t>
            </a:r>
            <a:r>
              <a:rPr lang="en-IN" sz="2400" dirty="0">
                <a:solidFill>
                  <a:srgbClr val="000000"/>
                </a:solidFill>
                <a:latin typeface="Times New Roman" panose="02020603050405020304" pitchFamily="18" charset="0"/>
              </a:rPr>
              <a:t>		 </a:t>
            </a:r>
            <a:r>
              <a:rPr lang="en-IN" sz="2400" i="0" u="none" strike="noStrike" dirty="0">
                <a:solidFill>
                  <a:srgbClr val="000000"/>
                </a:solidFill>
                <a:effectLst/>
                <a:latin typeface="Times New Roman" panose="02020603050405020304" pitchFamily="18" charset="0"/>
              </a:rPr>
              <a:t>11708064</a:t>
            </a:r>
            <a:br>
              <a:rPr lang="en-IN" sz="2400" i="0" u="none" strike="noStrike" dirty="0">
                <a:solidFill>
                  <a:srgbClr val="000000"/>
                </a:solidFill>
                <a:effectLst/>
                <a:latin typeface="Times New Roman" panose="02020603050405020304" pitchFamily="18" charset="0"/>
              </a:rPr>
            </a:br>
            <a:r>
              <a:rPr lang="it-IT" sz="2400" i="0" u="none" strike="noStrike" dirty="0">
                <a:solidFill>
                  <a:srgbClr val="000000"/>
                </a:solidFill>
                <a:effectLst/>
                <a:latin typeface="Times New Roman" panose="02020603050405020304" pitchFamily="18" charset="0"/>
              </a:rPr>
              <a:t>Deepanvi Balusuguri	 11708391 </a:t>
            </a:r>
            <a:br>
              <a:rPr lang="it-IT" sz="2400" i="0" u="none" strike="noStrike" dirty="0">
                <a:solidFill>
                  <a:srgbClr val="000000"/>
                </a:solidFill>
                <a:effectLst/>
                <a:latin typeface="Times New Roman" panose="02020603050405020304" pitchFamily="18" charset="0"/>
              </a:rPr>
            </a:br>
            <a:r>
              <a:rPr lang="it-IT" sz="2400" i="0" u="none" strike="noStrike" dirty="0">
                <a:solidFill>
                  <a:srgbClr val="000000"/>
                </a:solidFill>
                <a:effectLst/>
                <a:latin typeface="Times New Roman" panose="02020603050405020304" pitchFamily="18" charset="0"/>
              </a:rPr>
              <a:t>Vaishnavi Nomula	 11618103</a:t>
            </a:r>
            <a:endParaRPr lang="en-IN" sz="2400" dirty="0"/>
          </a:p>
        </p:txBody>
      </p:sp>
    </p:spTree>
    <p:extLst>
      <p:ext uri="{BB962C8B-B14F-4D97-AF65-F5344CB8AC3E}">
        <p14:creationId xmlns:p14="http://schemas.microsoft.com/office/powerpoint/2010/main" val="70645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33A9-C6D7-6AAA-29BC-4C3684515BD6}"/>
              </a:ext>
            </a:extLst>
          </p:cNvPr>
          <p:cNvSpPr>
            <a:spLocks noGrp="1"/>
          </p:cNvSpPr>
          <p:nvPr>
            <p:ph type="title"/>
          </p:nvPr>
        </p:nvSpPr>
        <p:spPr>
          <a:xfrm>
            <a:off x="4228783" y="3098800"/>
            <a:ext cx="3167100" cy="660400"/>
          </a:xfrm>
        </p:spPr>
        <p:txBody>
          <a:bodyPr>
            <a:normAutofit/>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48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91BC-6932-F076-8A29-F9DA9DDBFEB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MOTIVATION: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05758E-912D-F1C8-F0AE-80C27D680417}"/>
              </a:ext>
            </a:extLst>
          </p:cNvPr>
          <p:cNvSpPr>
            <a:spLocks noGrp="1"/>
          </p:cNvSpPr>
          <p:nvPr>
            <p:ph idx="1"/>
          </p:nvPr>
        </p:nvSpPr>
        <p:spPr>
          <a:xfrm>
            <a:off x="704850" y="1390650"/>
            <a:ext cx="10648950" cy="5102225"/>
          </a:xfrm>
        </p:spPr>
        <p:txBody>
          <a:bodyPr>
            <a:noAutofit/>
          </a:bodyPr>
          <a:lstStyle/>
          <a:p>
            <a:pPr marL="0" indent="0">
              <a:buNone/>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The motivation behind this project is to contribute to the advancement of predictive healthcare analytics and ultimately improve the well-being of individuals at risk of diabetes.. Among various predictive factors, Body Mass Index (BMI) is a crucial indicator. Here we create a comprehensive solution for diabetes risk prediction. The ability to predict diabetes based on an individual's BMI allows for early interventions, such as lifestyle modifications and medical treatments.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30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4517-12E0-028F-9ACC-E7CE3700BEB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7B80F8-F379-6D44-9FC9-237CBD5EEA0B}"/>
              </a:ext>
            </a:extLst>
          </p:cNvPr>
          <p:cNvSpPr>
            <a:spLocks noGrp="1"/>
          </p:cNvSpPr>
          <p:nvPr>
            <p:ph idx="1"/>
          </p:nvPr>
        </p:nvSpPr>
        <p:spPr>
          <a:xfrm>
            <a:off x="800100" y="1371600"/>
            <a:ext cx="10515600" cy="4805363"/>
          </a:xfrm>
        </p:spPr>
        <p:txBody>
          <a:bodyPr>
            <a:noAutofit/>
          </a:bodyPr>
          <a:lstStyle/>
          <a:p>
            <a:pPr marL="0" indent="0">
              <a:buNone/>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The main objective of the proposed method is to develop a predictive model for forecasting diabetes risk in patients, prioritizing the BMI(Body Mass Index) and considering several factors such as age, gender, hypertension, heart disease, smoking history, blood glucose level, etc. To handle complex data and maintain the accuracy of the results, we are using the Random Forest model and various evaluation metrics such as F1 score and recall techniques.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2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CB0B-C4C7-AEB5-4F62-FF54C47204C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METHOD: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9A9BD7-0952-9840-2915-065003D20943}"/>
              </a:ext>
            </a:extLst>
          </p:cNvPr>
          <p:cNvSpPr>
            <a:spLocks noGrp="1"/>
          </p:cNvSpPr>
          <p:nvPr>
            <p:ph idx="1"/>
          </p:nvPr>
        </p:nvSpPr>
        <p:spPr>
          <a:xfrm>
            <a:off x="667657" y="1378856"/>
            <a:ext cx="10686143" cy="5210629"/>
          </a:xfrm>
        </p:spPr>
        <p:txBody>
          <a:bodyPr>
            <a:normAutofit/>
          </a:bodyPr>
          <a:lstStyle/>
          <a:p>
            <a:pPr algn="just" rtl="0">
              <a:spcBef>
                <a:spcPts val="0"/>
              </a:spcBef>
              <a:spcAft>
                <a:spcPts val="100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In this project we are trying to calculate the Evaluation Metrics such as Confusion matrix, Precision, Recall, F1-Score, and Accuracy, with that we are also going to use the T-Test Analysis for the dataset we choose on two different groups and find out what exactly the hypothesis will return.</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34" name="Picture 10">
            <a:extLst>
              <a:ext uri="{FF2B5EF4-FFF2-40B4-BE49-F238E27FC236}">
                <a16:creationId xmlns:a16="http://schemas.microsoft.com/office/drawing/2014/main" id="{1E20DBF9-9C00-B7C2-FBCF-F930C6969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546" y="3333965"/>
            <a:ext cx="5204225" cy="325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15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F24E-19DD-4614-51B9-19C3CD6AB6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TECHNOLOGIES USED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D736CD-91D4-71B9-E97F-C1F659B205BE}"/>
              </a:ext>
            </a:extLst>
          </p:cNvPr>
          <p:cNvSpPr>
            <a:spLocks noGrp="1"/>
          </p:cNvSpPr>
          <p:nvPr>
            <p:ph idx="1"/>
          </p:nvPr>
        </p:nvSpPr>
        <p:spPr>
          <a:xfrm>
            <a:off x="677334" y="1295400"/>
            <a:ext cx="8596668" cy="4745963"/>
          </a:xfrm>
        </p:spPr>
        <p:txBody>
          <a:bodyPr>
            <a:normAutofit/>
          </a:bodyPr>
          <a:lstStyle/>
          <a:p>
            <a:pPr marL="0" indent="0">
              <a:buNone/>
            </a:pPr>
            <a:endParaRPr lang="en-US" sz="2800" dirty="0"/>
          </a:p>
          <a:p>
            <a:pPr>
              <a:buFont typeface="Wingdings" panose="05000000000000000000" pitchFamily="2" charset="2"/>
              <a:buChar char="§"/>
            </a:pPr>
            <a:r>
              <a:rPr lang="en-US" sz="2800" dirty="0"/>
              <a:t>Python</a:t>
            </a:r>
          </a:p>
          <a:p>
            <a:pPr>
              <a:buFont typeface="Wingdings" panose="05000000000000000000" pitchFamily="2" charset="2"/>
              <a:buChar char="§"/>
            </a:pPr>
            <a:r>
              <a:rPr lang="en-US" sz="2800" dirty="0"/>
              <a:t>CSS</a:t>
            </a:r>
          </a:p>
          <a:p>
            <a:pPr>
              <a:buFont typeface="Wingdings" panose="05000000000000000000" pitchFamily="2" charset="2"/>
              <a:buChar char="§"/>
            </a:pPr>
            <a:r>
              <a:rPr lang="en-US" sz="2800" dirty="0"/>
              <a:t>HTML</a:t>
            </a:r>
          </a:p>
          <a:p>
            <a:pPr marL="0" indent="0">
              <a:buNone/>
            </a:pPr>
            <a:endParaRPr lang="en-US" sz="2800" dirty="0"/>
          </a:p>
        </p:txBody>
      </p:sp>
    </p:spTree>
    <p:extLst>
      <p:ext uri="{BB962C8B-B14F-4D97-AF65-F5344CB8AC3E}">
        <p14:creationId xmlns:p14="http://schemas.microsoft.com/office/powerpoint/2010/main" val="408803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7BDD-7700-EB50-7522-6374D5CC002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FEATURES IMPLEMENTED: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56AE33-0676-A31B-F19B-74207FDB1F4B}"/>
              </a:ext>
            </a:extLst>
          </p:cNvPr>
          <p:cNvSpPr>
            <a:spLocks noGrp="1"/>
          </p:cNvSpPr>
          <p:nvPr>
            <p:ph idx="1"/>
          </p:nvPr>
        </p:nvSpPr>
        <p:spPr>
          <a:xfrm>
            <a:off x="838200" y="1690688"/>
            <a:ext cx="10515600" cy="4486275"/>
          </a:xfrm>
        </p:spPr>
        <p:txBody>
          <a:bodyPr>
            <a:normAutofit/>
          </a:bodyPr>
          <a:lstStyle/>
          <a:p>
            <a:pPr marL="685800" indent="0" algn="just" rtl="0">
              <a:spcBef>
                <a:spcPts val="0"/>
              </a:spcBef>
              <a:spcAft>
                <a:spcPts val="0"/>
              </a:spcAft>
              <a:buNone/>
            </a:pPr>
            <a:r>
              <a:rPr lang="en-US" sz="2800" b="1" i="0" dirty="0">
                <a:solidFill>
                  <a:srgbClr val="000000"/>
                </a:solidFill>
                <a:effectLst/>
                <a:latin typeface="Times New Roman" panose="02020603050405020304" pitchFamily="18" charset="0"/>
                <a:cs typeface="Times New Roman" panose="02020603050405020304" pitchFamily="18" charset="0"/>
              </a:rPr>
              <a:t>Machine Learning Model</a:t>
            </a:r>
            <a:endParaRPr lang="en-US" sz="2800" dirty="0">
              <a:latin typeface="Times New Roman" panose="02020603050405020304" pitchFamily="18" charset="0"/>
              <a:cs typeface="Times New Roman" panose="02020603050405020304" pitchFamily="18" charset="0"/>
            </a:endParaRPr>
          </a:p>
          <a:p>
            <a:pPr marL="1143000" indent="-457200" algn="just">
              <a:spcBef>
                <a:spcPts val="0"/>
              </a:spcBef>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Algorithm Selection</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800" dirty="0">
              <a:solidFill>
                <a:srgbClr val="000000"/>
              </a:solidFill>
              <a:latin typeface="Times New Roman" panose="02020603050405020304" pitchFamily="18" charset="0"/>
              <a:cs typeface="Times New Roman" panose="02020603050405020304" pitchFamily="18" charset="0"/>
            </a:endParaRPr>
          </a:p>
          <a:p>
            <a:pPr marL="971550" indent="-285750" algn="just">
              <a:spcBef>
                <a:spcPts val="0"/>
              </a:spcBef>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Training Data</a:t>
            </a:r>
          </a:p>
          <a:p>
            <a:pPr marL="971550" indent="-285750" algn="just">
              <a:spcBef>
                <a:spcPts val="0"/>
              </a:spcBef>
            </a:pPr>
            <a:endParaRPr lang="en-US" sz="2800" b="1" u="sng" dirty="0">
              <a:solidFill>
                <a:srgbClr val="000000"/>
              </a:solidFill>
              <a:latin typeface="Times New Roman" panose="02020603050405020304" pitchFamily="18" charset="0"/>
              <a:cs typeface="Times New Roman" panose="02020603050405020304" pitchFamily="18" charset="0"/>
            </a:endParaRPr>
          </a:p>
          <a:p>
            <a:pPr marL="685800" indent="0" algn="just">
              <a:spcBef>
                <a:spcPts val="0"/>
              </a:spcBef>
              <a:buNone/>
            </a:pPr>
            <a:r>
              <a:rPr lang="en-US" sz="2800" b="1" i="0" dirty="0">
                <a:solidFill>
                  <a:srgbClr val="000000"/>
                </a:solidFill>
                <a:effectLst/>
                <a:latin typeface="Times New Roman" panose="02020603050405020304" pitchFamily="18" charset="0"/>
                <a:cs typeface="Times New Roman" panose="02020603050405020304" pitchFamily="18" charset="0"/>
              </a:rPr>
              <a:t>Evaluation Metrics</a:t>
            </a:r>
            <a:endParaRPr lang="en-US" sz="2800" b="0" dirty="0">
              <a:effectLst/>
              <a:latin typeface="Times New Roman" panose="02020603050405020304" pitchFamily="18" charset="0"/>
              <a:cs typeface="Times New Roman" panose="02020603050405020304" pitchFamily="18" charset="0"/>
            </a:endParaRPr>
          </a:p>
          <a:p>
            <a:pPr marL="1028700" indent="-457200" algn="just" fontAlgn="base">
              <a:spcBef>
                <a:spcPts val="0"/>
              </a:spcBef>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Model Performance Evaluation</a:t>
            </a:r>
          </a:p>
          <a:p>
            <a:pPr marL="685800" indent="0" algn="just" rtl="0" fontAlgn="base">
              <a:spcBef>
                <a:spcPts val="0"/>
              </a:spcBef>
              <a:spcAft>
                <a:spcPts val="0"/>
              </a:spcAft>
              <a:buNone/>
            </a:pP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marL="685800" indent="0" algn="just">
              <a:spcBef>
                <a:spcPts val="0"/>
              </a:spcBef>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95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EF75-6131-0B8B-8516-D4DC2CA98A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FEATURES TO BE IMPLEMENTED: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786BA1-53DB-F78E-B8B6-6A60546D3314}"/>
              </a:ext>
            </a:extLst>
          </p:cNvPr>
          <p:cNvSpPr>
            <a:spLocks noGrp="1"/>
          </p:cNvSpPr>
          <p:nvPr>
            <p:ph idx="1"/>
          </p:nvPr>
        </p:nvSpPr>
        <p:spPr/>
        <p:txBody>
          <a:bodyPr>
            <a:normAutofit/>
          </a:bodyPr>
          <a:lstStyle/>
          <a:p>
            <a:pPr marL="685800" indent="0" algn="just">
              <a:spcBef>
                <a:spcPts val="0"/>
              </a:spcBef>
              <a:buNone/>
            </a:pPr>
            <a:r>
              <a:rPr lang="en-US" sz="2800" b="1" i="0" dirty="0">
                <a:solidFill>
                  <a:srgbClr val="000000"/>
                </a:solidFill>
                <a:effectLst/>
                <a:latin typeface="Times New Roman" panose="02020603050405020304" pitchFamily="18" charset="0"/>
                <a:cs typeface="Times New Roman" panose="02020603050405020304" pitchFamily="18" charset="0"/>
              </a:rPr>
              <a:t>Evaluation Metrics</a:t>
            </a:r>
            <a:endParaRPr lang="en-US" sz="2800" b="0" dirty="0">
              <a:effectLst/>
              <a:latin typeface="Times New Roman" panose="02020603050405020304" pitchFamily="18" charset="0"/>
              <a:cs typeface="Times New Roman" panose="02020603050405020304" pitchFamily="18" charset="0"/>
            </a:endParaRPr>
          </a:p>
          <a:p>
            <a:pPr marL="1028700" indent="-457200" algn="just" fontAlgn="base">
              <a:spcBef>
                <a:spcPts val="0"/>
              </a:spcBef>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Statistical Significance Analysis</a:t>
            </a:r>
          </a:p>
          <a:p>
            <a:pPr marL="457200" indent="0" algn="just">
              <a:spcBef>
                <a:spcPts val="0"/>
              </a:spcBef>
              <a:buNone/>
            </a:pPr>
            <a:r>
              <a:rPr lang="en-IN" sz="28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2800" b="1" i="0" dirty="0">
                <a:solidFill>
                  <a:srgbClr val="000000"/>
                </a:solidFill>
                <a:effectLst/>
                <a:latin typeface="Times New Roman" panose="02020603050405020304" pitchFamily="18" charset="0"/>
                <a:cs typeface="Times New Roman" panose="02020603050405020304" pitchFamily="18" charset="0"/>
              </a:rPr>
              <a:t> IBM SPSS</a:t>
            </a:r>
            <a:endParaRPr lang="en-IN" sz="2800" b="0" dirty="0">
              <a:effectLst/>
              <a:latin typeface="Times New Roman" panose="02020603050405020304" pitchFamily="18" charset="0"/>
              <a:cs typeface="Times New Roman" panose="02020603050405020304" pitchFamily="18" charset="0"/>
            </a:endParaRPr>
          </a:p>
          <a:p>
            <a:pPr marL="1028700" indent="-457200" algn="just" fontAlgn="base">
              <a:spcBef>
                <a:spcPts val="0"/>
              </a:spcBef>
            </a:pPr>
            <a:r>
              <a:rPr lang="en-IN" sz="2800" b="1" i="0" u="none" strike="noStrike" dirty="0">
                <a:solidFill>
                  <a:srgbClr val="000000"/>
                </a:solidFill>
                <a:effectLst/>
                <a:latin typeface="Times New Roman" panose="02020603050405020304" pitchFamily="18" charset="0"/>
                <a:cs typeface="Times New Roman" panose="02020603050405020304" pitchFamily="18" charset="0"/>
              </a:rPr>
              <a:t>Tool Utilization</a:t>
            </a:r>
          </a:p>
          <a:p>
            <a:pPr marL="1028700" indent="-457200" algn="just" fontAlgn="base">
              <a:spcBef>
                <a:spcPts val="0"/>
              </a:spcBef>
            </a:pPr>
            <a:r>
              <a:rPr lang="en-IN" sz="2800" b="1" i="0" u="none" strike="noStrike" dirty="0">
                <a:solidFill>
                  <a:srgbClr val="000000"/>
                </a:solidFill>
                <a:effectLst/>
                <a:latin typeface="Times New Roman" panose="02020603050405020304" pitchFamily="18" charset="0"/>
                <a:cs typeface="Times New Roman" panose="02020603050405020304" pitchFamily="18" charset="0"/>
              </a:rPr>
              <a:t>T-Test Analysis in SPSS</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8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F3A5-4A39-A8ED-CFB1-59BF92B1BB48}"/>
              </a:ext>
            </a:extLst>
          </p:cNvPr>
          <p:cNvSpPr>
            <a:spLocks noGrp="1"/>
          </p:cNvSpPr>
          <p:nvPr>
            <p:ph type="title"/>
          </p:nvPr>
        </p:nvSpPr>
        <p:spPr>
          <a:xfrm>
            <a:off x="838200" y="365125"/>
            <a:ext cx="10515600" cy="3440393"/>
          </a:xfrm>
        </p:spPr>
        <p:txBody>
          <a:bodyPr>
            <a:normAutofit fontScale="90000"/>
          </a:bodyPr>
          <a:lstStyle/>
          <a:p>
            <a:pPr rtl="0">
              <a:spcBef>
                <a:spcPts val="0"/>
              </a:spcBef>
              <a:spcAft>
                <a:spcPts val="1000"/>
              </a:spcAft>
            </a:pPr>
            <a:r>
              <a:rPr lang="en-US" b="1" dirty="0">
                <a:latin typeface="Times New Roman" panose="02020603050405020304" pitchFamily="18" charset="0"/>
                <a:cs typeface="Times New Roman" panose="02020603050405020304" pitchFamily="18" charset="0"/>
              </a:rPr>
              <a:t>IMPLEMENTATION:</a:t>
            </a:r>
            <a:br>
              <a:rPr lang="en-US" b="1" dirty="0">
                <a:latin typeface="Times New Roman" panose="02020603050405020304" pitchFamily="18" charset="0"/>
                <a:cs typeface="Times New Roman" panose="02020603050405020304" pitchFamily="18" charset="0"/>
              </a:rPr>
            </a:br>
            <a:r>
              <a:rPr lang="en-US" sz="3100" dirty="0">
                <a:solidFill>
                  <a:srgbClr val="000000"/>
                </a:solidFill>
                <a:latin typeface="Times New Roman" panose="02020603050405020304" pitchFamily="18" charset="0"/>
                <a:cs typeface="Times New Roman" panose="02020603050405020304" pitchFamily="18" charset="0"/>
              </a:rPr>
              <a:t>The development of </a:t>
            </a:r>
            <a:r>
              <a:rPr lang="en-US" sz="3100" b="0" i="0" u="none" strike="noStrike" dirty="0">
                <a:solidFill>
                  <a:srgbClr val="000000"/>
                </a:solidFill>
                <a:effectLst/>
                <a:latin typeface="Times New Roman" panose="02020603050405020304" pitchFamily="18" charset="0"/>
                <a:cs typeface="Times New Roman" panose="02020603050405020304" pitchFamily="18" charset="0"/>
              </a:rPr>
              <a:t> GUI for users to interact with the application where they need to answer a few questions based on the model that will generate the results whether the patient is diabetic or not. </a:t>
            </a:r>
            <a:br>
              <a:rPr lang="en-US" sz="3100" b="0" i="0" u="none" strike="noStrike" dirty="0">
                <a:solidFill>
                  <a:srgbClr val="000000"/>
                </a:solidFill>
                <a:effectLst/>
                <a:latin typeface="Times New Roman" panose="02020603050405020304" pitchFamily="18" charset="0"/>
                <a:cs typeface="Times New Roman" panose="02020603050405020304" pitchFamily="18" charset="0"/>
              </a:rPr>
            </a:br>
            <a:br>
              <a:rPr lang="en-US" sz="3100" b="0" dirty="0">
                <a:effectLst/>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endParaRPr lang="en-IN" sz="3100" b="1" dirty="0">
              <a:latin typeface="Times New Roman" panose="02020603050405020304" pitchFamily="18" charset="0"/>
              <a:cs typeface="Times New Roman" panose="02020603050405020304" pitchFamily="18" charset="0"/>
            </a:endParaRPr>
          </a:p>
        </p:txBody>
      </p:sp>
      <p:pic>
        <p:nvPicPr>
          <p:cNvPr id="2066" name="Picture 18" descr="A diagram of a process&#10;&#10;Description automatically generated">
            <a:extLst>
              <a:ext uri="{FF2B5EF4-FFF2-40B4-BE49-F238E27FC236}">
                <a16:creationId xmlns:a16="http://schemas.microsoft.com/office/drawing/2014/main" id="{56A05840-B1AF-D59B-9A9B-86D1600E71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31342" y="2160588"/>
            <a:ext cx="508935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7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4CF7-3BA0-D4BE-46BC-5BD581D55032}"/>
              </a:ext>
            </a:extLst>
          </p:cNvPr>
          <p:cNvSpPr>
            <a:spLocks noGrp="1"/>
          </p:cNvSpPr>
          <p:nvPr>
            <p:ph type="title"/>
          </p:nvPr>
        </p:nvSpPr>
        <p:spPr/>
        <p:txBody>
          <a:bodyPr/>
          <a:lstStyle/>
          <a:p>
            <a:r>
              <a:rPr lang="en-US" b="1" dirty="0"/>
              <a:t>RESULTS:</a:t>
            </a:r>
            <a:endParaRPr lang="en-IN" b="1" dirty="0"/>
          </a:p>
        </p:txBody>
      </p:sp>
      <p:pic>
        <p:nvPicPr>
          <p:cNvPr id="3074" name="Picture 2">
            <a:extLst>
              <a:ext uri="{FF2B5EF4-FFF2-40B4-BE49-F238E27FC236}">
                <a16:creationId xmlns:a16="http://schemas.microsoft.com/office/drawing/2014/main" id="{133191ED-6F1F-FFFD-6CDD-5A11470172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882" y="1224971"/>
            <a:ext cx="5540463" cy="49068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56C7CFD-2513-AF6D-871E-980E06252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716" y="2297432"/>
            <a:ext cx="3405217" cy="164338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31F98786-9111-4FEA-1BC4-8E2D56861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1640" y="5204012"/>
            <a:ext cx="3169993" cy="158843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0AD37153-978A-3D1A-915A-3ACFE96026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052" y="132790"/>
            <a:ext cx="5540463" cy="522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9129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204</TotalTime>
  <Words>358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Diabetic Prediction using Random Forest Model &amp; Evaluation metrics using IBM SPSS</vt:lpstr>
      <vt:lpstr>MOTIVATION:</vt:lpstr>
      <vt:lpstr>OBJECTIVE:</vt:lpstr>
      <vt:lpstr>PROPOSED METHOD:</vt:lpstr>
      <vt:lpstr>TECHNOLOGIES USED</vt:lpstr>
      <vt:lpstr>FEATURES IMPLEMENTED:</vt:lpstr>
      <vt:lpstr>FEATURES TO BE IMPLEMENTED:</vt:lpstr>
      <vt:lpstr>IMPLEMENTATION: The development of  GUI for users to interact with the application where they need to answer a few questions based on the model that will generate the results whether the patient is diabetic or not.    </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5310.002  Methods In Empirical Analysis (Fall 2023)  Calculating Evaluation Metrics on Diabetic Prediction on Patient BMI Implementing T-Test analysis using IBM SPSS Using Random Forest ML Model</dc:title>
  <dc:creator>B Deepu</dc:creator>
  <cp:lastModifiedBy>SURYA LAKKOJU</cp:lastModifiedBy>
  <cp:revision>9</cp:revision>
  <dcterms:created xsi:type="dcterms:W3CDTF">2023-11-20T01:17:36Z</dcterms:created>
  <dcterms:modified xsi:type="dcterms:W3CDTF">2023-11-20T05:58:01Z</dcterms:modified>
</cp:coreProperties>
</file>