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 id="264" r:id="rId9"/>
    <p:sldId id="276" r:id="rId10"/>
    <p:sldId id="266" r:id="rId11"/>
    <p:sldId id="272" r:id="rId12"/>
    <p:sldId id="273" r:id="rId13"/>
    <p:sldId id="267" r:id="rId14"/>
    <p:sldId id="268" r:id="rId15"/>
    <p:sldId id="269" r:id="rId16"/>
    <p:sldId id="274" r:id="rId17"/>
    <p:sldId id="265" r:id="rId18"/>
  </p:sldIdLst>
  <p:sldSz cx="12192000" cy="6858000"/>
  <p:notesSz cx="12192000" cy="6858000"/>
  <p:defaultTextStyle>
    <a:defPPr>
      <a:defRPr kern="0"/>
    </a:defPPr>
  </p:defaultTextStyle>
  <p:extLst>
    <p:ext uri="{521415D9-36F7-43E2-AB2F-B90AF26B5E84}">
      <p14:sectionLst xmlns:p14="http://schemas.microsoft.com/office/powerpoint/2010/main">
        <p14:section name="Default Section" id="{BACB0BAD-1FF9-6748-88E1-C9D5B2D22C8B}">
          <p14:sldIdLst>
            <p14:sldId id="256"/>
            <p14:sldId id="257"/>
            <p14:sldId id="258"/>
            <p14:sldId id="259"/>
            <p14:sldId id="260"/>
            <p14:sldId id="261"/>
            <p14:sldId id="263"/>
            <p14:sldId id="264"/>
            <p14:sldId id="276"/>
            <p14:sldId id="266"/>
            <p14:sldId id="272"/>
            <p14:sldId id="273"/>
          </p14:sldIdLst>
        </p14:section>
        <p14:section name="Untitled Section" id="{FB93767A-1909-7B45-B264-C9A3F6661506}">
          <p14:sldIdLst>
            <p14:sldId id="267"/>
            <p14:sldId id="268"/>
            <p14:sldId id="269"/>
            <p14:sldId id="274"/>
            <p14:sldId id="265"/>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3615"/>
  </p:normalViewPr>
  <p:slideViewPr>
    <p:cSldViewPr>
      <p:cViewPr varScale="1">
        <p:scale>
          <a:sx n="90" d="100"/>
          <a:sy n="90" d="100"/>
        </p:scale>
        <p:origin x="232" y="5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600" b="1" i="0">
                <a:solidFill>
                  <a:srgbClr val="90C226"/>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90C22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90C226"/>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90C22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11" y="0"/>
            <a:ext cx="1219200" cy="6858000"/>
          </a:xfrm>
          <a:custGeom>
            <a:avLst/>
            <a:gdLst/>
            <a:ahLst/>
            <a:cxnLst/>
            <a:rect l="l" t="t" r="r" b="b"/>
            <a:pathLst>
              <a:path w="1219200" h="6858000">
                <a:moveTo>
                  <a:pt x="0" y="0"/>
                </a:moveTo>
                <a:lnTo>
                  <a:pt x="1219200" y="6858000"/>
                </a:lnTo>
              </a:path>
            </a:pathLst>
          </a:custGeom>
          <a:ln w="9525">
            <a:solidFill>
              <a:srgbClr val="BFBFBF"/>
            </a:solidFill>
          </a:ln>
        </p:spPr>
        <p:txBody>
          <a:bodyPr wrap="square" lIns="0" tIns="0" rIns="0" bIns="0" rtlCol="0"/>
          <a:lstStyle/>
          <a:p>
            <a:endParaRPr/>
          </a:p>
        </p:txBody>
      </p:sp>
      <p:sp>
        <p:nvSpPr>
          <p:cNvPr id="17" name="bg object 17"/>
          <p:cNvSpPr/>
          <p:nvPr/>
        </p:nvSpPr>
        <p:spPr>
          <a:xfrm>
            <a:off x="7425266" y="3681412"/>
            <a:ext cx="4763770" cy="3176905"/>
          </a:xfrm>
          <a:custGeom>
            <a:avLst/>
            <a:gdLst/>
            <a:ahLst/>
            <a:cxnLst/>
            <a:rect l="l" t="t" r="r" b="b"/>
            <a:pathLst>
              <a:path w="4763770" h="3176904">
                <a:moveTo>
                  <a:pt x="4763558" y="0"/>
                </a:moveTo>
                <a:lnTo>
                  <a:pt x="0" y="3176587"/>
                </a:lnTo>
              </a:path>
            </a:pathLst>
          </a:custGeom>
          <a:ln w="9525">
            <a:solidFill>
              <a:srgbClr val="D9D9D9"/>
            </a:solidFill>
          </a:ln>
        </p:spPr>
        <p:txBody>
          <a:bodyPr wrap="square" lIns="0" tIns="0" rIns="0" bIns="0" rtlCol="0"/>
          <a:lstStyle/>
          <a:p>
            <a:endParaRPr/>
          </a:p>
        </p:txBody>
      </p:sp>
      <p:sp>
        <p:nvSpPr>
          <p:cNvPr id="18" name="bg object 18"/>
          <p:cNvSpPr/>
          <p:nvPr/>
        </p:nvSpPr>
        <p:spPr>
          <a:xfrm>
            <a:off x="9181476" y="0"/>
            <a:ext cx="3007360" cy="6858000"/>
          </a:xfrm>
          <a:custGeom>
            <a:avLst/>
            <a:gdLst/>
            <a:ahLst/>
            <a:cxnLst/>
            <a:rect l="l" t="t" r="r" b="b"/>
            <a:pathLst>
              <a:path w="3007359" h="6858000">
                <a:moveTo>
                  <a:pt x="3007348" y="6858000"/>
                </a:moveTo>
                <a:lnTo>
                  <a:pt x="0" y="6858000"/>
                </a:lnTo>
                <a:lnTo>
                  <a:pt x="2043010" y="0"/>
                </a:lnTo>
                <a:lnTo>
                  <a:pt x="3007348" y="0"/>
                </a:lnTo>
                <a:lnTo>
                  <a:pt x="3007348" y="6858000"/>
                </a:lnTo>
                <a:close/>
              </a:path>
            </a:pathLst>
          </a:custGeom>
          <a:solidFill>
            <a:srgbClr val="90C226">
              <a:alpha val="29803"/>
            </a:srgbClr>
          </a:solidFill>
        </p:spPr>
        <p:txBody>
          <a:bodyPr wrap="square" lIns="0" tIns="0" rIns="0" bIns="0" rtlCol="0"/>
          <a:lstStyle/>
          <a:p>
            <a:endParaRPr/>
          </a:p>
        </p:txBody>
      </p:sp>
      <p:sp>
        <p:nvSpPr>
          <p:cNvPr id="19" name="bg object 19"/>
          <p:cNvSpPr/>
          <p:nvPr/>
        </p:nvSpPr>
        <p:spPr>
          <a:xfrm>
            <a:off x="9604933" y="0"/>
            <a:ext cx="2587625" cy="6858000"/>
          </a:xfrm>
          <a:custGeom>
            <a:avLst/>
            <a:gdLst/>
            <a:ahLst/>
            <a:cxnLst/>
            <a:rect l="l" t="t" r="r" b="b"/>
            <a:pathLst>
              <a:path w="2587625" h="6858000">
                <a:moveTo>
                  <a:pt x="2587066" y="6858000"/>
                </a:moveTo>
                <a:lnTo>
                  <a:pt x="1207968" y="6858000"/>
                </a:lnTo>
                <a:lnTo>
                  <a:pt x="0" y="0"/>
                </a:lnTo>
                <a:lnTo>
                  <a:pt x="2587066" y="0"/>
                </a:lnTo>
                <a:lnTo>
                  <a:pt x="2587066" y="6858000"/>
                </a:lnTo>
                <a:close/>
              </a:path>
            </a:pathLst>
          </a:custGeom>
          <a:solidFill>
            <a:srgbClr val="90C226">
              <a:alpha val="19999"/>
            </a:srgbClr>
          </a:solidFill>
        </p:spPr>
        <p:txBody>
          <a:bodyPr wrap="square" lIns="0" tIns="0" rIns="0" bIns="0" rtlCol="0"/>
          <a:lstStyle/>
          <a:p>
            <a:endParaRPr/>
          </a:p>
        </p:txBody>
      </p:sp>
      <p:sp>
        <p:nvSpPr>
          <p:cNvPr id="20" name="bg object 20"/>
          <p:cNvSpPr/>
          <p:nvPr/>
        </p:nvSpPr>
        <p:spPr>
          <a:xfrm>
            <a:off x="8932332" y="3048000"/>
            <a:ext cx="3260090" cy="3810000"/>
          </a:xfrm>
          <a:custGeom>
            <a:avLst/>
            <a:gdLst/>
            <a:ahLst/>
            <a:cxnLst/>
            <a:rect l="l" t="t" r="r" b="b"/>
            <a:pathLst>
              <a:path w="3260090" h="3810000">
                <a:moveTo>
                  <a:pt x="3259666" y="3810000"/>
                </a:moveTo>
                <a:lnTo>
                  <a:pt x="0" y="3810000"/>
                </a:lnTo>
                <a:lnTo>
                  <a:pt x="3259666" y="0"/>
                </a:lnTo>
                <a:lnTo>
                  <a:pt x="3259666" y="3810000"/>
                </a:lnTo>
                <a:close/>
              </a:path>
            </a:pathLst>
          </a:custGeom>
          <a:solidFill>
            <a:srgbClr val="54A021">
              <a:alpha val="72155"/>
            </a:srgbClr>
          </a:solidFill>
        </p:spPr>
        <p:txBody>
          <a:bodyPr wrap="square" lIns="0" tIns="0" rIns="0" bIns="0" rtlCol="0"/>
          <a:lstStyle/>
          <a:p>
            <a:endParaRPr/>
          </a:p>
        </p:txBody>
      </p:sp>
      <p:sp>
        <p:nvSpPr>
          <p:cNvPr id="21" name="bg object 21"/>
          <p:cNvSpPr/>
          <p:nvPr/>
        </p:nvSpPr>
        <p:spPr>
          <a:xfrm>
            <a:off x="9337546" y="0"/>
            <a:ext cx="2851785" cy="6858000"/>
          </a:xfrm>
          <a:custGeom>
            <a:avLst/>
            <a:gdLst/>
            <a:ahLst/>
            <a:cxnLst/>
            <a:rect l="l" t="t" r="r" b="b"/>
            <a:pathLst>
              <a:path w="2851784" h="6858000">
                <a:moveTo>
                  <a:pt x="2851279" y="6858000"/>
                </a:moveTo>
                <a:lnTo>
                  <a:pt x="2467704" y="6858000"/>
                </a:lnTo>
                <a:lnTo>
                  <a:pt x="0" y="0"/>
                </a:lnTo>
                <a:lnTo>
                  <a:pt x="2851279" y="0"/>
                </a:lnTo>
                <a:lnTo>
                  <a:pt x="2851279" y="6858000"/>
                </a:lnTo>
                <a:close/>
              </a:path>
            </a:pathLst>
          </a:custGeom>
          <a:solidFill>
            <a:srgbClr val="3F7819">
              <a:alpha val="69802"/>
            </a:srgbClr>
          </a:solidFill>
        </p:spPr>
        <p:txBody>
          <a:bodyPr wrap="square" lIns="0" tIns="0" rIns="0" bIns="0" rtlCol="0"/>
          <a:lstStyle/>
          <a:p>
            <a:endParaRPr/>
          </a:p>
        </p:txBody>
      </p:sp>
      <p:sp>
        <p:nvSpPr>
          <p:cNvPr id="22" name="bg object 22"/>
          <p:cNvSpPr/>
          <p:nvPr/>
        </p:nvSpPr>
        <p:spPr>
          <a:xfrm>
            <a:off x="10898730" y="0"/>
            <a:ext cx="1290320" cy="6858000"/>
          </a:xfrm>
          <a:custGeom>
            <a:avLst/>
            <a:gdLst/>
            <a:ahLst/>
            <a:cxnLst/>
            <a:rect l="l" t="t" r="r" b="b"/>
            <a:pathLst>
              <a:path w="1290320" h="6858000">
                <a:moveTo>
                  <a:pt x="1290094" y="6858000"/>
                </a:moveTo>
                <a:lnTo>
                  <a:pt x="0" y="6858000"/>
                </a:lnTo>
                <a:lnTo>
                  <a:pt x="1018477" y="0"/>
                </a:lnTo>
                <a:lnTo>
                  <a:pt x="1290094" y="0"/>
                </a:lnTo>
                <a:lnTo>
                  <a:pt x="1290094" y="6858000"/>
                </a:lnTo>
                <a:close/>
              </a:path>
            </a:pathLst>
          </a:custGeom>
          <a:solidFill>
            <a:srgbClr val="C0E474">
              <a:alpha val="69802"/>
            </a:srgbClr>
          </a:solidFill>
        </p:spPr>
        <p:txBody>
          <a:bodyPr wrap="square" lIns="0" tIns="0" rIns="0" bIns="0" rtlCol="0"/>
          <a:lstStyle/>
          <a:p>
            <a:endParaRPr/>
          </a:p>
        </p:txBody>
      </p:sp>
      <p:sp>
        <p:nvSpPr>
          <p:cNvPr id="23" name="bg object 23"/>
          <p:cNvSpPr/>
          <p:nvPr/>
        </p:nvSpPr>
        <p:spPr>
          <a:xfrm>
            <a:off x="10940367" y="0"/>
            <a:ext cx="1249045" cy="6858000"/>
          </a:xfrm>
          <a:custGeom>
            <a:avLst/>
            <a:gdLst/>
            <a:ahLst/>
            <a:cxnLst/>
            <a:rect l="l" t="t" r="r" b="b"/>
            <a:pathLst>
              <a:path w="1249045" h="6858000">
                <a:moveTo>
                  <a:pt x="1248457" y="6858000"/>
                </a:moveTo>
                <a:lnTo>
                  <a:pt x="1108013" y="6858000"/>
                </a:lnTo>
                <a:lnTo>
                  <a:pt x="0" y="0"/>
                </a:lnTo>
                <a:lnTo>
                  <a:pt x="1248457" y="0"/>
                </a:lnTo>
                <a:lnTo>
                  <a:pt x="1248457" y="6858000"/>
                </a:lnTo>
                <a:close/>
              </a:path>
            </a:pathLst>
          </a:custGeom>
          <a:solidFill>
            <a:srgbClr val="90C226">
              <a:alpha val="65097"/>
            </a:srgbClr>
          </a:solidFill>
        </p:spPr>
        <p:txBody>
          <a:bodyPr wrap="square" lIns="0" tIns="0" rIns="0" bIns="0" rtlCol="0"/>
          <a:lstStyle/>
          <a:p>
            <a:endParaRPr/>
          </a:p>
        </p:txBody>
      </p:sp>
      <p:sp>
        <p:nvSpPr>
          <p:cNvPr id="24" name="bg object 24"/>
          <p:cNvSpPr/>
          <p:nvPr/>
        </p:nvSpPr>
        <p:spPr>
          <a:xfrm>
            <a:off x="10371666" y="3589866"/>
            <a:ext cx="1817370" cy="3268345"/>
          </a:xfrm>
          <a:custGeom>
            <a:avLst/>
            <a:gdLst/>
            <a:ahLst/>
            <a:cxnLst/>
            <a:rect l="l" t="t" r="r" b="b"/>
            <a:pathLst>
              <a:path w="1817370" h="3268345">
                <a:moveTo>
                  <a:pt x="1817158" y="3268133"/>
                </a:moveTo>
                <a:lnTo>
                  <a:pt x="0" y="3268133"/>
                </a:lnTo>
                <a:lnTo>
                  <a:pt x="1817158" y="0"/>
                </a:lnTo>
                <a:lnTo>
                  <a:pt x="1817158" y="3268133"/>
                </a:lnTo>
                <a:close/>
              </a:path>
            </a:pathLst>
          </a:custGeom>
          <a:solidFill>
            <a:srgbClr val="90C226">
              <a:alpha val="79998"/>
            </a:srgbClr>
          </a:solidFill>
        </p:spPr>
        <p:txBody>
          <a:bodyPr wrap="square" lIns="0" tIns="0" rIns="0" bIns="0" rtlCol="0"/>
          <a:lstStyle/>
          <a:p>
            <a:endParaRPr/>
          </a:p>
        </p:txBody>
      </p:sp>
      <p:sp>
        <p:nvSpPr>
          <p:cNvPr id="25" name="bg object 25"/>
          <p:cNvSpPr/>
          <p:nvPr/>
        </p:nvSpPr>
        <p:spPr>
          <a:xfrm>
            <a:off x="0" y="4013200"/>
            <a:ext cx="448945" cy="2844800"/>
          </a:xfrm>
          <a:custGeom>
            <a:avLst/>
            <a:gdLst/>
            <a:ahLst/>
            <a:cxnLst/>
            <a:rect l="l" t="t" r="r" b="b"/>
            <a:pathLst>
              <a:path w="448945" h="2844800">
                <a:moveTo>
                  <a:pt x="448732" y="2844800"/>
                </a:moveTo>
                <a:lnTo>
                  <a:pt x="0" y="2844800"/>
                </a:lnTo>
                <a:lnTo>
                  <a:pt x="0" y="0"/>
                </a:lnTo>
                <a:lnTo>
                  <a:pt x="448732" y="2844800"/>
                </a:lnTo>
                <a:close/>
              </a:path>
            </a:pathLst>
          </a:custGeom>
          <a:solidFill>
            <a:srgbClr val="90C226">
              <a:alpha val="85096"/>
            </a:srgbClr>
          </a:solidFill>
        </p:spPr>
        <p:txBody>
          <a:bodyPr wrap="square" lIns="0" tIns="0" rIns="0" bIns="0" rtlCol="0"/>
          <a:lstStyle/>
          <a:p>
            <a:endParaRPr/>
          </a:p>
        </p:txBody>
      </p:sp>
      <p:sp>
        <p:nvSpPr>
          <p:cNvPr id="2" name="Holder 2"/>
          <p:cNvSpPr>
            <a:spLocks noGrp="1"/>
          </p:cNvSpPr>
          <p:nvPr>
            <p:ph type="title"/>
          </p:nvPr>
        </p:nvSpPr>
        <p:spPr>
          <a:xfrm>
            <a:off x="756074" y="626896"/>
            <a:ext cx="7733030" cy="574040"/>
          </a:xfrm>
          <a:prstGeom prst="rect">
            <a:avLst/>
          </a:prstGeom>
        </p:spPr>
        <p:txBody>
          <a:bodyPr wrap="square" lIns="0" tIns="0" rIns="0" bIns="0">
            <a:spAutoFit/>
          </a:bodyPr>
          <a:lstStyle>
            <a:lvl1pPr>
              <a:defRPr sz="3600" b="1" i="0">
                <a:solidFill>
                  <a:srgbClr val="90C226"/>
                </a:solidFill>
                <a:latin typeface="Arial"/>
                <a:cs typeface="Arial"/>
              </a:defRPr>
            </a:lvl1pPr>
          </a:lstStyle>
          <a:p>
            <a:endParaRPr/>
          </a:p>
        </p:txBody>
      </p:sp>
      <p:sp>
        <p:nvSpPr>
          <p:cNvPr id="3" name="Holder 3"/>
          <p:cNvSpPr>
            <a:spLocks noGrp="1"/>
          </p:cNvSpPr>
          <p:nvPr>
            <p:ph type="body" idx="1"/>
          </p:nvPr>
        </p:nvSpPr>
        <p:spPr>
          <a:xfrm>
            <a:off x="746397" y="1392390"/>
            <a:ext cx="10479133" cy="303149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4643" y="380674"/>
            <a:ext cx="8995410" cy="1854200"/>
          </a:xfrm>
          <a:prstGeom prst="rect">
            <a:avLst/>
          </a:prstGeom>
        </p:spPr>
        <p:txBody>
          <a:bodyPr vert="horz" wrap="square" lIns="0" tIns="12700" rIns="0" bIns="0" rtlCol="0">
            <a:spAutoFit/>
          </a:bodyPr>
          <a:lstStyle/>
          <a:p>
            <a:pPr marL="12700" marR="5080" algn="ctr">
              <a:lnSpc>
                <a:spcPct val="100000"/>
              </a:lnSpc>
              <a:spcBef>
                <a:spcPts val="100"/>
              </a:spcBef>
            </a:pPr>
            <a:r>
              <a:rPr sz="4000" dirty="0">
                <a:solidFill>
                  <a:srgbClr val="000000"/>
                </a:solidFill>
                <a:latin typeface="Times New Roman"/>
                <a:cs typeface="Times New Roman"/>
              </a:rPr>
              <a:t>Diabetic</a:t>
            </a:r>
            <a:r>
              <a:rPr sz="4000" spc="-120" dirty="0">
                <a:solidFill>
                  <a:srgbClr val="000000"/>
                </a:solidFill>
                <a:latin typeface="Times New Roman"/>
                <a:cs typeface="Times New Roman"/>
              </a:rPr>
              <a:t> </a:t>
            </a:r>
            <a:r>
              <a:rPr sz="4000" dirty="0">
                <a:solidFill>
                  <a:srgbClr val="000000"/>
                </a:solidFill>
                <a:latin typeface="Times New Roman"/>
                <a:cs typeface="Times New Roman"/>
              </a:rPr>
              <a:t>Prediction</a:t>
            </a:r>
            <a:r>
              <a:rPr sz="4000" spc="-120" dirty="0">
                <a:solidFill>
                  <a:srgbClr val="000000"/>
                </a:solidFill>
                <a:latin typeface="Times New Roman"/>
                <a:cs typeface="Times New Roman"/>
              </a:rPr>
              <a:t> </a:t>
            </a:r>
            <a:r>
              <a:rPr sz="4000" dirty="0">
                <a:solidFill>
                  <a:srgbClr val="000000"/>
                </a:solidFill>
                <a:latin typeface="Times New Roman"/>
                <a:cs typeface="Times New Roman"/>
              </a:rPr>
              <a:t>using</a:t>
            </a:r>
            <a:r>
              <a:rPr sz="4000" spc="-114" dirty="0">
                <a:solidFill>
                  <a:srgbClr val="000000"/>
                </a:solidFill>
                <a:latin typeface="Times New Roman"/>
                <a:cs typeface="Times New Roman"/>
              </a:rPr>
              <a:t> </a:t>
            </a:r>
            <a:r>
              <a:rPr sz="4000" dirty="0">
                <a:solidFill>
                  <a:srgbClr val="000000"/>
                </a:solidFill>
                <a:latin typeface="Times New Roman"/>
                <a:cs typeface="Times New Roman"/>
              </a:rPr>
              <a:t>Random</a:t>
            </a:r>
            <a:r>
              <a:rPr sz="4000" spc="-120" dirty="0">
                <a:solidFill>
                  <a:srgbClr val="000000"/>
                </a:solidFill>
                <a:latin typeface="Times New Roman"/>
                <a:cs typeface="Times New Roman"/>
              </a:rPr>
              <a:t> </a:t>
            </a:r>
            <a:r>
              <a:rPr sz="4000" spc="-10" dirty="0">
                <a:solidFill>
                  <a:srgbClr val="000000"/>
                </a:solidFill>
                <a:latin typeface="Times New Roman"/>
                <a:cs typeface="Times New Roman"/>
              </a:rPr>
              <a:t>Forest Model</a:t>
            </a:r>
            <a:endParaRPr sz="4000" dirty="0">
              <a:latin typeface="Times New Roman"/>
              <a:cs typeface="Times New Roman"/>
            </a:endParaRPr>
          </a:p>
          <a:p>
            <a:pPr marL="6350" algn="ctr">
              <a:lnSpc>
                <a:spcPct val="100000"/>
              </a:lnSpc>
            </a:pPr>
            <a:r>
              <a:rPr sz="4000" spc="-50" dirty="0">
                <a:solidFill>
                  <a:srgbClr val="000000"/>
                </a:solidFill>
                <a:latin typeface="Times New Roman"/>
                <a:cs typeface="Times New Roman"/>
              </a:rPr>
              <a:t>&amp;</a:t>
            </a:r>
            <a:endParaRPr sz="4000" dirty="0">
              <a:latin typeface="Times New Roman"/>
              <a:cs typeface="Times New Roman"/>
            </a:endParaRPr>
          </a:p>
        </p:txBody>
      </p:sp>
      <p:sp>
        <p:nvSpPr>
          <p:cNvPr id="3" name="object 3"/>
          <p:cNvSpPr txBox="1"/>
          <p:nvPr/>
        </p:nvSpPr>
        <p:spPr>
          <a:xfrm>
            <a:off x="2172493" y="2209474"/>
            <a:ext cx="7841615" cy="635000"/>
          </a:xfrm>
          <a:prstGeom prst="rect">
            <a:avLst/>
          </a:prstGeom>
        </p:spPr>
        <p:txBody>
          <a:bodyPr vert="horz" wrap="square" lIns="0" tIns="12700" rIns="0" bIns="0" rtlCol="0">
            <a:spAutoFit/>
          </a:bodyPr>
          <a:lstStyle/>
          <a:p>
            <a:pPr marL="12700">
              <a:lnSpc>
                <a:spcPct val="100000"/>
              </a:lnSpc>
              <a:spcBef>
                <a:spcPts val="100"/>
              </a:spcBef>
            </a:pPr>
            <a:r>
              <a:rPr sz="4000" b="1" dirty="0">
                <a:latin typeface="Times New Roman"/>
                <a:cs typeface="Times New Roman"/>
              </a:rPr>
              <a:t>Evaluation</a:t>
            </a:r>
            <a:r>
              <a:rPr sz="4000" b="1" spc="-130" dirty="0">
                <a:latin typeface="Times New Roman"/>
                <a:cs typeface="Times New Roman"/>
              </a:rPr>
              <a:t> </a:t>
            </a:r>
            <a:r>
              <a:rPr sz="4000" b="1" dirty="0">
                <a:latin typeface="Times New Roman"/>
                <a:cs typeface="Times New Roman"/>
              </a:rPr>
              <a:t>metrics</a:t>
            </a:r>
            <a:r>
              <a:rPr sz="4000" b="1" spc="-125" dirty="0">
                <a:latin typeface="Times New Roman"/>
                <a:cs typeface="Times New Roman"/>
              </a:rPr>
              <a:t> </a:t>
            </a:r>
            <a:r>
              <a:rPr sz="4000" b="1" dirty="0">
                <a:latin typeface="Times New Roman"/>
                <a:cs typeface="Times New Roman"/>
              </a:rPr>
              <a:t>using</a:t>
            </a:r>
            <a:r>
              <a:rPr sz="4000" b="1" spc="-125" dirty="0">
                <a:latin typeface="Times New Roman"/>
                <a:cs typeface="Times New Roman"/>
              </a:rPr>
              <a:t> </a:t>
            </a:r>
            <a:r>
              <a:rPr sz="4000" b="1" dirty="0">
                <a:latin typeface="Times New Roman"/>
                <a:cs typeface="Times New Roman"/>
              </a:rPr>
              <a:t>IBM</a:t>
            </a:r>
            <a:r>
              <a:rPr sz="4000" b="1" spc="-125" dirty="0">
                <a:latin typeface="Times New Roman"/>
                <a:cs typeface="Times New Roman"/>
              </a:rPr>
              <a:t> </a:t>
            </a:r>
            <a:r>
              <a:rPr sz="4000" b="1" spc="-20" dirty="0">
                <a:latin typeface="Times New Roman"/>
                <a:cs typeface="Times New Roman"/>
              </a:rPr>
              <a:t>SPSS</a:t>
            </a:r>
            <a:endParaRPr sz="4000">
              <a:latin typeface="Times New Roman"/>
              <a:cs typeface="Times New Roman"/>
            </a:endParaRPr>
          </a:p>
        </p:txBody>
      </p:sp>
      <p:sp>
        <p:nvSpPr>
          <p:cNvPr id="4" name="object 4"/>
          <p:cNvSpPr txBox="1"/>
          <p:nvPr/>
        </p:nvSpPr>
        <p:spPr>
          <a:xfrm>
            <a:off x="8610600" y="4145067"/>
            <a:ext cx="2529885" cy="360680"/>
          </a:xfrm>
          <a:prstGeom prst="rect">
            <a:avLst/>
          </a:prstGeom>
        </p:spPr>
        <p:txBody>
          <a:bodyPr vert="horz" wrap="square" lIns="0" tIns="12700" rIns="0" bIns="0" rtlCol="0">
            <a:spAutoFit/>
          </a:bodyPr>
          <a:lstStyle/>
          <a:p>
            <a:pPr marL="12700">
              <a:lnSpc>
                <a:spcPct val="100000"/>
              </a:lnSpc>
              <a:spcBef>
                <a:spcPts val="100"/>
              </a:spcBef>
            </a:pPr>
            <a:r>
              <a:rPr sz="2200" b="1" dirty="0">
                <a:latin typeface="Times New Roman"/>
                <a:cs typeface="Times New Roman"/>
              </a:rPr>
              <a:t>Team </a:t>
            </a:r>
            <a:r>
              <a:rPr sz="2200" b="1" spc="-10" dirty="0">
                <a:latin typeface="Times New Roman"/>
                <a:cs typeface="Times New Roman"/>
              </a:rPr>
              <a:t>members:</a:t>
            </a:r>
            <a:endParaRPr sz="2200" dirty="0">
              <a:latin typeface="Times New Roman"/>
              <a:cs typeface="Times New Roman"/>
            </a:endParaRPr>
          </a:p>
        </p:txBody>
      </p:sp>
      <p:sp>
        <p:nvSpPr>
          <p:cNvPr id="5" name="object 5"/>
          <p:cNvSpPr txBox="1"/>
          <p:nvPr/>
        </p:nvSpPr>
        <p:spPr>
          <a:xfrm>
            <a:off x="7641952" y="4413291"/>
            <a:ext cx="1536065" cy="360680"/>
          </a:xfrm>
          <a:prstGeom prst="rect">
            <a:avLst/>
          </a:prstGeom>
        </p:spPr>
        <p:txBody>
          <a:bodyPr vert="horz" wrap="square" lIns="0" tIns="12700" rIns="0" bIns="0" rtlCol="0">
            <a:spAutoFit/>
          </a:bodyPr>
          <a:lstStyle/>
          <a:p>
            <a:pPr marL="12700">
              <a:lnSpc>
                <a:spcPct val="100000"/>
              </a:lnSpc>
              <a:spcBef>
                <a:spcPts val="100"/>
              </a:spcBef>
            </a:pPr>
            <a:r>
              <a:rPr sz="2200" dirty="0">
                <a:latin typeface="Times New Roman"/>
                <a:cs typeface="Times New Roman"/>
              </a:rPr>
              <a:t>Amisha</a:t>
            </a:r>
            <a:r>
              <a:rPr sz="2200" spc="-30" dirty="0">
                <a:latin typeface="Times New Roman"/>
                <a:cs typeface="Times New Roman"/>
              </a:rPr>
              <a:t> </a:t>
            </a:r>
            <a:r>
              <a:rPr sz="2200" spc="-10" dirty="0">
                <a:latin typeface="Times New Roman"/>
                <a:cs typeface="Times New Roman"/>
              </a:rPr>
              <a:t>Patra</a:t>
            </a:r>
            <a:endParaRPr sz="2200" dirty="0">
              <a:latin typeface="Times New Roman"/>
              <a:cs typeface="Times New Roman"/>
            </a:endParaRPr>
          </a:p>
        </p:txBody>
      </p:sp>
      <p:sp>
        <p:nvSpPr>
          <p:cNvPr id="6" name="object 6"/>
          <p:cNvSpPr txBox="1"/>
          <p:nvPr/>
        </p:nvSpPr>
        <p:spPr>
          <a:xfrm>
            <a:off x="9927952" y="4413291"/>
            <a:ext cx="1143000" cy="360680"/>
          </a:xfrm>
          <a:prstGeom prst="rect">
            <a:avLst/>
          </a:prstGeom>
        </p:spPr>
        <p:txBody>
          <a:bodyPr vert="horz" wrap="square" lIns="0" tIns="12700" rIns="0" bIns="0" rtlCol="0">
            <a:spAutoFit/>
          </a:bodyPr>
          <a:lstStyle/>
          <a:p>
            <a:pPr marL="12700">
              <a:lnSpc>
                <a:spcPct val="100000"/>
              </a:lnSpc>
              <a:spcBef>
                <a:spcPts val="100"/>
              </a:spcBef>
            </a:pPr>
            <a:r>
              <a:rPr sz="2200" spc="-10" dirty="0">
                <a:latin typeface="Times New Roman"/>
                <a:cs typeface="Times New Roman"/>
              </a:rPr>
              <a:t>11715439</a:t>
            </a:r>
            <a:endParaRPr sz="2200">
              <a:latin typeface="Times New Roman"/>
              <a:cs typeface="Times New Roman"/>
            </a:endParaRPr>
          </a:p>
        </p:txBody>
      </p:sp>
      <p:sp>
        <p:nvSpPr>
          <p:cNvPr id="7" name="object 7"/>
          <p:cNvSpPr txBox="1"/>
          <p:nvPr/>
        </p:nvSpPr>
        <p:spPr>
          <a:xfrm>
            <a:off x="7179990" y="4681515"/>
            <a:ext cx="3961129" cy="1165860"/>
          </a:xfrm>
          <a:prstGeom prst="rect">
            <a:avLst/>
          </a:prstGeom>
        </p:spPr>
        <p:txBody>
          <a:bodyPr vert="horz" wrap="square" lIns="0" tIns="79375" rIns="0" bIns="0" rtlCol="0">
            <a:spAutoFit/>
          </a:bodyPr>
          <a:lstStyle/>
          <a:p>
            <a:pPr marL="474345" marR="5080" indent="-462280" algn="r">
              <a:lnSpc>
                <a:spcPct val="80000"/>
              </a:lnSpc>
              <a:spcBef>
                <a:spcPts val="625"/>
              </a:spcBef>
              <a:tabLst>
                <a:tab pos="2826385" algn="l"/>
              </a:tabLst>
            </a:pPr>
            <a:r>
              <a:rPr sz="2200" dirty="0">
                <a:latin typeface="Times New Roman"/>
                <a:cs typeface="Times New Roman"/>
              </a:rPr>
              <a:t>Surya</a:t>
            </a:r>
            <a:r>
              <a:rPr sz="2200" spc="-45" dirty="0">
                <a:latin typeface="Times New Roman"/>
                <a:cs typeface="Times New Roman"/>
              </a:rPr>
              <a:t> </a:t>
            </a:r>
            <a:r>
              <a:rPr sz="2200" dirty="0">
                <a:latin typeface="Times New Roman"/>
                <a:cs typeface="Times New Roman"/>
              </a:rPr>
              <a:t>Sai</a:t>
            </a:r>
            <a:r>
              <a:rPr sz="2200" spc="-45" dirty="0">
                <a:latin typeface="Times New Roman"/>
                <a:cs typeface="Times New Roman"/>
              </a:rPr>
              <a:t> </a:t>
            </a:r>
            <a:r>
              <a:rPr sz="2200" dirty="0">
                <a:latin typeface="Times New Roman"/>
                <a:cs typeface="Times New Roman"/>
              </a:rPr>
              <a:t>Raj</a:t>
            </a:r>
            <a:r>
              <a:rPr sz="2200" spc="-45" dirty="0">
                <a:latin typeface="Times New Roman"/>
                <a:cs typeface="Times New Roman"/>
              </a:rPr>
              <a:t> </a:t>
            </a:r>
            <a:r>
              <a:rPr sz="2200" spc="-10" dirty="0">
                <a:latin typeface="Times New Roman"/>
                <a:cs typeface="Times New Roman"/>
              </a:rPr>
              <a:t>Lakkoju</a:t>
            </a:r>
            <a:r>
              <a:rPr sz="2200" dirty="0">
                <a:latin typeface="Times New Roman"/>
                <a:cs typeface="Times New Roman"/>
              </a:rPr>
              <a:t>	</a:t>
            </a:r>
            <a:r>
              <a:rPr sz="2200" spc="-10" dirty="0">
                <a:latin typeface="Times New Roman"/>
                <a:cs typeface="Times New Roman"/>
              </a:rPr>
              <a:t>11610081 </a:t>
            </a:r>
            <a:r>
              <a:rPr sz="2200" dirty="0">
                <a:latin typeface="Times New Roman"/>
                <a:cs typeface="Times New Roman"/>
              </a:rPr>
              <a:t>Bhavya</a:t>
            </a:r>
            <a:r>
              <a:rPr sz="2200" spc="-30" dirty="0">
                <a:latin typeface="Times New Roman"/>
                <a:cs typeface="Times New Roman"/>
              </a:rPr>
              <a:t> </a:t>
            </a:r>
            <a:r>
              <a:rPr sz="2200" spc="-10" dirty="0">
                <a:latin typeface="Times New Roman"/>
                <a:cs typeface="Times New Roman"/>
              </a:rPr>
              <a:t>Golla</a:t>
            </a:r>
            <a:r>
              <a:rPr sz="2200" dirty="0">
                <a:latin typeface="Times New Roman"/>
                <a:cs typeface="Times New Roman"/>
              </a:rPr>
              <a:t>	</a:t>
            </a:r>
            <a:r>
              <a:rPr sz="2200" spc="-525" dirty="0">
                <a:latin typeface="Times New Roman"/>
                <a:cs typeface="Times New Roman"/>
              </a:rPr>
              <a:t> </a:t>
            </a:r>
            <a:r>
              <a:rPr sz="2200" spc="-10" dirty="0">
                <a:latin typeface="Times New Roman"/>
                <a:cs typeface="Times New Roman"/>
              </a:rPr>
              <a:t>11708064</a:t>
            </a:r>
            <a:endParaRPr sz="2200" dirty="0">
              <a:latin typeface="Times New Roman"/>
              <a:cs typeface="Times New Roman"/>
            </a:endParaRPr>
          </a:p>
          <a:p>
            <a:pPr marR="5080" algn="r">
              <a:lnSpc>
                <a:spcPts val="1850"/>
              </a:lnSpc>
              <a:tabLst>
                <a:tab pos="2812415" algn="l"/>
              </a:tabLst>
            </a:pPr>
            <a:r>
              <a:rPr sz="2200" dirty="0">
                <a:latin typeface="Times New Roman"/>
                <a:cs typeface="Times New Roman"/>
              </a:rPr>
              <a:t>Deepanvi</a:t>
            </a:r>
            <a:r>
              <a:rPr sz="2200" spc="-40" dirty="0">
                <a:latin typeface="Times New Roman"/>
                <a:cs typeface="Times New Roman"/>
              </a:rPr>
              <a:t> </a:t>
            </a:r>
            <a:r>
              <a:rPr sz="2200" spc="-10" dirty="0">
                <a:latin typeface="Times New Roman"/>
                <a:cs typeface="Times New Roman"/>
              </a:rPr>
              <a:t>Balusuguri</a:t>
            </a:r>
            <a:r>
              <a:rPr sz="2200" dirty="0">
                <a:latin typeface="Times New Roman"/>
                <a:cs typeface="Times New Roman"/>
              </a:rPr>
              <a:t>	</a:t>
            </a:r>
            <a:r>
              <a:rPr sz="2200" spc="-10" dirty="0">
                <a:latin typeface="Times New Roman"/>
                <a:cs typeface="Times New Roman"/>
              </a:rPr>
              <a:t>11708391</a:t>
            </a:r>
            <a:endParaRPr sz="2200" dirty="0">
              <a:latin typeface="Times New Roman"/>
              <a:cs typeface="Times New Roman"/>
            </a:endParaRPr>
          </a:p>
          <a:p>
            <a:pPr marR="5080" algn="r">
              <a:lnSpc>
                <a:spcPts val="2375"/>
              </a:lnSpc>
              <a:tabLst>
                <a:tab pos="2355215" algn="l"/>
              </a:tabLst>
            </a:pPr>
            <a:r>
              <a:rPr sz="2200" dirty="0">
                <a:latin typeface="Times New Roman"/>
                <a:cs typeface="Times New Roman"/>
              </a:rPr>
              <a:t>Vaishnavi</a:t>
            </a:r>
            <a:r>
              <a:rPr sz="2200" spc="-45" dirty="0">
                <a:latin typeface="Times New Roman"/>
                <a:cs typeface="Times New Roman"/>
              </a:rPr>
              <a:t> </a:t>
            </a:r>
            <a:r>
              <a:rPr sz="2200" spc="-10" dirty="0">
                <a:latin typeface="Times New Roman"/>
                <a:cs typeface="Times New Roman"/>
              </a:rPr>
              <a:t>Nomula</a:t>
            </a:r>
            <a:r>
              <a:rPr sz="2200" dirty="0">
                <a:latin typeface="Times New Roman"/>
                <a:cs typeface="Times New Roman"/>
              </a:rPr>
              <a:t>	</a:t>
            </a:r>
            <a:r>
              <a:rPr sz="2200" spc="-10" dirty="0">
                <a:latin typeface="Times New Roman"/>
                <a:cs typeface="Times New Roman"/>
              </a:rPr>
              <a:t>11618103</a:t>
            </a:r>
            <a:endParaRPr sz="22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D45B-6D61-224A-447D-61E77A01B5F7}"/>
              </a:ext>
            </a:extLst>
          </p:cNvPr>
          <p:cNvSpPr>
            <a:spLocks noGrp="1"/>
          </p:cNvSpPr>
          <p:nvPr>
            <p:ph type="title"/>
          </p:nvPr>
        </p:nvSpPr>
        <p:spPr>
          <a:xfrm>
            <a:off x="381000" y="175426"/>
            <a:ext cx="5257800" cy="586574"/>
          </a:xfrm>
        </p:spPr>
        <p:txBody>
          <a:bodyPr/>
          <a:lstStyle/>
          <a:p>
            <a:pPr algn="l"/>
            <a:r>
              <a:rPr lang="en-US" dirty="0"/>
              <a:t>SPSS </a:t>
            </a:r>
            <a:r>
              <a:rPr lang="en-IN" sz="3600" b="1" kern="0" dirty="0">
                <a:effectLst/>
                <a:latin typeface="Times New Roman" panose="02020603050405020304" pitchFamily="18" charset="0"/>
                <a:ea typeface="Times New Roman" panose="02020603050405020304" pitchFamily="18" charset="0"/>
                <a:cs typeface="Times New Roman" panose="02020603050405020304" pitchFamily="18" charset="0"/>
              </a:rPr>
              <a:t>REGRESSION:</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Subtitle 3">
            <a:extLst>
              <a:ext uri="{FF2B5EF4-FFF2-40B4-BE49-F238E27FC236}">
                <a16:creationId xmlns:a16="http://schemas.microsoft.com/office/drawing/2014/main" id="{CF442A88-2C89-CBA9-437B-A4A599654F2E}"/>
              </a:ext>
            </a:extLst>
          </p:cNvPr>
          <p:cNvSpPr>
            <a:spLocks noGrp="1"/>
          </p:cNvSpPr>
          <p:nvPr>
            <p:ph sz="half" idx="2"/>
          </p:nvPr>
        </p:nvSpPr>
        <p:spPr>
          <a:xfrm>
            <a:off x="304800" y="1066800"/>
            <a:ext cx="5608320" cy="4818820"/>
          </a:xfrm>
        </p:spPr>
        <p:txBody>
          <a:bodyPr/>
          <a:lstStyle/>
          <a:p>
            <a:pPr marL="342900" indent="-342900" algn="l">
              <a:lnSpc>
                <a:spcPct val="107000"/>
              </a:lnSpc>
              <a:buFont typeface="Wingdings" pitchFamily="2" charset="2"/>
              <a:buChar char="Ø"/>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spss</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for liner regression is done for the diabetes dataset.</a:t>
            </a:r>
            <a:endParaRPr lang="en-IN"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l">
              <a:lnSpc>
                <a:spcPct val="107000"/>
              </a:lnSpc>
              <a:buFont typeface="Wingdings" pitchFamily="2" charset="2"/>
              <a:buChar char="Ø"/>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Here the dependent variable is Diabetes and the independent variable is hypertension, </a:t>
            </a:r>
            <a:r>
              <a:rPr lang="en-IN"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blood_glucose_level</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bmi^b</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l">
              <a:lnSpc>
                <a:spcPct val="107000"/>
              </a:lnSpc>
              <a:spcAft>
                <a:spcPts val="800"/>
              </a:spcAft>
              <a:buFont typeface="Wingdings" pitchFamily="2" charset="2"/>
              <a:buChar char="Ø"/>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ANOVA Table will decide if the model is significant or not. Here the Sig value &lt;0.05, then there is Linear Relationship between the independent and dependent variable, there is some random slope value.</a:t>
            </a:r>
          </a:p>
          <a:p>
            <a:pPr algn="l"/>
            <a:endParaRPr lang="en-US" sz="2400" dirty="0"/>
          </a:p>
        </p:txBody>
      </p:sp>
      <p:sp>
        <p:nvSpPr>
          <p:cNvPr id="7" name="Content Placeholder 6">
            <a:extLst>
              <a:ext uri="{FF2B5EF4-FFF2-40B4-BE49-F238E27FC236}">
                <a16:creationId xmlns:a16="http://schemas.microsoft.com/office/drawing/2014/main" id="{D8EED4DE-9734-3EB5-9267-7D5D6A3408E8}"/>
              </a:ext>
            </a:extLst>
          </p:cNvPr>
          <p:cNvSpPr>
            <a:spLocks noGrp="1"/>
          </p:cNvSpPr>
          <p:nvPr>
            <p:ph sz="half" idx="3"/>
          </p:nvPr>
        </p:nvSpPr>
        <p:spPr>
          <a:xfrm>
            <a:off x="6278880" y="304800"/>
            <a:ext cx="5760720" cy="762000"/>
          </a:xfrm>
        </p:spPr>
        <p:txBody>
          <a:bodyPr/>
          <a:lstStyle/>
          <a:p>
            <a:r>
              <a:rPr lang="en-US" dirty="0"/>
              <a:t>Output:</a:t>
            </a:r>
          </a:p>
        </p:txBody>
      </p:sp>
      <p:pic>
        <p:nvPicPr>
          <p:cNvPr id="8" name="image9.png">
            <a:extLst>
              <a:ext uri="{FF2B5EF4-FFF2-40B4-BE49-F238E27FC236}">
                <a16:creationId xmlns:a16="http://schemas.microsoft.com/office/drawing/2014/main" id="{A7DA67F6-A9B6-0073-9BCF-308A5574D1EA}"/>
              </a:ext>
            </a:extLst>
          </p:cNvPr>
          <p:cNvPicPr>
            <a:picLocks noChangeAspect="1"/>
          </p:cNvPicPr>
          <p:nvPr/>
        </p:nvPicPr>
        <p:blipFill>
          <a:blip r:embed="rId2" cstate="print"/>
          <a:stretch>
            <a:fillRect/>
          </a:stretch>
        </p:blipFill>
        <p:spPr>
          <a:xfrm>
            <a:off x="6278880" y="1066800"/>
            <a:ext cx="5608320" cy="5486400"/>
          </a:xfrm>
          <a:prstGeom prst="rect">
            <a:avLst/>
          </a:prstGeom>
        </p:spPr>
      </p:pic>
    </p:spTree>
    <p:extLst>
      <p:ext uri="{BB962C8B-B14F-4D97-AF65-F5344CB8AC3E}">
        <p14:creationId xmlns:p14="http://schemas.microsoft.com/office/powerpoint/2010/main" val="218371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7CE7-607C-DAB5-6711-FEF2D2562A24}"/>
              </a:ext>
            </a:extLst>
          </p:cNvPr>
          <p:cNvSpPr>
            <a:spLocks noGrp="1"/>
          </p:cNvSpPr>
          <p:nvPr>
            <p:ph type="title"/>
          </p:nvPr>
        </p:nvSpPr>
        <p:spPr>
          <a:xfrm>
            <a:off x="756074" y="626896"/>
            <a:ext cx="3434926" cy="668504"/>
          </a:xfrm>
        </p:spPr>
        <p:txBody>
          <a:bodyPr/>
          <a:lstStyle/>
          <a:p>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CO-RELATION</a:t>
            </a:r>
            <a:br>
              <a:rPr lang="en-IN"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C1E53E2-9F12-C1BA-DEA4-4D10ECE8D7E4}"/>
              </a:ext>
            </a:extLst>
          </p:cNvPr>
          <p:cNvSpPr>
            <a:spLocks noGrp="1"/>
          </p:cNvSpPr>
          <p:nvPr>
            <p:ph sz="half" idx="2"/>
          </p:nvPr>
        </p:nvSpPr>
        <p:spPr>
          <a:xfrm>
            <a:off x="609600" y="1295400"/>
            <a:ext cx="5303520" cy="4028475"/>
          </a:xfrm>
        </p:spPr>
        <p:txBody>
          <a:bodyPr/>
          <a:lstStyle/>
          <a:p>
            <a:pPr lvl="0">
              <a:lnSpc>
                <a:spcPct val="107000"/>
              </a:lnSpc>
            </a:pPr>
            <a:endPar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buFont typeface="Wingdings" pitchFamily="2" charset="2"/>
              <a:buChar char="Ø"/>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Coefficient Box gives the linear equation. The Pearson Correlation value is 0.467 for 20% sample (Testing) and 0.478 for 80% of the Sample (Training). The values are nearly similar to each other. </a:t>
            </a:r>
            <a:endParaRPr lang="en-IN"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itchFamily="2" charset="2"/>
              <a:buChar char="Ø"/>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Hence, we can conclude that our model is neither underfitting nor overfitting.</a:t>
            </a:r>
            <a:endParaRPr lang="en-IN"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400" dirty="0"/>
          </a:p>
        </p:txBody>
      </p:sp>
      <p:pic>
        <p:nvPicPr>
          <p:cNvPr id="5" name="image11.png">
            <a:extLst>
              <a:ext uri="{FF2B5EF4-FFF2-40B4-BE49-F238E27FC236}">
                <a16:creationId xmlns:a16="http://schemas.microsoft.com/office/drawing/2014/main" id="{965FEFFD-DCF8-C34A-CD2D-B42F82F0A9D8}"/>
              </a:ext>
            </a:extLst>
          </p:cNvPr>
          <p:cNvPicPr>
            <a:picLocks noGrp="1" noChangeAspect="1"/>
          </p:cNvPicPr>
          <p:nvPr>
            <p:ph sz="half" idx="3"/>
          </p:nvPr>
        </p:nvPicPr>
        <p:blipFill>
          <a:blip r:embed="rId2" cstate="print"/>
          <a:stretch>
            <a:fillRect/>
          </a:stretch>
        </p:blipFill>
        <p:spPr>
          <a:xfrm>
            <a:off x="7086600" y="1295400"/>
            <a:ext cx="4876799" cy="4953000"/>
          </a:xfrm>
          <a:prstGeom prst="rect">
            <a:avLst/>
          </a:prstGeom>
        </p:spPr>
      </p:pic>
      <p:sp>
        <p:nvSpPr>
          <p:cNvPr id="6" name="Content Placeholder 6">
            <a:extLst>
              <a:ext uri="{FF2B5EF4-FFF2-40B4-BE49-F238E27FC236}">
                <a16:creationId xmlns:a16="http://schemas.microsoft.com/office/drawing/2014/main" id="{720063F9-8F9B-CB1B-6E30-AAA86F3095DE}"/>
              </a:ext>
            </a:extLst>
          </p:cNvPr>
          <p:cNvSpPr txBox="1">
            <a:spLocks/>
          </p:cNvSpPr>
          <p:nvPr/>
        </p:nvSpPr>
        <p:spPr>
          <a:xfrm>
            <a:off x="6934200" y="609600"/>
            <a:ext cx="5105400" cy="430887"/>
          </a:xfrm>
          <a:prstGeom prst="rect">
            <a:avLst/>
          </a:prstGeom>
        </p:spPr>
        <p:txBody>
          <a:bodyPr wrap="square" lIns="0" tIns="0" rIns="0" bIns="0">
            <a:spAutoFit/>
          </a:bodyPr>
          <a:lstStyle>
            <a:lvl1pPr marL="0">
              <a:defRPr sz="28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dirty="0"/>
              <a:t>Output:</a:t>
            </a:r>
          </a:p>
        </p:txBody>
      </p:sp>
    </p:spTree>
    <p:extLst>
      <p:ext uri="{BB962C8B-B14F-4D97-AF65-F5344CB8AC3E}">
        <p14:creationId xmlns:p14="http://schemas.microsoft.com/office/powerpoint/2010/main" val="3278949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41B5-45A7-D50D-F507-5C0887501C8E}"/>
              </a:ext>
            </a:extLst>
          </p:cNvPr>
          <p:cNvSpPr>
            <a:spLocks noGrp="1"/>
          </p:cNvSpPr>
          <p:nvPr>
            <p:ph type="title"/>
          </p:nvPr>
        </p:nvSpPr>
        <p:spPr/>
        <p:txBody>
          <a:bodyPr/>
          <a:lstStyle/>
          <a:p>
            <a:r>
              <a:rPr lang="en-US" dirty="0"/>
              <a:t>T-test</a:t>
            </a:r>
          </a:p>
        </p:txBody>
      </p:sp>
      <p:sp>
        <p:nvSpPr>
          <p:cNvPr id="3" name="Content Placeholder 2">
            <a:extLst>
              <a:ext uri="{FF2B5EF4-FFF2-40B4-BE49-F238E27FC236}">
                <a16:creationId xmlns:a16="http://schemas.microsoft.com/office/drawing/2014/main" id="{0B1A201C-2D09-CE02-9C23-2D921D39DC4B}"/>
              </a:ext>
            </a:extLst>
          </p:cNvPr>
          <p:cNvSpPr>
            <a:spLocks noGrp="1"/>
          </p:cNvSpPr>
          <p:nvPr>
            <p:ph sz="half" idx="2"/>
          </p:nvPr>
        </p:nvSpPr>
        <p:spPr>
          <a:xfrm>
            <a:off x="609600" y="1577340"/>
            <a:ext cx="5303520" cy="5111399"/>
          </a:xfrm>
        </p:spPr>
        <p:txBody>
          <a:bodyPr/>
          <a:lstStyle/>
          <a:p>
            <a:pPr marL="342900" lvl="0" indent="-342900">
              <a:lnSpc>
                <a:spcPct val="107000"/>
              </a:lnSpc>
              <a:buFont typeface="Wingdings" pitchFamily="2" charset="2"/>
              <a:buChar char="Ø"/>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record for </a:t>
            </a:r>
            <a:r>
              <a:rPr lang="en-IN"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blood_glucose_level</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is </a:t>
            </a:r>
            <a:r>
              <a:rPr lang="en-IN"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analyzed</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for diabetes the values are for the group as 0 and 1 which is classified as a person with diabetes or not.</a:t>
            </a:r>
          </a:p>
          <a:p>
            <a:pPr marL="342900" lvl="0" indent="-342900">
              <a:lnSpc>
                <a:spcPct val="107000"/>
              </a:lnSpc>
              <a:buFont typeface="Wingdings" pitchFamily="2" charset="2"/>
              <a:buChar char="Ø"/>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In the Group statistics the values for mean, standard deviation and standard error mean and the number of patients for groups 0 and 1are taken.</a:t>
            </a:r>
          </a:p>
          <a:p>
            <a:pPr marL="342900" indent="-342900">
              <a:lnSpc>
                <a:spcPct val="107000"/>
              </a:lnSpc>
              <a:buFont typeface="Wingdings" pitchFamily="2" charset="2"/>
              <a:buChar char="Ø"/>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From the t-test analysis we conclude that the groups 0 and 1 are unlike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itchFamily="2" charset="2"/>
              <a:buChar char="Ø"/>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itchFamily="2" charset="2"/>
              <a:buChar char=""/>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pic>
        <p:nvPicPr>
          <p:cNvPr id="5" name="image10.png">
            <a:extLst>
              <a:ext uri="{FF2B5EF4-FFF2-40B4-BE49-F238E27FC236}">
                <a16:creationId xmlns:a16="http://schemas.microsoft.com/office/drawing/2014/main" id="{C3F2E36F-DBEF-0CAA-6C92-ECB0B05AE25B}"/>
              </a:ext>
            </a:extLst>
          </p:cNvPr>
          <p:cNvPicPr>
            <a:picLocks noGrp="1" noChangeAspect="1"/>
          </p:cNvPicPr>
          <p:nvPr>
            <p:ph sz="half" idx="3"/>
          </p:nvPr>
        </p:nvPicPr>
        <p:blipFill>
          <a:blip r:embed="rId2" cstate="print"/>
          <a:stretch>
            <a:fillRect/>
          </a:stretch>
        </p:blipFill>
        <p:spPr>
          <a:xfrm>
            <a:off x="6278882" y="1066800"/>
            <a:ext cx="5455917" cy="5164304"/>
          </a:xfrm>
          <a:prstGeom prst="rect">
            <a:avLst/>
          </a:prstGeom>
        </p:spPr>
      </p:pic>
      <p:sp>
        <p:nvSpPr>
          <p:cNvPr id="6" name="Content Placeholder 6">
            <a:extLst>
              <a:ext uri="{FF2B5EF4-FFF2-40B4-BE49-F238E27FC236}">
                <a16:creationId xmlns:a16="http://schemas.microsoft.com/office/drawing/2014/main" id="{7440C33C-858A-8A67-1C5D-D45B7D309316}"/>
              </a:ext>
            </a:extLst>
          </p:cNvPr>
          <p:cNvSpPr txBox="1">
            <a:spLocks/>
          </p:cNvSpPr>
          <p:nvPr/>
        </p:nvSpPr>
        <p:spPr>
          <a:xfrm>
            <a:off x="6278880" y="304800"/>
            <a:ext cx="5760720" cy="762000"/>
          </a:xfrm>
          <a:prstGeom prst="rect">
            <a:avLst/>
          </a:prstGeom>
        </p:spPr>
        <p:txBody>
          <a:bodyPr wrap="square" lIns="0" tIns="0" rIns="0" bIns="0">
            <a:spAutoFit/>
          </a:bodyPr>
          <a:lstStyle>
            <a:lvl1pPr marL="0">
              <a:defRPr sz="28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t>Output:</a:t>
            </a:r>
            <a:endParaRPr lang="en-US" dirty="0"/>
          </a:p>
        </p:txBody>
      </p:sp>
    </p:spTree>
    <p:extLst>
      <p:ext uri="{BB962C8B-B14F-4D97-AF65-F5344CB8AC3E}">
        <p14:creationId xmlns:p14="http://schemas.microsoft.com/office/powerpoint/2010/main" val="1689241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9F0F-BF83-1F6B-09F3-0C3A3978C40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a:t>
            </a:r>
            <a:r>
              <a:rPr lang="en-US" dirty="0"/>
              <a:t> Cleaning</a:t>
            </a:r>
          </a:p>
        </p:txBody>
      </p:sp>
      <p:sp>
        <p:nvSpPr>
          <p:cNvPr id="3" name="Text Placeholder 2">
            <a:extLst>
              <a:ext uri="{FF2B5EF4-FFF2-40B4-BE49-F238E27FC236}">
                <a16:creationId xmlns:a16="http://schemas.microsoft.com/office/drawing/2014/main" id="{D3E7728E-0619-0BD8-D51D-99738FEE3D20}"/>
              </a:ext>
            </a:extLst>
          </p:cNvPr>
          <p:cNvSpPr>
            <a:spLocks noGrp="1"/>
          </p:cNvSpPr>
          <p:nvPr>
            <p:ph type="body" idx="1"/>
          </p:nvPr>
        </p:nvSpPr>
        <p:spPr>
          <a:xfrm>
            <a:off x="746397" y="1392390"/>
            <a:ext cx="10479133" cy="4818820"/>
          </a:xfrm>
        </p:spPr>
        <p:txBody>
          <a:bodyPr/>
          <a:lstStyle/>
          <a:p>
            <a:pPr>
              <a:lnSpc>
                <a:spcPct val="107000"/>
              </a:lnSpc>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We performed the data cleaning using following steps: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itchFamily="2" charset="2"/>
              <a:buChar char=""/>
            </a:pP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Duplicates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Duplicates can be classified into two types, that is exact and near duplicates. The exact duplicates are easier to identify as they are the same values.  Near duplicates are the result of formatting, missing values, etc. </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itchFamily="2" charset="2"/>
              <a:buChar char=""/>
            </a:pP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Null</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The best way to remove the null values in the dataset is to either delete it or perform imputation. </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itchFamily="2" charset="2"/>
              <a:buChar char=""/>
            </a:pP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NA records: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best way to deal with the NA records is similar to handling of null record, that is either we delete the missing data rows or impute a value in place of the NA value .</a:t>
            </a:r>
          </a:p>
          <a:p>
            <a:pPr marL="342900" lvl="0" indent="-342900">
              <a:lnSpc>
                <a:spcPct val="107000"/>
              </a:lnSpc>
              <a:buFont typeface="Symbol" pitchFamily="2" charset="2"/>
              <a:buChar char=""/>
            </a:pP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Empty records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The handling of empty records in a dataset is the same as we handle null records.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495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F0DD-7C35-BD32-3369-216F6F85EB4C}"/>
              </a:ext>
            </a:extLst>
          </p:cNvPr>
          <p:cNvSpPr>
            <a:spLocks noGrp="1"/>
          </p:cNvSpPr>
          <p:nvPr>
            <p:ph type="title"/>
          </p:nvPr>
        </p:nvSpPr>
        <p:spPr/>
        <p:txBody>
          <a:bodyPr/>
          <a:lstStyle/>
          <a:p>
            <a:r>
              <a:rPr lang="en-US" dirty="0"/>
              <a:t>Data Visualization</a:t>
            </a:r>
          </a:p>
        </p:txBody>
      </p:sp>
      <p:sp>
        <p:nvSpPr>
          <p:cNvPr id="3" name="Text Placeholder 2">
            <a:extLst>
              <a:ext uri="{FF2B5EF4-FFF2-40B4-BE49-F238E27FC236}">
                <a16:creationId xmlns:a16="http://schemas.microsoft.com/office/drawing/2014/main" id="{C19AF47C-7A71-F7FD-C5B7-10C9700F2F8D}"/>
              </a:ext>
            </a:extLst>
          </p:cNvPr>
          <p:cNvSpPr>
            <a:spLocks noGrp="1"/>
          </p:cNvSpPr>
          <p:nvPr>
            <p:ph type="body" idx="1"/>
          </p:nvPr>
        </p:nvSpPr>
        <p:spPr>
          <a:xfrm>
            <a:off x="746397" y="1392390"/>
            <a:ext cx="10479133" cy="2550378"/>
          </a:xfrm>
        </p:spPr>
        <p:txBody>
          <a:bodyPr/>
          <a:lstStyle/>
          <a:p>
            <a:pPr marL="342900" indent="-342900">
              <a:lnSpc>
                <a:spcPct val="107000"/>
              </a:lnSpc>
              <a:spcAft>
                <a:spcPts val="800"/>
              </a:spcAft>
              <a:buFont typeface="Wingdings" pitchFamily="2" charset="2"/>
              <a:buChar char="Ø"/>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Data visualization is creating easy-to-understand graphic or visual representations of a large amount of complex quantitative and qualitative data and information with the help of static, dynamic or interactive visual items.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itchFamily="2" charset="2"/>
              <a:buChar char="Ø"/>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We here representing our diabetes data through common graphics. Here we used </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Histograms,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heatmap and pie chart and Bar chart for representing data. </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8482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68D8-B218-408C-2D03-5856423C5E62}"/>
              </a:ext>
            </a:extLst>
          </p:cNvPr>
          <p:cNvSpPr>
            <a:spLocks noGrp="1"/>
          </p:cNvSpPr>
          <p:nvPr>
            <p:ph type="title"/>
          </p:nvPr>
        </p:nvSpPr>
        <p:spPr/>
        <p:txBody>
          <a:bodyPr/>
          <a:lstStyle/>
          <a:p>
            <a:r>
              <a:rPr lang="en-US"/>
              <a:t>Bar-Plots</a:t>
            </a:r>
            <a:endParaRPr lang="en-US" dirty="0"/>
          </a:p>
        </p:txBody>
      </p:sp>
      <p:sp>
        <p:nvSpPr>
          <p:cNvPr id="12" name="Content Placeholder 11">
            <a:extLst>
              <a:ext uri="{FF2B5EF4-FFF2-40B4-BE49-F238E27FC236}">
                <a16:creationId xmlns:a16="http://schemas.microsoft.com/office/drawing/2014/main" id="{640C8669-6E17-FF7D-5DA7-3A179236A876}"/>
              </a:ext>
            </a:extLst>
          </p:cNvPr>
          <p:cNvSpPr>
            <a:spLocks noGrp="1"/>
          </p:cNvSpPr>
          <p:nvPr>
            <p:ph sz="half" idx="2"/>
          </p:nvPr>
        </p:nvSpPr>
        <p:spPr/>
        <p:txBody>
          <a:bodyPr/>
          <a:lstStyle/>
          <a:p>
            <a:endParaRPr lang="en-US"/>
          </a:p>
        </p:txBody>
      </p:sp>
      <p:sp>
        <p:nvSpPr>
          <p:cNvPr id="13" name="Content Placeholder 12">
            <a:extLst>
              <a:ext uri="{FF2B5EF4-FFF2-40B4-BE49-F238E27FC236}">
                <a16:creationId xmlns:a16="http://schemas.microsoft.com/office/drawing/2014/main" id="{10D7F73D-67BF-00CC-83BF-C51EC901D6C9}"/>
              </a:ext>
            </a:extLst>
          </p:cNvPr>
          <p:cNvSpPr>
            <a:spLocks noGrp="1"/>
          </p:cNvSpPr>
          <p:nvPr>
            <p:ph sz="half" idx="3"/>
          </p:nvPr>
        </p:nvSpPr>
        <p:spPr/>
        <p:txBody>
          <a:bodyPr/>
          <a:lstStyle/>
          <a:p>
            <a:endParaRPr lang="en-US"/>
          </a:p>
        </p:txBody>
      </p:sp>
      <p:pic>
        <p:nvPicPr>
          <p:cNvPr id="7" name="image12.png">
            <a:extLst>
              <a:ext uri="{FF2B5EF4-FFF2-40B4-BE49-F238E27FC236}">
                <a16:creationId xmlns:a16="http://schemas.microsoft.com/office/drawing/2014/main" id="{3BF7ECEB-FE68-DBFB-DA55-44F8285B721E}"/>
              </a:ext>
            </a:extLst>
          </p:cNvPr>
          <p:cNvPicPr>
            <a:picLocks noChangeAspect="1"/>
          </p:cNvPicPr>
          <p:nvPr/>
        </p:nvPicPr>
        <p:blipFill>
          <a:blip r:embed="rId2" cstate="print"/>
          <a:stretch>
            <a:fillRect/>
          </a:stretch>
        </p:blipFill>
        <p:spPr>
          <a:xfrm>
            <a:off x="533400" y="1392390"/>
            <a:ext cx="10783932" cy="5160810"/>
          </a:xfrm>
          <a:prstGeom prst="rect">
            <a:avLst/>
          </a:prstGeom>
        </p:spPr>
      </p:pic>
    </p:spTree>
    <p:extLst>
      <p:ext uri="{BB962C8B-B14F-4D97-AF65-F5344CB8AC3E}">
        <p14:creationId xmlns:p14="http://schemas.microsoft.com/office/powerpoint/2010/main" val="3771104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8245-477C-4CAD-894D-498755E27A0E}"/>
              </a:ext>
            </a:extLst>
          </p:cNvPr>
          <p:cNvSpPr>
            <a:spLocks noGrp="1"/>
          </p:cNvSpPr>
          <p:nvPr>
            <p:ph type="title"/>
          </p:nvPr>
        </p:nvSpPr>
        <p:spPr/>
        <p:txBody>
          <a:bodyPr/>
          <a:lstStyle/>
          <a:p>
            <a:r>
              <a:rPr lang="en-US" dirty="0"/>
              <a:t>Heat Map and Pie chart</a:t>
            </a:r>
          </a:p>
        </p:txBody>
      </p:sp>
      <p:pic>
        <p:nvPicPr>
          <p:cNvPr id="6" name="image13.png">
            <a:extLst>
              <a:ext uri="{FF2B5EF4-FFF2-40B4-BE49-F238E27FC236}">
                <a16:creationId xmlns:a16="http://schemas.microsoft.com/office/drawing/2014/main" id="{5DCDC66E-24EF-AE77-7CAF-7C872E5AEA5B}"/>
              </a:ext>
            </a:extLst>
          </p:cNvPr>
          <p:cNvPicPr>
            <a:picLocks noGrp="1" noChangeAspect="1"/>
          </p:cNvPicPr>
          <p:nvPr>
            <p:ph sz="half" idx="2"/>
          </p:nvPr>
        </p:nvPicPr>
        <p:blipFill>
          <a:blip r:embed="rId2" cstate="print"/>
          <a:stretch>
            <a:fillRect/>
          </a:stretch>
        </p:blipFill>
        <p:spPr>
          <a:xfrm>
            <a:off x="609600" y="1835018"/>
            <a:ext cx="5303838" cy="4011877"/>
          </a:xfrm>
          <a:prstGeom prst="rect">
            <a:avLst/>
          </a:prstGeom>
        </p:spPr>
      </p:pic>
      <p:pic>
        <p:nvPicPr>
          <p:cNvPr id="7" name="image14.png">
            <a:extLst>
              <a:ext uri="{FF2B5EF4-FFF2-40B4-BE49-F238E27FC236}">
                <a16:creationId xmlns:a16="http://schemas.microsoft.com/office/drawing/2014/main" id="{EFFE27A3-7E84-4EF3-FC90-4DF7ACE662ED}"/>
              </a:ext>
            </a:extLst>
          </p:cNvPr>
          <p:cNvPicPr>
            <a:picLocks noGrp="1" noChangeAspect="1"/>
          </p:cNvPicPr>
          <p:nvPr>
            <p:ph sz="half" idx="3"/>
          </p:nvPr>
        </p:nvPicPr>
        <p:blipFill>
          <a:blip r:embed="rId3" cstate="print"/>
          <a:stretch>
            <a:fillRect/>
          </a:stretch>
        </p:blipFill>
        <p:spPr>
          <a:xfrm>
            <a:off x="6507162" y="1835017"/>
            <a:ext cx="5303838" cy="4011878"/>
          </a:xfrm>
          <a:prstGeom prst="rect">
            <a:avLst/>
          </a:prstGeom>
        </p:spPr>
      </p:pic>
    </p:spTree>
    <p:extLst>
      <p:ext uri="{BB962C8B-B14F-4D97-AF65-F5344CB8AC3E}">
        <p14:creationId xmlns:p14="http://schemas.microsoft.com/office/powerpoint/2010/main" val="2114470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7523" y="3116096"/>
            <a:ext cx="2945130" cy="574040"/>
          </a:xfrm>
          <a:prstGeom prst="rect">
            <a:avLst/>
          </a:prstGeom>
        </p:spPr>
        <p:txBody>
          <a:bodyPr vert="horz" wrap="square" lIns="0" tIns="12700" rIns="0" bIns="0" rtlCol="0">
            <a:spAutoFit/>
          </a:bodyPr>
          <a:lstStyle/>
          <a:p>
            <a:pPr marL="12700">
              <a:lnSpc>
                <a:spcPct val="100000"/>
              </a:lnSpc>
              <a:spcBef>
                <a:spcPts val="100"/>
              </a:spcBef>
            </a:pPr>
            <a:r>
              <a:rPr dirty="0">
                <a:latin typeface="Times New Roman"/>
                <a:cs typeface="Times New Roman"/>
              </a:rPr>
              <a:t>THANK</a:t>
            </a:r>
            <a:r>
              <a:rPr spc="-25" dirty="0">
                <a:latin typeface="Times New Roman"/>
                <a:cs typeface="Times New Roman"/>
              </a:rPr>
              <a:t> </a:t>
            </a:r>
            <a:r>
              <a:rPr spc="-20" dirty="0">
                <a:latin typeface="Times New Roman"/>
                <a:cs typeface="Times New Roman"/>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a:cs typeface="Times New Roman"/>
              </a:rPr>
              <a:t>MOTIVATION:</a:t>
            </a:r>
          </a:p>
        </p:txBody>
      </p:sp>
      <p:sp>
        <p:nvSpPr>
          <p:cNvPr id="3" name="object 3"/>
          <p:cNvSpPr txBox="1">
            <a:spLocks noGrp="1"/>
          </p:cNvSpPr>
          <p:nvPr>
            <p:ph type="body" idx="1"/>
          </p:nvPr>
        </p:nvSpPr>
        <p:spPr>
          <a:xfrm>
            <a:off x="746397" y="1392390"/>
            <a:ext cx="10479133" cy="2228815"/>
          </a:xfrm>
          <a:prstGeom prst="rect">
            <a:avLst/>
          </a:prstGeom>
        </p:spPr>
        <p:txBody>
          <a:bodyPr vert="horz" wrap="square" lIns="0" tIns="12700" rIns="0" bIns="0" rtlCol="0">
            <a:spAutoFit/>
          </a:bodyPr>
          <a:lstStyle/>
          <a:p>
            <a:pPr marL="49530" marR="5080">
              <a:lnSpc>
                <a:spcPct val="100000"/>
              </a:lnSpc>
              <a:spcBef>
                <a:spcPts val="100"/>
              </a:spcBef>
            </a:pPr>
            <a:r>
              <a:rPr sz="2400" dirty="0"/>
              <a:t>The</a:t>
            </a:r>
            <a:r>
              <a:rPr sz="2400" spc="-20" dirty="0"/>
              <a:t> </a:t>
            </a:r>
            <a:r>
              <a:rPr sz="2400" dirty="0"/>
              <a:t>motivation</a:t>
            </a:r>
            <a:r>
              <a:rPr sz="2400" spc="-15" dirty="0"/>
              <a:t> </a:t>
            </a:r>
            <a:r>
              <a:rPr sz="2400" dirty="0"/>
              <a:t>behind</a:t>
            </a:r>
            <a:r>
              <a:rPr sz="2400" spc="-20" dirty="0"/>
              <a:t> </a:t>
            </a:r>
            <a:r>
              <a:rPr sz="2400" dirty="0"/>
              <a:t>this</a:t>
            </a:r>
            <a:r>
              <a:rPr sz="2400" spc="-20" dirty="0"/>
              <a:t> </a:t>
            </a:r>
            <a:r>
              <a:rPr sz="2400" dirty="0"/>
              <a:t>project</a:t>
            </a:r>
            <a:r>
              <a:rPr sz="2400" spc="-15" dirty="0"/>
              <a:t> </a:t>
            </a:r>
            <a:r>
              <a:rPr sz="2400" dirty="0"/>
              <a:t>is</a:t>
            </a:r>
            <a:r>
              <a:rPr sz="2400" spc="-20" dirty="0"/>
              <a:t> </a:t>
            </a:r>
            <a:r>
              <a:rPr sz="2400" dirty="0"/>
              <a:t>to</a:t>
            </a:r>
            <a:r>
              <a:rPr sz="2400" spc="-15" dirty="0"/>
              <a:t> </a:t>
            </a:r>
            <a:r>
              <a:rPr sz="2400" dirty="0"/>
              <a:t>contribute</a:t>
            </a:r>
            <a:r>
              <a:rPr sz="2400" spc="-20" dirty="0"/>
              <a:t> </a:t>
            </a:r>
            <a:r>
              <a:rPr sz="2400" dirty="0"/>
              <a:t>to</a:t>
            </a:r>
            <a:r>
              <a:rPr sz="2400" spc="-20" dirty="0"/>
              <a:t> </a:t>
            </a:r>
            <a:r>
              <a:rPr sz="2400" dirty="0"/>
              <a:t>the</a:t>
            </a:r>
            <a:r>
              <a:rPr sz="2400" spc="-15" dirty="0"/>
              <a:t> </a:t>
            </a:r>
            <a:r>
              <a:rPr sz="2400" dirty="0"/>
              <a:t>advancement</a:t>
            </a:r>
            <a:r>
              <a:rPr sz="2400" spc="-20" dirty="0"/>
              <a:t> </a:t>
            </a:r>
            <a:r>
              <a:rPr sz="2400" spc="-25" dirty="0"/>
              <a:t>of </a:t>
            </a:r>
            <a:r>
              <a:rPr sz="2400" dirty="0"/>
              <a:t>predictive</a:t>
            </a:r>
            <a:r>
              <a:rPr sz="2400" spc="-30" dirty="0"/>
              <a:t> </a:t>
            </a:r>
            <a:r>
              <a:rPr sz="2400" dirty="0"/>
              <a:t>healthcare</a:t>
            </a:r>
            <a:r>
              <a:rPr sz="2400" spc="-25" dirty="0"/>
              <a:t> </a:t>
            </a:r>
            <a:r>
              <a:rPr sz="2400" dirty="0"/>
              <a:t>analytics</a:t>
            </a:r>
            <a:r>
              <a:rPr sz="2400" spc="-25" dirty="0"/>
              <a:t> </a:t>
            </a:r>
            <a:r>
              <a:rPr sz="2400" dirty="0"/>
              <a:t>and</a:t>
            </a:r>
            <a:r>
              <a:rPr sz="2400" spc="-20" dirty="0"/>
              <a:t> </a:t>
            </a:r>
            <a:r>
              <a:rPr sz="2400" dirty="0"/>
              <a:t>ultimately</a:t>
            </a:r>
            <a:r>
              <a:rPr sz="2400" spc="-25" dirty="0"/>
              <a:t> </a:t>
            </a:r>
            <a:r>
              <a:rPr sz="2400" dirty="0"/>
              <a:t>improve</a:t>
            </a:r>
            <a:r>
              <a:rPr sz="2400" spc="-25" dirty="0"/>
              <a:t> </a:t>
            </a:r>
            <a:r>
              <a:rPr sz="2400" dirty="0"/>
              <a:t>the</a:t>
            </a:r>
            <a:r>
              <a:rPr sz="2400" spc="-25" dirty="0"/>
              <a:t> </a:t>
            </a:r>
            <a:r>
              <a:rPr sz="2400" dirty="0"/>
              <a:t>well-being</a:t>
            </a:r>
            <a:r>
              <a:rPr sz="2400" spc="-20" dirty="0"/>
              <a:t> </a:t>
            </a:r>
            <a:r>
              <a:rPr sz="2400" spc="-25" dirty="0"/>
              <a:t>of </a:t>
            </a:r>
            <a:r>
              <a:rPr sz="2400" dirty="0"/>
              <a:t>individuals</a:t>
            </a:r>
            <a:r>
              <a:rPr sz="2400" spc="-25" dirty="0"/>
              <a:t> </a:t>
            </a:r>
            <a:r>
              <a:rPr sz="2400" dirty="0"/>
              <a:t>at</a:t>
            </a:r>
            <a:r>
              <a:rPr sz="2400" spc="-20" dirty="0"/>
              <a:t> </a:t>
            </a:r>
            <a:r>
              <a:rPr sz="2400" dirty="0"/>
              <a:t>risk</a:t>
            </a:r>
            <a:r>
              <a:rPr sz="2400" spc="-20" dirty="0"/>
              <a:t> </a:t>
            </a:r>
            <a:r>
              <a:rPr sz="2400" dirty="0"/>
              <a:t>of</a:t>
            </a:r>
            <a:r>
              <a:rPr sz="2400" spc="-15" dirty="0"/>
              <a:t> </a:t>
            </a:r>
            <a:r>
              <a:rPr sz="2400" dirty="0"/>
              <a:t>diabetes..</a:t>
            </a:r>
            <a:r>
              <a:rPr sz="2400" spc="-20" dirty="0"/>
              <a:t> </a:t>
            </a:r>
            <a:r>
              <a:rPr sz="2400" dirty="0"/>
              <a:t>Among</a:t>
            </a:r>
            <a:r>
              <a:rPr sz="2400" spc="-15" dirty="0"/>
              <a:t> </a:t>
            </a:r>
            <a:r>
              <a:rPr sz="2400" dirty="0"/>
              <a:t>various</a:t>
            </a:r>
            <a:r>
              <a:rPr sz="2400" spc="-20" dirty="0"/>
              <a:t> </a:t>
            </a:r>
            <a:r>
              <a:rPr sz="2400" dirty="0"/>
              <a:t>predictive</a:t>
            </a:r>
            <a:r>
              <a:rPr sz="2400" spc="-25" dirty="0"/>
              <a:t> </a:t>
            </a:r>
            <a:r>
              <a:rPr sz="2400" dirty="0"/>
              <a:t>factors,</a:t>
            </a:r>
            <a:r>
              <a:rPr sz="2400" spc="-15" dirty="0"/>
              <a:t> </a:t>
            </a:r>
            <a:r>
              <a:rPr sz="2400" spc="-20" dirty="0"/>
              <a:t>Body </a:t>
            </a:r>
            <a:r>
              <a:rPr sz="2400" dirty="0"/>
              <a:t>Mass</a:t>
            </a:r>
            <a:r>
              <a:rPr sz="2400" spc="-25" dirty="0"/>
              <a:t> </a:t>
            </a:r>
            <a:r>
              <a:rPr sz="2400" dirty="0"/>
              <a:t>Index</a:t>
            </a:r>
            <a:r>
              <a:rPr sz="2400" spc="-15" dirty="0"/>
              <a:t> </a:t>
            </a:r>
            <a:r>
              <a:rPr sz="2400" dirty="0"/>
              <a:t>(BMI)</a:t>
            </a:r>
            <a:r>
              <a:rPr sz="2400" spc="-15" dirty="0"/>
              <a:t> </a:t>
            </a:r>
            <a:r>
              <a:rPr sz="2400" dirty="0"/>
              <a:t>is</a:t>
            </a:r>
            <a:r>
              <a:rPr sz="2400" spc="-20" dirty="0"/>
              <a:t> </a:t>
            </a:r>
            <a:r>
              <a:rPr sz="2400" dirty="0"/>
              <a:t>a</a:t>
            </a:r>
            <a:r>
              <a:rPr sz="2400" spc="-20" dirty="0"/>
              <a:t> </a:t>
            </a:r>
            <a:r>
              <a:rPr sz="2400" dirty="0"/>
              <a:t>crucial</a:t>
            </a:r>
            <a:r>
              <a:rPr sz="2400" spc="-20" dirty="0"/>
              <a:t> </a:t>
            </a:r>
            <a:r>
              <a:rPr sz="2400" dirty="0"/>
              <a:t>indicator.</a:t>
            </a:r>
            <a:r>
              <a:rPr sz="2400" spc="-15" dirty="0"/>
              <a:t> </a:t>
            </a:r>
            <a:r>
              <a:rPr sz="2400" dirty="0"/>
              <a:t>Here</a:t>
            </a:r>
            <a:r>
              <a:rPr sz="2400" spc="-20" dirty="0"/>
              <a:t> </a:t>
            </a:r>
            <a:r>
              <a:rPr sz="2400" dirty="0"/>
              <a:t>we</a:t>
            </a:r>
            <a:r>
              <a:rPr sz="2400" spc="-20" dirty="0"/>
              <a:t> </a:t>
            </a:r>
            <a:r>
              <a:rPr sz="2400" dirty="0"/>
              <a:t>create</a:t>
            </a:r>
            <a:r>
              <a:rPr sz="2400" spc="-20" dirty="0"/>
              <a:t> </a:t>
            </a:r>
            <a:r>
              <a:rPr sz="2400" dirty="0"/>
              <a:t>a</a:t>
            </a:r>
            <a:r>
              <a:rPr sz="2400" spc="-20" dirty="0"/>
              <a:t> </a:t>
            </a:r>
            <a:r>
              <a:rPr sz="2400" spc="-10" dirty="0"/>
              <a:t>comprehensive </a:t>
            </a:r>
            <a:r>
              <a:rPr sz="2400" dirty="0"/>
              <a:t>solution</a:t>
            </a:r>
            <a:r>
              <a:rPr sz="2400" spc="-15" dirty="0"/>
              <a:t> </a:t>
            </a:r>
            <a:r>
              <a:rPr sz="2400" dirty="0"/>
              <a:t>for</a:t>
            </a:r>
            <a:r>
              <a:rPr sz="2400" spc="-15" dirty="0"/>
              <a:t> </a:t>
            </a:r>
            <a:r>
              <a:rPr sz="2400" dirty="0"/>
              <a:t>diabetes</a:t>
            </a:r>
            <a:r>
              <a:rPr sz="2400" spc="-20" dirty="0"/>
              <a:t> </a:t>
            </a:r>
            <a:r>
              <a:rPr sz="2400" dirty="0"/>
              <a:t>risk</a:t>
            </a:r>
            <a:r>
              <a:rPr sz="2400" spc="-15" dirty="0"/>
              <a:t> </a:t>
            </a:r>
            <a:r>
              <a:rPr sz="2400" dirty="0"/>
              <a:t>prediction.</a:t>
            </a:r>
            <a:r>
              <a:rPr sz="2400" spc="-15" dirty="0"/>
              <a:t> </a:t>
            </a:r>
            <a:r>
              <a:rPr sz="2400" dirty="0"/>
              <a:t>The</a:t>
            </a:r>
            <a:r>
              <a:rPr sz="2400" spc="-20" dirty="0"/>
              <a:t> </a:t>
            </a:r>
            <a:r>
              <a:rPr sz="2400" dirty="0"/>
              <a:t>ability</a:t>
            </a:r>
            <a:r>
              <a:rPr sz="2400" spc="-10" dirty="0"/>
              <a:t> </a:t>
            </a:r>
            <a:r>
              <a:rPr sz="2400" dirty="0"/>
              <a:t>to</a:t>
            </a:r>
            <a:r>
              <a:rPr sz="2400" spc="-15" dirty="0"/>
              <a:t> </a:t>
            </a:r>
            <a:r>
              <a:rPr sz="2400" dirty="0"/>
              <a:t>predict</a:t>
            </a:r>
            <a:r>
              <a:rPr sz="2400" spc="-20" dirty="0"/>
              <a:t> </a:t>
            </a:r>
            <a:r>
              <a:rPr sz="2400" dirty="0"/>
              <a:t>diabetes</a:t>
            </a:r>
            <a:r>
              <a:rPr sz="2400" spc="-20" dirty="0"/>
              <a:t> </a:t>
            </a:r>
            <a:r>
              <a:rPr sz="2400" spc="-10" dirty="0"/>
              <a:t>based </a:t>
            </a:r>
            <a:r>
              <a:rPr sz="2400" dirty="0"/>
              <a:t>on</a:t>
            </a:r>
            <a:r>
              <a:rPr sz="2400" spc="-15" dirty="0"/>
              <a:t> </a:t>
            </a:r>
            <a:r>
              <a:rPr sz="2400" dirty="0"/>
              <a:t>an</a:t>
            </a:r>
            <a:r>
              <a:rPr sz="2400" spc="-10" dirty="0"/>
              <a:t> </a:t>
            </a:r>
            <a:r>
              <a:rPr sz="2400" dirty="0"/>
              <a:t>individual's</a:t>
            </a:r>
            <a:r>
              <a:rPr sz="2400" spc="-20" dirty="0"/>
              <a:t> </a:t>
            </a:r>
            <a:r>
              <a:rPr sz="2400" dirty="0"/>
              <a:t>BMI</a:t>
            </a:r>
            <a:r>
              <a:rPr sz="2400" spc="-10" dirty="0"/>
              <a:t> </a:t>
            </a:r>
            <a:r>
              <a:rPr sz="2400" dirty="0"/>
              <a:t>allows</a:t>
            </a:r>
            <a:r>
              <a:rPr sz="2400" spc="-15" dirty="0"/>
              <a:t> </a:t>
            </a:r>
            <a:r>
              <a:rPr sz="2400" dirty="0"/>
              <a:t>for</a:t>
            </a:r>
            <a:r>
              <a:rPr sz="2400" spc="-15" dirty="0"/>
              <a:t> </a:t>
            </a:r>
            <a:r>
              <a:rPr sz="2400" dirty="0"/>
              <a:t>early</a:t>
            </a:r>
            <a:r>
              <a:rPr sz="2400" spc="-10" dirty="0"/>
              <a:t> </a:t>
            </a:r>
            <a:r>
              <a:rPr sz="2400" dirty="0"/>
              <a:t>interventions,</a:t>
            </a:r>
            <a:r>
              <a:rPr sz="2400" spc="-10" dirty="0"/>
              <a:t> </a:t>
            </a:r>
            <a:r>
              <a:rPr sz="2400" dirty="0"/>
              <a:t>such</a:t>
            </a:r>
            <a:r>
              <a:rPr sz="2400" spc="-15" dirty="0"/>
              <a:t> </a:t>
            </a:r>
            <a:r>
              <a:rPr sz="2400" dirty="0"/>
              <a:t>as</a:t>
            </a:r>
            <a:r>
              <a:rPr sz="2400" spc="-15" dirty="0"/>
              <a:t> </a:t>
            </a:r>
            <a:r>
              <a:rPr sz="2400" spc="-10" dirty="0"/>
              <a:t>lifestyle </a:t>
            </a:r>
            <a:r>
              <a:rPr sz="2400" dirty="0"/>
              <a:t>modifications</a:t>
            </a:r>
            <a:r>
              <a:rPr sz="2400" spc="-35" dirty="0"/>
              <a:t> </a:t>
            </a:r>
            <a:r>
              <a:rPr sz="2400" dirty="0"/>
              <a:t>and</a:t>
            </a:r>
            <a:r>
              <a:rPr sz="2400" spc="-35" dirty="0"/>
              <a:t> </a:t>
            </a:r>
            <a:r>
              <a:rPr sz="2400" dirty="0"/>
              <a:t>medical</a:t>
            </a:r>
            <a:r>
              <a:rPr sz="2400" spc="-30" dirty="0"/>
              <a:t> </a:t>
            </a:r>
            <a:r>
              <a:rPr sz="2400" spc="-10" dirty="0"/>
              <a:t>treatments.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a:cs typeface="Times New Roman"/>
              </a:rPr>
              <a:t>OBJECTIVE:</a:t>
            </a:r>
          </a:p>
        </p:txBody>
      </p:sp>
      <p:sp>
        <p:nvSpPr>
          <p:cNvPr id="3" name="object 3"/>
          <p:cNvSpPr txBox="1"/>
          <p:nvPr/>
        </p:nvSpPr>
        <p:spPr>
          <a:xfrm>
            <a:off x="878840" y="1392390"/>
            <a:ext cx="10001885" cy="2228815"/>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main</a:t>
            </a:r>
            <a:r>
              <a:rPr sz="2400" spc="-10" dirty="0">
                <a:latin typeface="Times New Roman"/>
                <a:cs typeface="Times New Roman"/>
              </a:rPr>
              <a:t> </a:t>
            </a:r>
            <a:r>
              <a:rPr sz="2400" dirty="0">
                <a:latin typeface="Times New Roman"/>
                <a:cs typeface="Times New Roman"/>
              </a:rPr>
              <a:t>objective</a:t>
            </a:r>
            <a:r>
              <a:rPr sz="2400" spc="-1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proposed</a:t>
            </a:r>
            <a:r>
              <a:rPr sz="2400" spc="-5" dirty="0">
                <a:latin typeface="Times New Roman"/>
                <a:cs typeface="Times New Roman"/>
              </a:rPr>
              <a:t> </a:t>
            </a:r>
            <a:r>
              <a:rPr sz="2400" dirty="0">
                <a:latin typeface="Times New Roman"/>
                <a:cs typeface="Times New Roman"/>
              </a:rPr>
              <a:t>method</a:t>
            </a:r>
            <a:r>
              <a:rPr sz="2400" spc="-10"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develop</a:t>
            </a:r>
            <a:r>
              <a:rPr sz="2400" spc="-10" dirty="0">
                <a:latin typeface="Times New Roman"/>
                <a:cs typeface="Times New Roman"/>
              </a:rPr>
              <a:t> </a:t>
            </a:r>
            <a:r>
              <a:rPr sz="2400" dirty="0">
                <a:latin typeface="Times New Roman"/>
                <a:cs typeface="Times New Roman"/>
              </a:rPr>
              <a:t>a</a:t>
            </a:r>
            <a:r>
              <a:rPr sz="2400" spc="-10" dirty="0">
                <a:latin typeface="Times New Roman"/>
                <a:cs typeface="Times New Roman"/>
              </a:rPr>
              <a:t> predictive </a:t>
            </a:r>
            <a:r>
              <a:rPr sz="2400" dirty="0">
                <a:latin typeface="Times New Roman"/>
                <a:cs typeface="Times New Roman"/>
              </a:rPr>
              <a:t>model</a:t>
            </a:r>
            <a:r>
              <a:rPr sz="2400" spc="-20" dirty="0">
                <a:latin typeface="Times New Roman"/>
                <a:cs typeface="Times New Roman"/>
              </a:rPr>
              <a:t> </a:t>
            </a:r>
            <a:r>
              <a:rPr sz="2400" dirty="0">
                <a:latin typeface="Times New Roman"/>
                <a:cs typeface="Times New Roman"/>
              </a:rPr>
              <a:t>for</a:t>
            </a:r>
            <a:r>
              <a:rPr sz="2400" spc="-10" dirty="0">
                <a:latin typeface="Times New Roman"/>
                <a:cs typeface="Times New Roman"/>
              </a:rPr>
              <a:t> </a:t>
            </a:r>
            <a:r>
              <a:rPr sz="2400" dirty="0">
                <a:latin typeface="Times New Roman"/>
                <a:cs typeface="Times New Roman"/>
              </a:rPr>
              <a:t>forecasting</a:t>
            </a:r>
            <a:r>
              <a:rPr sz="2400" spc="-10" dirty="0">
                <a:latin typeface="Times New Roman"/>
                <a:cs typeface="Times New Roman"/>
              </a:rPr>
              <a:t> </a:t>
            </a:r>
            <a:r>
              <a:rPr sz="2400" dirty="0">
                <a:latin typeface="Times New Roman"/>
                <a:cs typeface="Times New Roman"/>
              </a:rPr>
              <a:t>diabetes</a:t>
            </a:r>
            <a:r>
              <a:rPr sz="2400" spc="-15" dirty="0">
                <a:latin typeface="Times New Roman"/>
                <a:cs typeface="Times New Roman"/>
              </a:rPr>
              <a:t> </a:t>
            </a:r>
            <a:r>
              <a:rPr sz="2400" dirty="0">
                <a:latin typeface="Times New Roman"/>
                <a:cs typeface="Times New Roman"/>
              </a:rPr>
              <a:t>risk</a:t>
            </a:r>
            <a:r>
              <a:rPr sz="2400" spc="-10"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patients,</a:t>
            </a:r>
            <a:r>
              <a:rPr sz="2400" spc="-10" dirty="0">
                <a:latin typeface="Times New Roman"/>
                <a:cs typeface="Times New Roman"/>
              </a:rPr>
              <a:t> </a:t>
            </a:r>
            <a:r>
              <a:rPr sz="2400" dirty="0">
                <a:latin typeface="Times New Roman"/>
                <a:cs typeface="Times New Roman"/>
              </a:rPr>
              <a:t>prioritizing</a:t>
            </a:r>
            <a:r>
              <a:rPr sz="2400" spc="-10" dirty="0">
                <a:latin typeface="Times New Roman"/>
                <a:cs typeface="Times New Roman"/>
              </a:rPr>
              <a:t> </a:t>
            </a:r>
            <a:r>
              <a:rPr sz="2400" spc="-25" dirty="0">
                <a:latin typeface="Times New Roman"/>
                <a:cs typeface="Times New Roman"/>
              </a:rPr>
              <a:t>the </a:t>
            </a:r>
            <a:r>
              <a:rPr sz="2400" dirty="0">
                <a:latin typeface="Times New Roman"/>
                <a:cs typeface="Times New Roman"/>
              </a:rPr>
              <a:t>BMI(Body</a:t>
            </a:r>
            <a:r>
              <a:rPr sz="2400" spc="-20" dirty="0">
                <a:latin typeface="Times New Roman"/>
                <a:cs typeface="Times New Roman"/>
              </a:rPr>
              <a:t> </a:t>
            </a:r>
            <a:r>
              <a:rPr sz="2400" dirty="0">
                <a:latin typeface="Times New Roman"/>
                <a:cs typeface="Times New Roman"/>
              </a:rPr>
              <a:t>Mass</a:t>
            </a:r>
            <a:r>
              <a:rPr sz="2400" spc="-20" dirty="0">
                <a:latin typeface="Times New Roman"/>
                <a:cs typeface="Times New Roman"/>
              </a:rPr>
              <a:t> </a:t>
            </a:r>
            <a:r>
              <a:rPr sz="2400" dirty="0">
                <a:latin typeface="Times New Roman"/>
                <a:cs typeface="Times New Roman"/>
              </a:rPr>
              <a:t>Index)</a:t>
            </a:r>
            <a:r>
              <a:rPr sz="2400" spc="-20"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considering</a:t>
            </a:r>
            <a:r>
              <a:rPr sz="2400" spc="-20" dirty="0">
                <a:latin typeface="Times New Roman"/>
                <a:cs typeface="Times New Roman"/>
              </a:rPr>
              <a:t> </a:t>
            </a:r>
            <a:r>
              <a:rPr sz="2400" dirty="0">
                <a:latin typeface="Times New Roman"/>
                <a:cs typeface="Times New Roman"/>
              </a:rPr>
              <a:t>several</a:t>
            </a:r>
            <a:r>
              <a:rPr sz="2400" spc="-20" dirty="0">
                <a:latin typeface="Times New Roman"/>
                <a:cs typeface="Times New Roman"/>
              </a:rPr>
              <a:t> </a:t>
            </a:r>
            <a:r>
              <a:rPr sz="2400" dirty="0">
                <a:latin typeface="Times New Roman"/>
                <a:cs typeface="Times New Roman"/>
              </a:rPr>
              <a:t>factors</a:t>
            </a:r>
            <a:r>
              <a:rPr sz="2400" spc="-20" dirty="0">
                <a:latin typeface="Times New Roman"/>
                <a:cs typeface="Times New Roman"/>
              </a:rPr>
              <a:t> </a:t>
            </a:r>
            <a:r>
              <a:rPr sz="2400" dirty="0">
                <a:latin typeface="Times New Roman"/>
                <a:cs typeface="Times New Roman"/>
              </a:rPr>
              <a:t>such</a:t>
            </a:r>
            <a:r>
              <a:rPr sz="2400" spc="-20" dirty="0">
                <a:latin typeface="Times New Roman"/>
                <a:cs typeface="Times New Roman"/>
              </a:rPr>
              <a:t> </a:t>
            </a:r>
            <a:r>
              <a:rPr sz="2400" dirty="0">
                <a:latin typeface="Times New Roman"/>
                <a:cs typeface="Times New Roman"/>
              </a:rPr>
              <a:t>as</a:t>
            </a:r>
            <a:r>
              <a:rPr sz="2400" spc="-20" dirty="0">
                <a:latin typeface="Times New Roman"/>
                <a:cs typeface="Times New Roman"/>
              </a:rPr>
              <a:t> age, </a:t>
            </a:r>
            <a:r>
              <a:rPr sz="2400" dirty="0">
                <a:latin typeface="Times New Roman"/>
                <a:cs typeface="Times New Roman"/>
              </a:rPr>
              <a:t>gender,</a:t>
            </a:r>
            <a:r>
              <a:rPr sz="2400" spc="-5" dirty="0">
                <a:latin typeface="Times New Roman"/>
                <a:cs typeface="Times New Roman"/>
              </a:rPr>
              <a:t> </a:t>
            </a:r>
            <a:r>
              <a:rPr sz="2400" dirty="0">
                <a:latin typeface="Times New Roman"/>
                <a:cs typeface="Times New Roman"/>
              </a:rPr>
              <a:t>hypertension,</a:t>
            </a:r>
            <a:r>
              <a:rPr sz="2400" spc="-5" dirty="0">
                <a:latin typeface="Times New Roman"/>
                <a:cs typeface="Times New Roman"/>
              </a:rPr>
              <a:t> </a:t>
            </a:r>
            <a:r>
              <a:rPr sz="2400" dirty="0">
                <a:latin typeface="Times New Roman"/>
                <a:cs typeface="Times New Roman"/>
              </a:rPr>
              <a:t>heart</a:t>
            </a:r>
            <a:r>
              <a:rPr sz="2400" spc="-5" dirty="0">
                <a:latin typeface="Times New Roman"/>
                <a:cs typeface="Times New Roman"/>
              </a:rPr>
              <a:t> </a:t>
            </a:r>
            <a:r>
              <a:rPr sz="2400" dirty="0">
                <a:latin typeface="Times New Roman"/>
                <a:cs typeface="Times New Roman"/>
              </a:rPr>
              <a:t>disease,</a:t>
            </a:r>
            <a:r>
              <a:rPr sz="2400" spc="-5" dirty="0">
                <a:latin typeface="Times New Roman"/>
                <a:cs typeface="Times New Roman"/>
              </a:rPr>
              <a:t> </a:t>
            </a:r>
            <a:r>
              <a:rPr sz="2400" dirty="0">
                <a:latin typeface="Times New Roman"/>
                <a:cs typeface="Times New Roman"/>
              </a:rPr>
              <a:t>smoking history,</a:t>
            </a:r>
            <a:r>
              <a:rPr sz="2400" spc="-5" dirty="0">
                <a:latin typeface="Times New Roman"/>
                <a:cs typeface="Times New Roman"/>
              </a:rPr>
              <a:t> </a:t>
            </a:r>
            <a:r>
              <a:rPr sz="2400" dirty="0">
                <a:latin typeface="Times New Roman"/>
                <a:cs typeface="Times New Roman"/>
              </a:rPr>
              <a:t>blood </a:t>
            </a:r>
            <a:r>
              <a:rPr sz="2400" spc="-10" dirty="0">
                <a:latin typeface="Times New Roman"/>
                <a:cs typeface="Times New Roman"/>
              </a:rPr>
              <a:t>glucose </a:t>
            </a:r>
            <a:r>
              <a:rPr sz="2400" dirty="0">
                <a:latin typeface="Times New Roman"/>
                <a:cs typeface="Times New Roman"/>
              </a:rPr>
              <a:t>level,</a:t>
            </a:r>
            <a:r>
              <a:rPr sz="2400" spc="-10" dirty="0">
                <a:latin typeface="Times New Roman"/>
                <a:cs typeface="Times New Roman"/>
              </a:rPr>
              <a:t> </a:t>
            </a:r>
            <a:r>
              <a:rPr sz="2400" dirty="0">
                <a:latin typeface="Times New Roman"/>
                <a:cs typeface="Times New Roman"/>
              </a:rPr>
              <a:t>etc.</a:t>
            </a:r>
            <a:r>
              <a:rPr sz="2400" spc="-10"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handle</a:t>
            </a:r>
            <a:r>
              <a:rPr sz="2400" spc="-15" dirty="0">
                <a:latin typeface="Times New Roman"/>
                <a:cs typeface="Times New Roman"/>
              </a:rPr>
              <a:t> </a:t>
            </a:r>
            <a:r>
              <a:rPr sz="2400" dirty="0">
                <a:latin typeface="Times New Roman"/>
                <a:cs typeface="Times New Roman"/>
              </a:rPr>
              <a:t>complex</a:t>
            </a:r>
            <a:r>
              <a:rPr sz="2400" spc="-10" dirty="0">
                <a:latin typeface="Times New Roman"/>
                <a:cs typeface="Times New Roman"/>
              </a:rPr>
              <a:t> </a:t>
            </a:r>
            <a:r>
              <a:rPr sz="2400" dirty="0">
                <a:latin typeface="Times New Roman"/>
                <a:cs typeface="Times New Roman"/>
              </a:rPr>
              <a:t>data</a:t>
            </a:r>
            <a:r>
              <a:rPr sz="2400" spc="-15"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maintain</a:t>
            </a:r>
            <a:r>
              <a:rPr sz="2400" spc="-1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accuracy</a:t>
            </a:r>
            <a:r>
              <a:rPr sz="2400" spc="-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spc="-25" dirty="0">
                <a:latin typeface="Times New Roman"/>
                <a:cs typeface="Times New Roman"/>
              </a:rPr>
              <a:t>the </a:t>
            </a:r>
            <a:r>
              <a:rPr sz="2400" dirty="0">
                <a:latin typeface="Times New Roman"/>
                <a:cs typeface="Times New Roman"/>
              </a:rPr>
              <a:t>results,</a:t>
            </a:r>
            <a:r>
              <a:rPr sz="2400" spc="-25" dirty="0">
                <a:latin typeface="Times New Roman"/>
                <a:cs typeface="Times New Roman"/>
              </a:rPr>
              <a:t> </a:t>
            </a:r>
            <a:r>
              <a:rPr sz="2400" dirty="0">
                <a:latin typeface="Times New Roman"/>
                <a:cs typeface="Times New Roman"/>
              </a:rPr>
              <a:t>we</a:t>
            </a:r>
            <a:r>
              <a:rPr sz="2400" spc="-15" dirty="0">
                <a:latin typeface="Times New Roman"/>
                <a:cs typeface="Times New Roman"/>
              </a:rPr>
              <a:t> </a:t>
            </a:r>
            <a:r>
              <a:rPr sz="2400" dirty="0">
                <a:latin typeface="Times New Roman"/>
                <a:cs typeface="Times New Roman"/>
              </a:rPr>
              <a:t>are</a:t>
            </a:r>
            <a:r>
              <a:rPr sz="2400" spc="-20" dirty="0">
                <a:latin typeface="Times New Roman"/>
                <a:cs typeface="Times New Roman"/>
              </a:rPr>
              <a:t> </a:t>
            </a:r>
            <a:r>
              <a:rPr sz="2400" dirty="0">
                <a:latin typeface="Times New Roman"/>
                <a:cs typeface="Times New Roman"/>
              </a:rPr>
              <a:t>using</a:t>
            </a:r>
            <a:r>
              <a:rPr sz="2400" spc="-1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Random</a:t>
            </a:r>
            <a:r>
              <a:rPr sz="2400" spc="-15" dirty="0">
                <a:latin typeface="Times New Roman"/>
                <a:cs typeface="Times New Roman"/>
              </a:rPr>
              <a:t> </a:t>
            </a:r>
            <a:r>
              <a:rPr sz="2400" dirty="0">
                <a:latin typeface="Times New Roman"/>
                <a:cs typeface="Times New Roman"/>
              </a:rPr>
              <a:t>Forest</a:t>
            </a:r>
            <a:r>
              <a:rPr sz="2400" spc="-20" dirty="0">
                <a:latin typeface="Times New Roman"/>
                <a:cs typeface="Times New Roman"/>
              </a:rPr>
              <a:t> </a:t>
            </a:r>
            <a:r>
              <a:rPr sz="2400" dirty="0">
                <a:latin typeface="Times New Roman"/>
                <a:cs typeface="Times New Roman"/>
              </a:rPr>
              <a:t>model</a:t>
            </a:r>
            <a:r>
              <a:rPr sz="2400" spc="-15"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various</a:t>
            </a:r>
            <a:r>
              <a:rPr sz="2400" spc="-15" dirty="0">
                <a:latin typeface="Times New Roman"/>
                <a:cs typeface="Times New Roman"/>
              </a:rPr>
              <a:t> </a:t>
            </a:r>
            <a:r>
              <a:rPr sz="2400" spc="-10" dirty="0">
                <a:latin typeface="Times New Roman"/>
                <a:cs typeface="Times New Roman"/>
              </a:rPr>
              <a:t>evaluation </a:t>
            </a:r>
            <a:r>
              <a:rPr sz="2400" dirty="0">
                <a:latin typeface="Times New Roman"/>
                <a:cs typeface="Times New Roman"/>
              </a:rPr>
              <a:t>metrics</a:t>
            </a:r>
            <a:r>
              <a:rPr sz="2400" spc="-25" dirty="0">
                <a:latin typeface="Times New Roman"/>
                <a:cs typeface="Times New Roman"/>
              </a:rPr>
              <a:t> </a:t>
            </a:r>
            <a:r>
              <a:rPr sz="2400" dirty="0">
                <a:latin typeface="Times New Roman"/>
                <a:cs typeface="Times New Roman"/>
              </a:rPr>
              <a:t>such</a:t>
            </a:r>
            <a:r>
              <a:rPr sz="2400" spc="-15" dirty="0">
                <a:latin typeface="Times New Roman"/>
                <a:cs typeface="Times New Roman"/>
              </a:rPr>
              <a:t> </a:t>
            </a:r>
            <a:r>
              <a:rPr sz="2400" dirty="0">
                <a:latin typeface="Times New Roman"/>
                <a:cs typeface="Times New Roman"/>
              </a:rPr>
              <a:t>as</a:t>
            </a:r>
            <a:r>
              <a:rPr sz="2400" spc="-20" dirty="0">
                <a:latin typeface="Times New Roman"/>
                <a:cs typeface="Times New Roman"/>
              </a:rPr>
              <a:t> </a:t>
            </a:r>
            <a:r>
              <a:rPr sz="2400" dirty="0">
                <a:latin typeface="Times New Roman"/>
                <a:cs typeface="Times New Roman"/>
              </a:rPr>
              <a:t>F1</a:t>
            </a:r>
            <a:r>
              <a:rPr sz="2400" spc="-15" dirty="0">
                <a:latin typeface="Times New Roman"/>
                <a:cs typeface="Times New Roman"/>
              </a:rPr>
              <a:t> </a:t>
            </a:r>
            <a:r>
              <a:rPr sz="2400" dirty="0">
                <a:latin typeface="Times New Roman"/>
                <a:cs typeface="Times New Roman"/>
              </a:rPr>
              <a:t>score</a:t>
            </a:r>
            <a:r>
              <a:rPr sz="2400" spc="-20"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recall</a:t>
            </a:r>
            <a:r>
              <a:rPr sz="2400" spc="-20" dirty="0">
                <a:latin typeface="Times New Roman"/>
                <a:cs typeface="Times New Roman"/>
              </a:rPr>
              <a:t> </a:t>
            </a:r>
            <a:r>
              <a:rPr sz="2400" spc="-10" dirty="0">
                <a:latin typeface="Times New Roman"/>
                <a:cs typeface="Times New Roman"/>
              </a:rPr>
              <a:t>techniques.</a:t>
            </a:r>
            <a:endParaRPr sz="24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a:cs typeface="Times New Roman"/>
              </a:rPr>
              <a:t>PROPOSED</a:t>
            </a:r>
            <a:r>
              <a:rPr spc="-40" dirty="0">
                <a:latin typeface="Times New Roman"/>
                <a:cs typeface="Times New Roman"/>
              </a:rPr>
              <a:t> </a:t>
            </a:r>
            <a:r>
              <a:rPr spc="-10" dirty="0">
                <a:latin typeface="Times New Roman"/>
                <a:cs typeface="Times New Roman"/>
              </a:rPr>
              <a:t>METHOD:</a:t>
            </a:r>
          </a:p>
        </p:txBody>
      </p:sp>
      <p:sp>
        <p:nvSpPr>
          <p:cNvPr id="3" name="object 3"/>
          <p:cNvSpPr txBox="1"/>
          <p:nvPr/>
        </p:nvSpPr>
        <p:spPr>
          <a:xfrm>
            <a:off x="746397" y="1399646"/>
            <a:ext cx="10440670" cy="1490152"/>
          </a:xfrm>
          <a:prstGeom prst="rect">
            <a:avLst/>
          </a:prstGeom>
        </p:spPr>
        <p:txBody>
          <a:bodyPr vert="horz" wrap="square" lIns="0" tIns="12700" rIns="0" bIns="0" rtlCol="0">
            <a:spAutoFit/>
          </a:bodyPr>
          <a:lstStyle/>
          <a:p>
            <a:pPr marL="355600" marR="5080" indent="-342900" algn="just">
              <a:lnSpc>
                <a:spcPct val="100000"/>
              </a:lnSpc>
              <a:spcBef>
                <a:spcPts val="100"/>
              </a:spcBef>
            </a:pPr>
            <a:r>
              <a:rPr sz="2400" dirty="0">
                <a:latin typeface="Times New Roman" panose="02020603050405020304" pitchFamily="18" charset="0"/>
                <a:cs typeface="Times New Roman" panose="02020603050405020304" pitchFamily="18" charset="0"/>
              </a:rPr>
              <a:t>In</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this</a:t>
            </a:r>
            <a:r>
              <a:rPr sz="2400" spc="-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project</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we</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are</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trying</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to</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calculate</a:t>
            </a:r>
            <a:r>
              <a:rPr sz="2400" spc="-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Evaluation</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Metrics</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such</a:t>
            </a:r>
            <a:r>
              <a:rPr sz="2400" spc="-3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as </a:t>
            </a:r>
            <a:r>
              <a:rPr sz="2400" dirty="0">
                <a:latin typeface="Times New Roman" panose="02020603050405020304" pitchFamily="18" charset="0"/>
                <a:cs typeface="Times New Roman" panose="02020603050405020304" pitchFamily="18" charset="0"/>
              </a:rPr>
              <a:t>Confusion</a:t>
            </a:r>
            <a:r>
              <a:rPr sz="2400" spc="-8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matrix,</a:t>
            </a:r>
            <a:r>
              <a:rPr sz="2400" spc="-7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Precision,</a:t>
            </a:r>
            <a:r>
              <a:rPr sz="2400" spc="-7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Recall,</a:t>
            </a:r>
            <a:r>
              <a:rPr sz="2400" spc="-9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F1-</a:t>
            </a:r>
            <a:r>
              <a:rPr sz="2400" dirty="0">
                <a:latin typeface="Times New Roman" panose="02020603050405020304" pitchFamily="18" charset="0"/>
                <a:cs typeface="Times New Roman" panose="02020603050405020304" pitchFamily="18" charset="0"/>
              </a:rPr>
              <a:t>Score,</a:t>
            </a:r>
            <a:r>
              <a:rPr sz="2400" spc="-6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7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Accuracy,</a:t>
            </a:r>
            <a:r>
              <a:rPr sz="2400" spc="-8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with</a:t>
            </a:r>
            <a:r>
              <a:rPr sz="2400" spc="-7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that </a:t>
            </a:r>
            <a:r>
              <a:rPr sz="2400" dirty="0">
                <a:latin typeface="Times New Roman" panose="02020603050405020304" pitchFamily="18" charset="0"/>
                <a:cs typeface="Times New Roman" panose="02020603050405020304" pitchFamily="18" charset="0"/>
              </a:rPr>
              <a:t>we</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are</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also</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going</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to</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use</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a:t>
            </a:r>
            <a:r>
              <a:rPr sz="2400" dirty="0">
                <a:latin typeface="Times New Roman" panose="02020603050405020304" pitchFamily="18" charset="0"/>
                <a:cs typeface="Times New Roman" panose="02020603050405020304" pitchFamily="18" charset="0"/>
              </a:rPr>
              <a:t>Test</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Analysis</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for</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dataset</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we</a:t>
            </a:r>
            <a:r>
              <a:rPr sz="2400" spc="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choose </a:t>
            </a:r>
            <a:r>
              <a:rPr sz="2400" dirty="0">
                <a:latin typeface="Times New Roman" panose="02020603050405020304" pitchFamily="18" charset="0"/>
                <a:cs typeface="Times New Roman" panose="02020603050405020304" pitchFamily="18" charset="0"/>
              </a:rPr>
              <a:t>on</a:t>
            </a:r>
            <a:r>
              <a:rPr sz="2400" spc="1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two</a:t>
            </a:r>
            <a:r>
              <a:rPr sz="2400" spc="1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different</a:t>
            </a:r>
            <a:r>
              <a:rPr sz="2400" spc="17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groups</a:t>
            </a:r>
            <a:r>
              <a:rPr sz="2400" spc="16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1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find</a:t>
            </a:r>
            <a:r>
              <a:rPr sz="2400" spc="1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out</a:t>
            </a:r>
            <a:r>
              <a:rPr sz="2400" spc="1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what</a:t>
            </a:r>
            <a:r>
              <a:rPr sz="2400" spc="16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exactly</a:t>
            </a:r>
            <a:r>
              <a:rPr sz="2400" spc="1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1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hypothesis</a:t>
            </a:r>
            <a:r>
              <a:rPr sz="2400" spc="14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will </a:t>
            </a:r>
            <a:r>
              <a:rPr sz="2400" spc="-10" dirty="0">
                <a:latin typeface="Times New Roman" panose="02020603050405020304" pitchFamily="18" charset="0"/>
                <a:cs typeface="Times New Roman" panose="02020603050405020304" pitchFamily="18" charset="0"/>
              </a:rPr>
              <a:t>return.</a:t>
            </a:r>
            <a:endParaRPr sz="24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3200400" y="3340100"/>
            <a:ext cx="5204224" cy="32555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a:cs typeface="Times New Roman"/>
              </a:rPr>
              <a:t>TECHNOLOGIES</a:t>
            </a:r>
            <a:r>
              <a:rPr spc="-70" dirty="0">
                <a:latin typeface="Times New Roman"/>
                <a:cs typeface="Times New Roman"/>
              </a:rPr>
              <a:t> </a:t>
            </a:r>
            <a:r>
              <a:rPr spc="-20" dirty="0">
                <a:latin typeface="Times New Roman"/>
                <a:cs typeface="Times New Roman"/>
              </a:rPr>
              <a:t>USED</a:t>
            </a:r>
            <a:r>
              <a:rPr lang="en-US" spc="-20" dirty="0">
                <a:latin typeface="Times New Roman"/>
                <a:cs typeface="Times New Roman"/>
              </a:rPr>
              <a:t>:</a:t>
            </a:r>
            <a:endParaRPr spc="-20" dirty="0">
              <a:latin typeface="Times New Roman"/>
              <a:cs typeface="Times New Roman"/>
            </a:endParaRPr>
          </a:p>
        </p:txBody>
      </p:sp>
      <p:sp>
        <p:nvSpPr>
          <p:cNvPr id="3" name="object 3"/>
          <p:cNvSpPr txBox="1"/>
          <p:nvPr/>
        </p:nvSpPr>
        <p:spPr>
          <a:xfrm>
            <a:off x="756074" y="1745317"/>
            <a:ext cx="1475105" cy="1505540"/>
          </a:xfrm>
          <a:prstGeom prst="rect">
            <a:avLst/>
          </a:prstGeom>
        </p:spPr>
        <p:txBody>
          <a:bodyPr vert="horz" wrap="square" lIns="0" tIns="139700" rIns="0" bIns="0" rtlCol="0">
            <a:spAutoFit/>
          </a:bodyPr>
          <a:lstStyle/>
          <a:p>
            <a:pPr marL="354965" indent="-342265">
              <a:lnSpc>
                <a:spcPct val="100000"/>
              </a:lnSpc>
              <a:spcBef>
                <a:spcPts val="1100"/>
              </a:spcBef>
              <a:buClr>
                <a:srgbClr val="90C226"/>
              </a:buClr>
              <a:buSzPct val="80357"/>
              <a:buFont typeface="Wingdings"/>
              <a:buChar char=""/>
              <a:tabLst>
                <a:tab pos="354965" algn="l"/>
              </a:tabLst>
            </a:pPr>
            <a:r>
              <a:rPr sz="2400" spc="-10" dirty="0">
                <a:solidFill>
                  <a:srgbClr val="404040"/>
                </a:solidFill>
                <a:latin typeface="Times New Roman" panose="02020603050405020304" pitchFamily="18" charset="0"/>
                <a:cs typeface="Times New Roman" panose="02020603050405020304" pitchFamily="18" charset="0"/>
              </a:rPr>
              <a:t>Python</a:t>
            </a:r>
            <a:endParaRPr sz="2400" dirty="0">
              <a:latin typeface="Times New Roman" panose="02020603050405020304" pitchFamily="18" charset="0"/>
              <a:cs typeface="Times New Roman" panose="02020603050405020304" pitchFamily="18" charset="0"/>
            </a:endParaRPr>
          </a:p>
          <a:p>
            <a:pPr marL="354965" indent="-342265">
              <a:lnSpc>
                <a:spcPct val="100000"/>
              </a:lnSpc>
              <a:spcBef>
                <a:spcPts val="1000"/>
              </a:spcBef>
              <a:buClr>
                <a:srgbClr val="90C226"/>
              </a:buClr>
              <a:buSzPct val="80357"/>
              <a:buFont typeface="Wingdings"/>
              <a:buChar char=""/>
              <a:tabLst>
                <a:tab pos="354965" algn="l"/>
              </a:tabLst>
            </a:pPr>
            <a:r>
              <a:rPr sz="2400" spc="-25" dirty="0">
                <a:solidFill>
                  <a:srgbClr val="404040"/>
                </a:solidFill>
                <a:latin typeface="Times New Roman" panose="02020603050405020304" pitchFamily="18" charset="0"/>
                <a:cs typeface="Times New Roman" panose="02020603050405020304" pitchFamily="18" charset="0"/>
              </a:rPr>
              <a:t>CSS</a:t>
            </a:r>
            <a:endParaRPr sz="2400" dirty="0">
              <a:latin typeface="Times New Roman" panose="02020603050405020304" pitchFamily="18" charset="0"/>
              <a:cs typeface="Times New Roman" panose="02020603050405020304" pitchFamily="18" charset="0"/>
            </a:endParaRPr>
          </a:p>
          <a:p>
            <a:pPr marL="354965" indent="-342265">
              <a:lnSpc>
                <a:spcPct val="100000"/>
              </a:lnSpc>
              <a:spcBef>
                <a:spcPts val="1000"/>
              </a:spcBef>
              <a:buClr>
                <a:srgbClr val="90C226"/>
              </a:buClr>
              <a:buSzPct val="80357"/>
              <a:buFont typeface="Wingdings"/>
              <a:buChar char=""/>
              <a:tabLst>
                <a:tab pos="354965" algn="l"/>
              </a:tabLst>
            </a:pPr>
            <a:r>
              <a:rPr sz="2400" spc="-20" dirty="0">
                <a:solidFill>
                  <a:srgbClr val="404040"/>
                </a:solidFill>
                <a:latin typeface="Times New Roman" panose="02020603050405020304" pitchFamily="18" charset="0"/>
                <a:cs typeface="Times New Roman" panose="02020603050405020304" pitchFamily="18" charset="0"/>
              </a:rPr>
              <a:t>HTML</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a:cs typeface="Times New Roman"/>
              </a:rPr>
              <a:t>FEATURES</a:t>
            </a:r>
            <a:r>
              <a:rPr spc="-40" dirty="0">
                <a:latin typeface="Times New Roman"/>
                <a:cs typeface="Times New Roman"/>
              </a:rPr>
              <a:t> </a:t>
            </a:r>
            <a:r>
              <a:rPr spc="-10" dirty="0">
                <a:latin typeface="Times New Roman"/>
                <a:cs typeface="Times New Roman"/>
              </a:rPr>
              <a:t>IMPLEMENTED:</a:t>
            </a:r>
          </a:p>
        </p:txBody>
      </p:sp>
      <p:sp>
        <p:nvSpPr>
          <p:cNvPr id="3" name="object 3"/>
          <p:cNvSpPr txBox="1"/>
          <p:nvPr/>
        </p:nvSpPr>
        <p:spPr>
          <a:xfrm>
            <a:off x="533400" y="1711478"/>
            <a:ext cx="7086600" cy="3336811"/>
          </a:xfrm>
          <a:prstGeom prst="rect">
            <a:avLst/>
          </a:prstGeom>
        </p:spPr>
        <p:txBody>
          <a:bodyPr vert="horz" wrap="square" lIns="0" tIns="12700" rIns="0" bIns="0" rtlCol="0">
            <a:spAutoFit/>
          </a:bodyPr>
          <a:lstStyle/>
          <a:p>
            <a:pPr marL="127000">
              <a:lnSpc>
                <a:spcPct val="100000"/>
              </a:lnSpc>
              <a:spcBef>
                <a:spcPts val="100"/>
              </a:spcBef>
            </a:pPr>
            <a:r>
              <a:rPr sz="2400" b="1" dirty="0">
                <a:latin typeface="Times New Roman" panose="02020603050405020304" pitchFamily="18" charset="0"/>
                <a:cs typeface="Times New Roman" panose="02020603050405020304" pitchFamily="18" charset="0"/>
              </a:rPr>
              <a:t>Machine</a:t>
            </a:r>
            <a:r>
              <a:rPr sz="2400" b="1" spc="-2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Learning</a:t>
            </a:r>
            <a:r>
              <a:rPr sz="2400" b="1" spc="-15"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Model</a:t>
            </a:r>
            <a:endParaRPr sz="2400" dirty="0">
              <a:latin typeface="Times New Roman" panose="02020603050405020304" pitchFamily="18" charset="0"/>
              <a:cs typeface="Times New Roman" panose="02020603050405020304" pitchFamily="18" charset="0"/>
            </a:endParaRPr>
          </a:p>
          <a:p>
            <a:pPr marL="469900" indent="-342900">
              <a:lnSpc>
                <a:spcPct val="100000"/>
              </a:lnSpc>
              <a:buFont typeface="Wingdings" pitchFamily="2" charset="2"/>
              <a:buChar char="Ø"/>
              <a:tabLst>
                <a:tab pos="583565" algn="l"/>
              </a:tabLst>
            </a:pPr>
            <a:r>
              <a:rPr sz="2400" b="1" dirty="0">
                <a:latin typeface="Times New Roman" panose="02020603050405020304" pitchFamily="18" charset="0"/>
                <a:cs typeface="Times New Roman" panose="02020603050405020304" pitchFamily="18" charset="0"/>
              </a:rPr>
              <a:t>Algorithm</a:t>
            </a:r>
            <a:r>
              <a:rPr sz="2400" b="1" spc="-125"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Selection</a:t>
            </a:r>
            <a:r>
              <a:rPr sz="2400" spc="-1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469900" indent="-342900">
              <a:lnSpc>
                <a:spcPct val="100000"/>
              </a:lnSpc>
              <a:buFont typeface="Wingdings" pitchFamily="2" charset="2"/>
              <a:buChar char="Ø"/>
            </a:pPr>
            <a:r>
              <a:rPr sz="2400" b="1" dirty="0">
                <a:latin typeface="Times New Roman" panose="02020603050405020304" pitchFamily="18" charset="0"/>
                <a:cs typeface="Times New Roman" panose="02020603050405020304" pitchFamily="18" charset="0"/>
              </a:rPr>
              <a:t>Training</a:t>
            </a:r>
            <a:r>
              <a:rPr sz="2400" b="1" spc="-5" dirty="0">
                <a:latin typeface="Times New Roman" panose="02020603050405020304" pitchFamily="18" charset="0"/>
                <a:cs typeface="Times New Roman" panose="02020603050405020304" pitchFamily="18" charset="0"/>
              </a:rPr>
              <a:t> </a:t>
            </a:r>
            <a:r>
              <a:rPr sz="2400" b="1" spc="-20" dirty="0">
                <a:latin typeface="Times New Roman" panose="02020603050405020304" pitchFamily="18" charset="0"/>
                <a:cs typeface="Times New Roman" panose="02020603050405020304" pitchFamily="18" charset="0"/>
              </a:rPr>
              <a:t>Data</a:t>
            </a:r>
            <a:endParaRPr lang="en-IN" sz="2400" b="1" spc="-20" dirty="0">
              <a:latin typeface="Times New Roman" panose="02020603050405020304" pitchFamily="18" charset="0"/>
              <a:cs typeface="Times New Roman" panose="02020603050405020304" pitchFamily="18" charset="0"/>
            </a:endParaRPr>
          </a:p>
          <a:p>
            <a:pPr marL="127000">
              <a:lnSpc>
                <a:spcPct val="100000"/>
              </a:lnSpc>
            </a:pPr>
            <a:r>
              <a:rPr sz="2400" b="1" spc="-10" dirty="0">
                <a:latin typeface="Times New Roman" panose="02020603050405020304" pitchFamily="18" charset="0"/>
                <a:cs typeface="Times New Roman" panose="02020603050405020304" pitchFamily="18" charset="0"/>
              </a:rPr>
              <a:t>Evaluation</a:t>
            </a:r>
            <a:r>
              <a:rPr sz="2400" b="1" spc="-85"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Metrics</a:t>
            </a:r>
            <a:endParaRPr lang="en-US" sz="2400" b="1" spc="-10" dirty="0">
              <a:latin typeface="Times New Roman" panose="02020603050405020304" pitchFamily="18" charset="0"/>
              <a:cs typeface="Times New Roman" panose="02020603050405020304" pitchFamily="18" charset="0"/>
            </a:endParaRPr>
          </a:p>
          <a:p>
            <a:pPr marL="469900" indent="-342900">
              <a:lnSpc>
                <a:spcPct val="100000"/>
              </a:lnSpc>
              <a:buFont typeface="Wingdings" pitchFamily="2" charset="2"/>
              <a:buChar char="Ø"/>
            </a:pPr>
            <a:r>
              <a:rPr sz="2400" b="1" dirty="0">
                <a:latin typeface="Times New Roman" panose="02020603050405020304" pitchFamily="18" charset="0"/>
                <a:cs typeface="Times New Roman" panose="02020603050405020304" pitchFamily="18" charset="0"/>
              </a:rPr>
              <a:t>Model</a:t>
            </a:r>
            <a:r>
              <a:rPr sz="2400" b="1" spc="-4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Performance</a:t>
            </a:r>
            <a:r>
              <a:rPr sz="2400" b="1" spc="-40"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Evaluation</a:t>
            </a:r>
            <a:endParaRPr lang="en-US" sz="2400" b="1" spc="-10" dirty="0">
              <a:latin typeface="Times New Roman" panose="02020603050405020304" pitchFamily="18" charset="0"/>
              <a:cs typeface="Times New Roman" panose="02020603050405020304" pitchFamily="18" charset="0"/>
            </a:endParaRPr>
          </a:p>
          <a:p>
            <a:pPr marL="355600" marR="5080" indent="-342900">
              <a:lnSpc>
                <a:spcPct val="100000"/>
              </a:lnSpc>
              <a:buFont typeface="Wingdings" pitchFamily="2" charset="2"/>
              <a:buChar char="Ø"/>
              <a:tabLst>
                <a:tab pos="469265" algn="l"/>
              </a:tabLst>
            </a:pPr>
            <a:r>
              <a:rPr lang="en-IN" sz="2400" b="1" dirty="0">
                <a:latin typeface="Times New Roman" panose="02020603050405020304" pitchFamily="18" charset="0"/>
                <a:cs typeface="Times New Roman" panose="02020603050405020304" pitchFamily="18" charset="0"/>
              </a:rPr>
              <a:t>Statistical</a:t>
            </a:r>
            <a:r>
              <a:rPr lang="en-IN" sz="2400" b="1" spc="-12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Significance</a:t>
            </a:r>
            <a:r>
              <a:rPr lang="en-IN" sz="2400" b="1" spc="-114" dirty="0">
                <a:latin typeface="Times New Roman" panose="02020603050405020304" pitchFamily="18" charset="0"/>
                <a:cs typeface="Times New Roman" panose="02020603050405020304" pitchFamily="18" charset="0"/>
              </a:rPr>
              <a:t> </a:t>
            </a:r>
            <a:r>
              <a:rPr lang="en-IN" sz="2400" b="1" spc="-10" dirty="0">
                <a:latin typeface="Times New Roman" panose="02020603050405020304" pitchFamily="18" charset="0"/>
                <a:cs typeface="Times New Roman" panose="02020603050405020304" pitchFamily="18" charset="0"/>
              </a:rPr>
              <a:t>Analysis </a:t>
            </a:r>
            <a:r>
              <a:rPr lang="en-IN" sz="2400" b="1" dirty="0">
                <a:latin typeface="Times New Roman" panose="02020603050405020304" pitchFamily="18" charset="0"/>
                <a:cs typeface="Times New Roman" panose="02020603050405020304" pitchFamily="18" charset="0"/>
              </a:rPr>
              <a:t>IBM</a:t>
            </a:r>
            <a:r>
              <a:rPr lang="en-IN" sz="2400" b="1" spc="-15" dirty="0">
                <a:latin typeface="Times New Roman" panose="02020603050405020304" pitchFamily="18" charset="0"/>
                <a:cs typeface="Times New Roman" panose="02020603050405020304" pitchFamily="18" charset="0"/>
              </a:rPr>
              <a:t> </a:t>
            </a:r>
            <a:r>
              <a:rPr lang="en-IN" sz="2400" b="1" spc="-20" dirty="0">
                <a:latin typeface="Times New Roman" panose="02020603050405020304" pitchFamily="18" charset="0"/>
                <a:cs typeface="Times New Roman" panose="02020603050405020304" pitchFamily="18" charset="0"/>
              </a:rPr>
              <a:t>SPSS</a:t>
            </a:r>
            <a:endParaRPr lang="en-IN" sz="2400" dirty="0">
              <a:latin typeface="Times New Roman" panose="02020603050405020304" pitchFamily="18" charset="0"/>
              <a:cs typeface="Times New Roman" panose="02020603050405020304" pitchFamily="18" charset="0"/>
            </a:endParaRPr>
          </a:p>
          <a:p>
            <a:pPr marL="355600" indent="-342900">
              <a:lnSpc>
                <a:spcPct val="100000"/>
              </a:lnSpc>
              <a:buFont typeface="Wingdings" pitchFamily="2" charset="2"/>
              <a:buChar char="Ø"/>
              <a:tabLst>
                <a:tab pos="469265" algn="l"/>
              </a:tabLst>
            </a:pPr>
            <a:r>
              <a:rPr lang="en-IN" sz="2400" b="1" dirty="0">
                <a:latin typeface="Times New Roman" panose="02020603050405020304" pitchFamily="18" charset="0"/>
                <a:cs typeface="Times New Roman" panose="02020603050405020304" pitchFamily="18" charset="0"/>
              </a:rPr>
              <a:t>Tool</a:t>
            </a:r>
            <a:r>
              <a:rPr lang="en-IN" sz="2400" b="1" spc="-20" dirty="0">
                <a:latin typeface="Times New Roman" panose="02020603050405020304" pitchFamily="18" charset="0"/>
                <a:cs typeface="Times New Roman" panose="02020603050405020304" pitchFamily="18" charset="0"/>
              </a:rPr>
              <a:t> </a:t>
            </a:r>
            <a:r>
              <a:rPr lang="en-IN" sz="2400" b="1" spc="-10" dirty="0">
                <a:latin typeface="Times New Roman" panose="02020603050405020304" pitchFamily="18" charset="0"/>
                <a:cs typeface="Times New Roman" panose="02020603050405020304" pitchFamily="18" charset="0"/>
              </a:rPr>
              <a:t>Utilization</a:t>
            </a:r>
            <a:endParaRPr lang="en-IN" sz="2400" dirty="0">
              <a:latin typeface="Times New Roman" panose="02020603050405020304" pitchFamily="18" charset="0"/>
              <a:cs typeface="Times New Roman" panose="02020603050405020304" pitchFamily="18" charset="0"/>
            </a:endParaRPr>
          </a:p>
          <a:p>
            <a:pPr marL="355600" indent="-342900">
              <a:lnSpc>
                <a:spcPct val="100000"/>
              </a:lnSpc>
              <a:buFont typeface="Wingdings" pitchFamily="2" charset="2"/>
              <a:buChar char="Ø"/>
              <a:tabLst>
                <a:tab pos="469265" algn="l"/>
              </a:tabLst>
            </a:pPr>
            <a:r>
              <a:rPr lang="en-IN" sz="2400" b="1" dirty="0">
                <a:latin typeface="Times New Roman" panose="02020603050405020304" pitchFamily="18" charset="0"/>
                <a:cs typeface="Times New Roman" panose="02020603050405020304" pitchFamily="18" charset="0"/>
              </a:rPr>
              <a:t>T-Test</a:t>
            </a:r>
            <a:r>
              <a:rPr lang="en-IN" sz="2400" b="1" spc="-25"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Analysis</a:t>
            </a:r>
            <a:r>
              <a:rPr lang="en-IN" sz="2400" b="1" spc="-25"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in</a:t>
            </a:r>
            <a:r>
              <a:rPr lang="en-IN" sz="2400" b="1" spc="-25" dirty="0">
                <a:latin typeface="Times New Roman" panose="02020603050405020304" pitchFamily="18" charset="0"/>
                <a:cs typeface="Times New Roman" panose="02020603050405020304" pitchFamily="18" charset="0"/>
              </a:rPr>
              <a:t> </a:t>
            </a:r>
            <a:r>
              <a:rPr lang="en-IN" sz="2400" b="1" spc="-20" dirty="0">
                <a:latin typeface="Times New Roman" panose="02020603050405020304" pitchFamily="18" charset="0"/>
                <a:cs typeface="Times New Roman" panose="02020603050405020304" pitchFamily="18" charset="0"/>
              </a:rPr>
              <a:t>SPSS</a:t>
            </a:r>
            <a:endParaRPr lang="en-IN" sz="2400" dirty="0">
              <a:latin typeface="Times New Roman" panose="02020603050405020304" pitchFamily="18" charset="0"/>
              <a:cs typeface="Times New Roman" panose="02020603050405020304" pitchFamily="18" charset="0"/>
            </a:endParaRPr>
          </a:p>
          <a:p>
            <a:pPr marL="469900" indent="-342900">
              <a:lnSpc>
                <a:spcPct val="100000"/>
              </a:lnSpc>
              <a:buFont typeface="Wingdings" pitchFamily="2" charset="2"/>
              <a:buChar char="Ø"/>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384168"/>
            <a:ext cx="10219055" cy="2167260"/>
          </a:xfrm>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a:cs typeface="Times New Roman"/>
              </a:rPr>
              <a:t>IMPLEMENTATION:</a:t>
            </a:r>
            <a:br>
              <a:rPr lang="en-US" sz="3200" spc="-10" dirty="0">
                <a:latin typeface="Times New Roman"/>
                <a:cs typeface="Times New Roman"/>
              </a:rPr>
            </a:br>
            <a:endParaRPr sz="3200" dirty="0">
              <a:latin typeface="Times New Roman"/>
              <a:cs typeface="Times New Roman"/>
            </a:endParaRPr>
          </a:p>
          <a:p>
            <a:pPr marL="12700" marR="5080">
              <a:lnSpc>
                <a:spcPct val="100000"/>
              </a:lnSpc>
              <a:spcBef>
                <a:spcPts val="10"/>
              </a:spcBef>
              <a:tabLst>
                <a:tab pos="3050540" algn="l"/>
              </a:tabLst>
            </a:pPr>
            <a:r>
              <a:rPr sz="2400" b="0" dirty="0">
                <a:solidFill>
                  <a:srgbClr val="000000"/>
                </a:solidFill>
                <a:latin typeface="Times New Roman"/>
                <a:cs typeface="Times New Roman"/>
              </a:rPr>
              <a:t>The</a:t>
            </a:r>
            <a:r>
              <a:rPr sz="2400" b="0" spc="-45" dirty="0">
                <a:solidFill>
                  <a:srgbClr val="000000"/>
                </a:solidFill>
                <a:latin typeface="Times New Roman"/>
                <a:cs typeface="Times New Roman"/>
              </a:rPr>
              <a:t> </a:t>
            </a:r>
            <a:r>
              <a:rPr sz="2400" b="0" dirty="0">
                <a:solidFill>
                  <a:srgbClr val="000000"/>
                </a:solidFill>
                <a:latin typeface="Times New Roman"/>
                <a:cs typeface="Times New Roman"/>
              </a:rPr>
              <a:t>development</a:t>
            </a:r>
            <a:r>
              <a:rPr sz="2400" b="0" spc="-35" dirty="0">
                <a:solidFill>
                  <a:srgbClr val="000000"/>
                </a:solidFill>
                <a:latin typeface="Times New Roman"/>
                <a:cs typeface="Times New Roman"/>
              </a:rPr>
              <a:t> </a:t>
            </a:r>
            <a:r>
              <a:rPr sz="2400" b="0" spc="-25" dirty="0">
                <a:solidFill>
                  <a:srgbClr val="000000"/>
                </a:solidFill>
                <a:latin typeface="Times New Roman"/>
                <a:cs typeface="Times New Roman"/>
              </a:rPr>
              <a:t>of</a:t>
            </a:r>
            <a:r>
              <a:rPr lang="en-US" sz="2400" b="0" spc="-25" dirty="0">
                <a:solidFill>
                  <a:srgbClr val="000000"/>
                </a:solidFill>
                <a:latin typeface="Times New Roman"/>
                <a:cs typeface="Times New Roman"/>
              </a:rPr>
              <a:t> </a:t>
            </a:r>
            <a:r>
              <a:rPr sz="2400" b="0" dirty="0">
                <a:solidFill>
                  <a:srgbClr val="000000"/>
                </a:solidFill>
                <a:latin typeface="Times New Roman"/>
                <a:cs typeface="Times New Roman"/>
              </a:rPr>
              <a:t>GUI</a:t>
            </a:r>
            <a:r>
              <a:rPr sz="2400" b="0" spc="-25" dirty="0">
                <a:solidFill>
                  <a:srgbClr val="000000"/>
                </a:solidFill>
                <a:latin typeface="Times New Roman"/>
                <a:cs typeface="Times New Roman"/>
              </a:rPr>
              <a:t> </a:t>
            </a:r>
            <a:r>
              <a:rPr sz="2400" b="0" dirty="0">
                <a:solidFill>
                  <a:srgbClr val="000000"/>
                </a:solidFill>
                <a:latin typeface="Times New Roman"/>
                <a:cs typeface="Times New Roman"/>
              </a:rPr>
              <a:t>for</a:t>
            </a:r>
            <a:r>
              <a:rPr sz="2400" b="0" spc="-20" dirty="0">
                <a:solidFill>
                  <a:srgbClr val="000000"/>
                </a:solidFill>
                <a:latin typeface="Times New Roman"/>
                <a:cs typeface="Times New Roman"/>
              </a:rPr>
              <a:t> </a:t>
            </a:r>
            <a:r>
              <a:rPr sz="2400" b="0" dirty="0">
                <a:solidFill>
                  <a:srgbClr val="000000"/>
                </a:solidFill>
                <a:latin typeface="Times New Roman"/>
                <a:cs typeface="Times New Roman"/>
              </a:rPr>
              <a:t>users</a:t>
            </a:r>
            <a:r>
              <a:rPr sz="2400" b="0" spc="-25" dirty="0">
                <a:solidFill>
                  <a:srgbClr val="000000"/>
                </a:solidFill>
                <a:latin typeface="Times New Roman"/>
                <a:cs typeface="Times New Roman"/>
              </a:rPr>
              <a:t> </a:t>
            </a:r>
            <a:r>
              <a:rPr sz="2400" b="0" dirty="0">
                <a:solidFill>
                  <a:srgbClr val="000000"/>
                </a:solidFill>
                <a:latin typeface="Times New Roman"/>
                <a:cs typeface="Times New Roman"/>
              </a:rPr>
              <a:t>to</a:t>
            </a:r>
            <a:r>
              <a:rPr sz="2400" b="0" spc="-20" dirty="0">
                <a:solidFill>
                  <a:srgbClr val="000000"/>
                </a:solidFill>
                <a:latin typeface="Times New Roman"/>
                <a:cs typeface="Times New Roman"/>
              </a:rPr>
              <a:t> </a:t>
            </a:r>
            <a:r>
              <a:rPr sz="2400" b="0" dirty="0">
                <a:solidFill>
                  <a:srgbClr val="000000"/>
                </a:solidFill>
                <a:latin typeface="Times New Roman"/>
                <a:cs typeface="Times New Roman"/>
              </a:rPr>
              <a:t>interact</a:t>
            </a:r>
            <a:r>
              <a:rPr sz="2400" b="0" spc="-30" dirty="0">
                <a:solidFill>
                  <a:srgbClr val="000000"/>
                </a:solidFill>
                <a:latin typeface="Times New Roman"/>
                <a:cs typeface="Times New Roman"/>
              </a:rPr>
              <a:t> </a:t>
            </a:r>
            <a:r>
              <a:rPr sz="2400" b="0" dirty="0">
                <a:solidFill>
                  <a:srgbClr val="000000"/>
                </a:solidFill>
                <a:latin typeface="Times New Roman"/>
                <a:cs typeface="Times New Roman"/>
              </a:rPr>
              <a:t>with</a:t>
            </a:r>
            <a:r>
              <a:rPr sz="2400" b="0" spc="-20" dirty="0">
                <a:solidFill>
                  <a:srgbClr val="000000"/>
                </a:solidFill>
                <a:latin typeface="Times New Roman"/>
                <a:cs typeface="Times New Roman"/>
              </a:rPr>
              <a:t> </a:t>
            </a:r>
            <a:r>
              <a:rPr sz="2400" b="0" dirty="0">
                <a:solidFill>
                  <a:srgbClr val="000000"/>
                </a:solidFill>
                <a:latin typeface="Times New Roman"/>
                <a:cs typeface="Times New Roman"/>
              </a:rPr>
              <a:t>the</a:t>
            </a:r>
            <a:r>
              <a:rPr sz="2400" b="0" spc="-25" dirty="0">
                <a:solidFill>
                  <a:srgbClr val="000000"/>
                </a:solidFill>
                <a:latin typeface="Times New Roman"/>
                <a:cs typeface="Times New Roman"/>
              </a:rPr>
              <a:t> </a:t>
            </a:r>
            <a:r>
              <a:rPr sz="2400" b="0" spc="-10" dirty="0">
                <a:solidFill>
                  <a:srgbClr val="000000"/>
                </a:solidFill>
                <a:latin typeface="Times New Roman"/>
                <a:cs typeface="Times New Roman"/>
              </a:rPr>
              <a:t>application </a:t>
            </a:r>
            <a:r>
              <a:rPr sz="2400" b="0" dirty="0">
                <a:solidFill>
                  <a:srgbClr val="000000"/>
                </a:solidFill>
                <a:latin typeface="Times New Roman"/>
                <a:cs typeface="Times New Roman"/>
              </a:rPr>
              <a:t>where</a:t>
            </a:r>
            <a:r>
              <a:rPr sz="2400" b="0" spc="-20" dirty="0">
                <a:solidFill>
                  <a:srgbClr val="000000"/>
                </a:solidFill>
                <a:latin typeface="Times New Roman"/>
                <a:cs typeface="Times New Roman"/>
              </a:rPr>
              <a:t> </a:t>
            </a:r>
            <a:r>
              <a:rPr sz="2400" b="0" dirty="0">
                <a:solidFill>
                  <a:srgbClr val="000000"/>
                </a:solidFill>
                <a:latin typeface="Times New Roman"/>
                <a:cs typeface="Times New Roman"/>
              </a:rPr>
              <a:t>they</a:t>
            </a:r>
            <a:r>
              <a:rPr sz="2400" b="0" spc="-10" dirty="0">
                <a:solidFill>
                  <a:srgbClr val="000000"/>
                </a:solidFill>
                <a:latin typeface="Times New Roman"/>
                <a:cs typeface="Times New Roman"/>
              </a:rPr>
              <a:t> </a:t>
            </a:r>
            <a:r>
              <a:rPr sz="2400" b="0" dirty="0">
                <a:solidFill>
                  <a:srgbClr val="000000"/>
                </a:solidFill>
                <a:latin typeface="Times New Roman"/>
                <a:cs typeface="Times New Roman"/>
              </a:rPr>
              <a:t>need</a:t>
            </a:r>
            <a:r>
              <a:rPr sz="2400" b="0" spc="-15" dirty="0">
                <a:solidFill>
                  <a:srgbClr val="000000"/>
                </a:solidFill>
                <a:latin typeface="Times New Roman"/>
                <a:cs typeface="Times New Roman"/>
              </a:rPr>
              <a:t> </a:t>
            </a:r>
            <a:r>
              <a:rPr sz="2400" b="0" dirty="0">
                <a:solidFill>
                  <a:srgbClr val="000000"/>
                </a:solidFill>
                <a:latin typeface="Times New Roman"/>
                <a:cs typeface="Times New Roman"/>
              </a:rPr>
              <a:t>to</a:t>
            </a:r>
            <a:r>
              <a:rPr sz="2400" b="0" spc="-10" dirty="0">
                <a:solidFill>
                  <a:srgbClr val="000000"/>
                </a:solidFill>
                <a:latin typeface="Times New Roman"/>
                <a:cs typeface="Times New Roman"/>
              </a:rPr>
              <a:t> </a:t>
            </a:r>
            <a:r>
              <a:rPr sz="2400" b="0" dirty="0">
                <a:solidFill>
                  <a:srgbClr val="000000"/>
                </a:solidFill>
                <a:latin typeface="Times New Roman"/>
                <a:cs typeface="Times New Roman"/>
              </a:rPr>
              <a:t>answer</a:t>
            </a:r>
            <a:r>
              <a:rPr sz="2400" b="0" spc="-15" dirty="0">
                <a:solidFill>
                  <a:srgbClr val="000000"/>
                </a:solidFill>
                <a:latin typeface="Times New Roman"/>
                <a:cs typeface="Times New Roman"/>
              </a:rPr>
              <a:t> </a:t>
            </a:r>
            <a:r>
              <a:rPr sz="2400" b="0" dirty="0">
                <a:solidFill>
                  <a:srgbClr val="000000"/>
                </a:solidFill>
                <a:latin typeface="Times New Roman"/>
                <a:cs typeface="Times New Roman"/>
              </a:rPr>
              <a:t>a</a:t>
            </a:r>
            <a:r>
              <a:rPr sz="2400" b="0" spc="-15" dirty="0">
                <a:solidFill>
                  <a:srgbClr val="000000"/>
                </a:solidFill>
                <a:latin typeface="Times New Roman"/>
                <a:cs typeface="Times New Roman"/>
              </a:rPr>
              <a:t> </a:t>
            </a:r>
            <a:r>
              <a:rPr sz="2400" b="0" dirty="0">
                <a:solidFill>
                  <a:srgbClr val="000000"/>
                </a:solidFill>
                <a:latin typeface="Times New Roman"/>
                <a:cs typeface="Times New Roman"/>
              </a:rPr>
              <a:t>few</a:t>
            </a:r>
            <a:r>
              <a:rPr sz="2400" b="0" spc="-15" dirty="0">
                <a:solidFill>
                  <a:srgbClr val="000000"/>
                </a:solidFill>
                <a:latin typeface="Times New Roman"/>
                <a:cs typeface="Times New Roman"/>
              </a:rPr>
              <a:t> </a:t>
            </a:r>
            <a:r>
              <a:rPr sz="2400" b="0" dirty="0">
                <a:solidFill>
                  <a:srgbClr val="000000"/>
                </a:solidFill>
                <a:latin typeface="Times New Roman"/>
                <a:cs typeface="Times New Roman"/>
              </a:rPr>
              <a:t>questions</a:t>
            </a:r>
            <a:r>
              <a:rPr sz="2400" b="0" spc="-20" dirty="0">
                <a:solidFill>
                  <a:srgbClr val="000000"/>
                </a:solidFill>
                <a:latin typeface="Times New Roman"/>
                <a:cs typeface="Times New Roman"/>
              </a:rPr>
              <a:t> </a:t>
            </a:r>
            <a:r>
              <a:rPr sz="2400" b="0" dirty="0">
                <a:solidFill>
                  <a:srgbClr val="000000"/>
                </a:solidFill>
                <a:latin typeface="Times New Roman"/>
                <a:cs typeface="Times New Roman"/>
              </a:rPr>
              <a:t>based</a:t>
            </a:r>
            <a:r>
              <a:rPr sz="2400" b="0" spc="-10" dirty="0">
                <a:solidFill>
                  <a:srgbClr val="000000"/>
                </a:solidFill>
                <a:latin typeface="Times New Roman"/>
                <a:cs typeface="Times New Roman"/>
              </a:rPr>
              <a:t> </a:t>
            </a:r>
            <a:r>
              <a:rPr sz="2400" b="0" dirty="0">
                <a:solidFill>
                  <a:srgbClr val="000000"/>
                </a:solidFill>
                <a:latin typeface="Times New Roman"/>
                <a:cs typeface="Times New Roman"/>
              </a:rPr>
              <a:t>on</a:t>
            </a:r>
            <a:r>
              <a:rPr sz="2400" b="0" spc="-15" dirty="0">
                <a:solidFill>
                  <a:srgbClr val="000000"/>
                </a:solidFill>
                <a:latin typeface="Times New Roman"/>
                <a:cs typeface="Times New Roman"/>
              </a:rPr>
              <a:t> </a:t>
            </a:r>
            <a:r>
              <a:rPr sz="2400" b="0" dirty="0">
                <a:solidFill>
                  <a:srgbClr val="000000"/>
                </a:solidFill>
                <a:latin typeface="Times New Roman"/>
                <a:cs typeface="Times New Roman"/>
              </a:rPr>
              <a:t>the</a:t>
            </a:r>
            <a:r>
              <a:rPr sz="2400" b="0" spc="-15" dirty="0">
                <a:solidFill>
                  <a:srgbClr val="000000"/>
                </a:solidFill>
                <a:latin typeface="Times New Roman"/>
                <a:cs typeface="Times New Roman"/>
              </a:rPr>
              <a:t> </a:t>
            </a:r>
            <a:r>
              <a:rPr sz="2400" b="0" dirty="0">
                <a:solidFill>
                  <a:srgbClr val="000000"/>
                </a:solidFill>
                <a:latin typeface="Times New Roman"/>
                <a:cs typeface="Times New Roman"/>
              </a:rPr>
              <a:t>model</a:t>
            </a:r>
            <a:r>
              <a:rPr sz="2400" b="0" spc="-15" dirty="0">
                <a:solidFill>
                  <a:srgbClr val="000000"/>
                </a:solidFill>
                <a:latin typeface="Times New Roman"/>
                <a:cs typeface="Times New Roman"/>
              </a:rPr>
              <a:t> </a:t>
            </a:r>
            <a:r>
              <a:rPr sz="2400" b="0" dirty="0">
                <a:solidFill>
                  <a:srgbClr val="000000"/>
                </a:solidFill>
                <a:latin typeface="Times New Roman"/>
                <a:cs typeface="Times New Roman"/>
              </a:rPr>
              <a:t>that</a:t>
            </a:r>
            <a:r>
              <a:rPr sz="2400" b="0" spc="-20" dirty="0">
                <a:solidFill>
                  <a:srgbClr val="000000"/>
                </a:solidFill>
                <a:latin typeface="Times New Roman"/>
                <a:cs typeface="Times New Roman"/>
              </a:rPr>
              <a:t> will </a:t>
            </a:r>
            <a:r>
              <a:rPr sz="2400" b="0" dirty="0">
                <a:solidFill>
                  <a:srgbClr val="000000"/>
                </a:solidFill>
                <a:latin typeface="Times New Roman"/>
                <a:cs typeface="Times New Roman"/>
              </a:rPr>
              <a:t>generate</a:t>
            </a:r>
            <a:r>
              <a:rPr sz="2400" b="0" spc="-25" dirty="0">
                <a:solidFill>
                  <a:srgbClr val="000000"/>
                </a:solidFill>
                <a:latin typeface="Times New Roman"/>
                <a:cs typeface="Times New Roman"/>
              </a:rPr>
              <a:t> </a:t>
            </a:r>
            <a:r>
              <a:rPr sz="2400" b="0" dirty="0">
                <a:solidFill>
                  <a:srgbClr val="000000"/>
                </a:solidFill>
                <a:latin typeface="Times New Roman"/>
                <a:cs typeface="Times New Roman"/>
              </a:rPr>
              <a:t>the</a:t>
            </a:r>
            <a:r>
              <a:rPr sz="2400" b="0" spc="-25" dirty="0">
                <a:solidFill>
                  <a:srgbClr val="000000"/>
                </a:solidFill>
                <a:latin typeface="Times New Roman"/>
                <a:cs typeface="Times New Roman"/>
              </a:rPr>
              <a:t> </a:t>
            </a:r>
            <a:r>
              <a:rPr sz="2400" b="0" dirty="0">
                <a:solidFill>
                  <a:srgbClr val="000000"/>
                </a:solidFill>
                <a:latin typeface="Times New Roman"/>
                <a:cs typeface="Times New Roman"/>
              </a:rPr>
              <a:t>results</a:t>
            </a:r>
            <a:r>
              <a:rPr sz="2400" b="0" spc="-25" dirty="0">
                <a:solidFill>
                  <a:srgbClr val="000000"/>
                </a:solidFill>
                <a:latin typeface="Times New Roman"/>
                <a:cs typeface="Times New Roman"/>
              </a:rPr>
              <a:t> </a:t>
            </a:r>
            <a:r>
              <a:rPr sz="2400" b="0" dirty="0">
                <a:solidFill>
                  <a:srgbClr val="000000"/>
                </a:solidFill>
                <a:latin typeface="Times New Roman"/>
                <a:cs typeface="Times New Roman"/>
              </a:rPr>
              <a:t>whether</a:t>
            </a:r>
            <a:r>
              <a:rPr sz="2400" b="0" spc="-20" dirty="0">
                <a:solidFill>
                  <a:srgbClr val="000000"/>
                </a:solidFill>
                <a:latin typeface="Times New Roman"/>
                <a:cs typeface="Times New Roman"/>
              </a:rPr>
              <a:t> </a:t>
            </a:r>
            <a:r>
              <a:rPr sz="2400" b="0" dirty="0">
                <a:solidFill>
                  <a:srgbClr val="000000"/>
                </a:solidFill>
                <a:latin typeface="Times New Roman"/>
                <a:cs typeface="Times New Roman"/>
              </a:rPr>
              <a:t>the</a:t>
            </a:r>
            <a:r>
              <a:rPr sz="2400" b="0" spc="-25" dirty="0">
                <a:solidFill>
                  <a:srgbClr val="000000"/>
                </a:solidFill>
                <a:latin typeface="Times New Roman"/>
                <a:cs typeface="Times New Roman"/>
              </a:rPr>
              <a:t> </a:t>
            </a:r>
            <a:r>
              <a:rPr sz="2400" b="0" dirty="0">
                <a:solidFill>
                  <a:srgbClr val="000000"/>
                </a:solidFill>
                <a:latin typeface="Times New Roman"/>
                <a:cs typeface="Times New Roman"/>
              </a:rPr>
              <a:t>patient</a:t>
            </a:r>
            <a:r>
              <a:rPr sz="2400" b="0" spc="-25" dirty="0">
                <a:solidFill>
                  <a:srgbClr val="000000"/>
                </a:solidFill>
                <a:latin typeface="Times New Roman"/>
                <a:cs typeface="Times New Roman"/>
              </a:rPr>
              <a:t> </a:t>
            </a:r>
            <a:r>
              <a:rPr sz="2400" b="0" dirty="0">
                <a:solidFill>
                  <a:srgbClr val="000000"/>
                </a:solidFill>
                <a:latin typeface="Times New Roman"/>
                <a:cs typeface="Times New Roman"/>
              </a:rPr>
              <a:t>is</a:t>
            </a:r>
            <a:r>
              <a:rPr sz="2400" b="0" spc="-25" dirty="0">
                <a:solidFill>
                  <a:srgbClr val="000000"/>
                </a:solidFill>
                <a:latin typeface="Times New Roman"/>
                <a:cs typeface="Times New Roman"/>
              </a:rPr>
              <a:t> </a:t>
            </a:r>
            <a:r>
              <a:rPr sz="2400" b="0" dirty="0">
                <a:solidFill>
                  <a:srgbClr val="000000"/>
                </a:solidFill>
                <a:latin typeface="Times New Roman"/>
                <a:cs typeface="Times New Roman"/>
              </a:rPr>
              <a:t>diabetic</a:t>
            </a:r>
            <a:r>
              <a:rPr sz="2400" b="0" spc="-25" dirty="0">
                <a:solidFill>
                  <a:srgbClr val="000000"/>
                </a:solidFill>
                <a:latin typeface="Times New Roman"/>
                <a:cs typeface="Times New Roman"/>
              </a:rPr>
              <a:t> </a:t>
            </a:r>
            <a:r>
              <a:rPr sz="2400" b="0" dirty="0">
                <a:solidFill>
                  <a:srgbClr val="000000"/>
                </a:solidFill>
                <a:latin typeface="Times New Roman"/>
                <a:cs typeface="Times New Roman"/>
              </a:rPr>
              <a:t>or</a:t>
            </a:r>
            <a:r>
              <a:rPr sz="2400" b="0" spc="-20" dirty="0">
                <a:solidFill>
                  <a:srgbClr val="000000"/>
                </a:solidFill>
                <a:latin typeface="Times New Roman"/>
                <a:cs typeface="Times New Roman"/>
              </a:rPr>
              <a:t> not.</a:t>
            </a:r>
            <a:endParaRPr sz="2400" dirty="0">
              <a:latin typeface="Times New Roman"/>
              <a:cs typeface="Times New Roman"/>
            </a:endParaRPr>
          </a:p>
        </p:txBody>
      </p:sp>
      <p:pic>
        <p:nvPicPr>
          <p:cNvPr id="3" name="object 3"/>
          <p:cNvPicPr/>
          <p:nvPr/>
        </p:nvPicPr>
        <p:blipFill>
          <a:blip r:embed="rId2" cstate="print"/>
          <a:stretch>
            <a:fillRect/>
          </a:stretch>
        </p:blipFill>
        <p:spPr>
          <a:xfrm>
            <a:off x="1676400" y="3200400"/>
            <a:ext cx="6781800" cy="3352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200936"/>
            <a:ext cx="6313805" cy="4361664"/>
            <a:chOff x="0" y="1219200"/>
            <a:chExt cx="6313805" cy="5638800"/>
          </a:xfrm>
        </p:grpSpPr>
        <p:pic>
          <p:nvPicPr>
            <p:cNvPr id="3" name="object 3"/>
            <p:cNvPicPr/>
            <p:nvPr/>
          </p:nvPicPr>
          <p:blipFill>
            <a:blip r:embed="rId2" cstate="print"/>
            <a:stretch>
              <a:fillRect/>
            </a:stretch>
          </p:blipFill>
          <p:spPr>
            <a:xfrm>
              <a:off x="444500" y="1219200"/>
              <a:ext cx="5540462" cy="4906887"/>
            </a:xfrm>
            <a:prstGeom prst="rect">
              <a:avLst/>
            </a:prstGeom>
          </p:spPr>
        </p:pic>
        <p:pic>
          <p:nvPicPr>
            <p:cNvPr id="4" name="object 4"/>
            <p:cNvPicPr/>
            <p:nvPr/>
          </p:nvPicPr>
          <p:blipFill>
            <a:blip r:embed="rId3" cstate="print"/>
            <a:stretch>
              <a:fillRect/>
            </a:stretch>
          </p:blipFill>
          <p:spPr>
            <a:xfrm>
              <a:off x="2908300" y="2298700"/>
              <a:ext cx="3405216" cy="1643385"/>
            </a:xfrm>
            <a:prstGeom prst="rect">
              <a:avLst/>
            </a:prstGeom>
          </p:spPr>
        </p:pic>
      </p:grpSp>
      <p:sp>
        <p:nvSpPr>
          <p:cNvPr id="5" name="object 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panose="02020603050405020304" pitchFamily="18" charset="0"/>
                <a:cs typeface="Times New Roman" panose="02020603050405020304" pitchFamily="18" charset="0"/>
              </a:rPr>
              <a:t>RESULTS</a:t>
            </a:r>
            <a:r>
              <a:rPr spc="-10" dirty="0"/>
              <a:t>:</a:t>
            </a:r>
          </a:p>
        </p:txBody>
      </p:sp>
      <p:grpSp>
        <p:nvGrpSpPr>
          <p:cNvPr id="6" name="object 6"/>
          <p:cNvGrpSpPr/>
          <p:nvPr/>
        </p:nvGrpSpPr>
        <p:grpSpPr>
          <a:xfrm>
            <a:off x="7010400" y="127000"/>
            <a:ext cx="4737100" cy="6668770"/>
            <a:chOff x="6515100" y="127000"/>
            <a:chExt cx="5676900" cy="6668770"/>
          </a:xfrm>
        </p:grpSpPr>
        <p:pic>
          <p:nvPicPr>
            <p:cNvPr id="7" name="object 7"/>
            <p:cNvPicPr/>
            <p:nvPr/>
          </p:nvPicPr>
          <p:blipFill>
            <a:blip r:embed="rId4" cstate="print"/>
            <a:stretch>
              <a:fillRect/>
            </a:stretch>
          </p:blipFill>
          <p:spPr>
            <a:xfrm>
              <a:off x="9055100" y="5207000"/>
              <a:ext cx="3136900" cy="1588433"/>
            </a:xfrm>
            <a:prstGeom prst="rect">
              <a:avLst/>
            </a:prstGeom>
          </p:spPr>
        </p:pic>
        <p:pic>
          <p:nvPicPr>
            <p:cNvPr id="8" name="object 8"/>
            <p:cNvPicPr/>
            <p:nvPr/>
          </p:nvPicPr>
          <p:blipFill>
            <a:blip r:embed="rId5" cstate="print"/>
            <a:stretch>
              <a:fillRect/>
            </a:stretch>
          </p:blipFill>
          <p:spPr>
            <a:xfrm>
              <a:off x="6515100" y="127000"/>
              <a:ext cx="5540463" cy="5220820"/>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8448-3636-2843-C26F-ED81DE46CD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UI Validations:</a:t>
            </a:r>
            <a:endParaRPr lang="en-US" dirty="0"/>
          </a:p>
        </p:txBody>
      </p:sp>
      <p:sp>
        <p:nvSpPr>
          <p:cNvPr id="3" name="Content Placeholder 2">
            <a:extLst>
              <a:ext uri="{FF2B5EF4-FFF2-40B4-BE49-F238E27FC236}">
                <a16:creationId xmlns:a16="http://schemas.microsoft.com/office/drawing/2014/main" id="{8C9C8AB2-0C59-8764-6C30-21925CB6A2AA}"/>
              </a:ext>
            </a:extLst>
          </p:cNvPr>
          <p:cNvSpPr>
            <a:spLocks noGrp="1"/>
          </p:cNvSpPr>
          <p:nvPr>
            <p:ph sz="half" idx="2"/>
          </p:nvPr>
        </p:nvSpPr>
        <p:spPr>
          <a:xfrm>
            <a:off x="609600" y="1200936"/>
            <a:ext cx="5303520" cy="4690836"/>
          </a:xfrm>
        </p:spPr>
        <p:txBody>
          <a:bodyPr/>
          <a:lstStyle/>
          <a:p>
            <a:pPr marL="285750" indent="-285750">
              <a:lnSpc>
                <a:spcPct val="107000"/>
              </a:lnSpc>
              <a:spcAft>
                <a:spcPts val="800"/>
              </a:spcAft>
              <a:buFont typeface="Wingdings" pitchFamily="2" charset="2"/>
              <a:buChar char="Ø"/>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For field which are ‘text’ type is checked for the entered value is alphabetic or not using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alphabetic.test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fieldValue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If not, an error is displayed.</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For field which are ‘number’ type is checked for the entered value is numeric or not using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isNan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fieldValue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If not, an error is displayed.</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For field which are ‘select-one’ type is checked if a valid option is selected or not. If not, an error is displayed.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itchFamily="2" charset="2"/>
              <a:buChar char="Ø"/>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With this validation, the user input is checked if the input meets the criteria for each field. The error messages are displayed, which helps the user to know if the validation is failed.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A12F6D9-C7E5-9AB3-2C48-8D419334C760}"/>
              </a:ext>
            </a:extLst>
          </p:cNvPr>
          <p:cNvPicPr>
            <a:picLocks noChangeAspect="1"/>
          </p:cNvPicPr>
          <p:nvPr/>
        </p:nvPicPr>
        <p:blipFill>
          <a:blip r:embed="rId2"/>
          <a:stretch>
            <a:fillRect/>
          </a:stretch>
        </p:blipFill>
        <p:spPr>
          <a:xfrm>
            <a:off x="6278563" y="1219200"/>
            <a:ext cx="5303837" cy="4884738"/>
          </a:xfrm>
          <a:prstGeom prst="rect">
            <a:avLst/>
          </a:prstGeom>
        </p:spPr>
      </p:pic>
      <p:sp>
        <p:nvSpPr>
          <p:cNvPr id="8" name="AutoShape 6">
            <a:extLst>
              <a:ext uri="{FF2B5EF4-FFF2-40B4-BE49-F238E27FC236}">
                <a16:creationId xmlns:a16="http://schemas.microsoft.com/office/drawing/2014/main" id="{CEAA1D11-64FE-F8BC-966D-E68B0EE67D2F}"/>
              </a:ext>
            </a:extLst>
          </p:cNvPr>
          <p:cNvSpPr>
            <a:spLocks noGrp="1" noChangeAspect="1" noChangeArrowheads="1"/>
          </p:cNvSpPr>
          <p:nvPr>
            <p:ph sz="half" idx="3"/>
          </p:nvPr>
        </p:nvSpPr>
        <p:spPr bwMode="auto">
          <a:xfrm>
            <a:off x="6278563" y="608633"/>
            <a:ext cx="5303837" cy="5232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b="1" dirty="0"/>
              <a:t>UI Validation Form:</a:t>
            </a:r>
          </a:p>
        </p:txBody>
      </p:sp>
    </p:spTree>
    <p:extLst>
      <p:ext uri="{BB962C8B-B14F-4D97-AF65-F5344CB8AC3E}">
        <p14:creationId xmlns:p14="http://schemas.microsoft.com/office/powerpoint/2010/main" val="3263447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1463</TotalTime>
  <Words>893</Words>
  <Application>Microsoft Macintosh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Symbol</vt:lpstr>
      <vt:lpstr>Times New Roman</vt:lpstr>
      <vt:lpstr>Wingdings</vt:lpstr>
      <vt:lpstr>Office Theme</vt:lpstr>
      <vt:lpstr>Diabetic Prediction using Random Forest Model &amp;</vt:lpstr>
      <vt:lpstr>MOTIVATION:</vt:lpstr>
      <vt:lpstr>OBJECTIVE:</vt:lpstr>
      <vt:lpstr>PROPOSED METHOD:</vt:lpstr>
      <vt:lpstr>TECHNOLOGIES USED:</vt:lpstr>
      <vt:lpstr>FEATURES IMPLEMENTED:</vt:lpstr>
      <vt:lpstr>IMPLEMENTATION:  The development of GUI for users to interact with the application where they need to answer a few questions based on the model that will generate the results whether the patient is diabetic or not.</vt:lpstr>
      <vt:lpstr>RESULTS:</vt:lpstr>
      <vt:lpstr>UI Validations:</vt:lpstr>
      <vt:lpstr>SPSS REGRESSION: </vt:lpstr>
      <vt:lpstr>CO-RELATION </vt:lpstr>
      <vt:lpstr>T-test</vt:lpstr>
      <vt:lpstr>Data Cleaning</vt:lpstr>
      <vt:lpstr>Data Visualization</vt:lpstr>
      <vt:lpstr>Bar-Plots</vt:lpstr>
      <vt:lpstr>Heat Map and Pie chart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5310.002  Methods In Empirical Analysis (Fall 2023)  Calculating Evaluation Metrics on Diabetic Prediction on Patient BMI Implementing T-Test analysis using IBM SPSS Using Random Forest ML Model</dc:title>
  <dc:creator>B Deepu</dc:creator>
  <cp:lastModifiedBy>Golla, Bhavya</cp:lastModifiedBy>
  <cp:revision>2</cp:revision>
  <dcterms:created xsi:type="dcterms:W3CDTF">2023-12-03T04:22:52Z</dcterms:created>
  <dcterms:modified xsi:type="dcterms:W3CDTF">2023-12-04T04:46:43Z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2023-11-20T00:00:00Z</vt:filetime>
  </property>
  <property fmtid="{D5CDD505-2E9C-101B-9397-08002B2CF9AE}" pid="3" name="Creator">
    <vt:lpwstr>Aspose Ltd.</vt:lpwstr>
  </property>
  <property fmtid="{D5CDD505-2E9C-101B-9397-08002B2CF9AE}" pid="4" name="LastSaved">
    <vt:filetime>2023-12-03T00:00:00Z</vt:filetime>
  </property>
  <property fmtid="{D5CDD505-2E9C-101B-9397-08002B2CF9AE}" pid="5" name="Producer">
    <vt:lpwstr>Aspose.PDF for Java 19.12</vt:lpwstr>
  </property>
</Properties>
</file>