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b9b11e7c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3b9b11e7c9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b9b11e7c9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3b9b11e7c9_1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b9b11e7c9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3b9b11e7c9_1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b9b11e7c9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3b9b11e7c9_1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b9b11e7c9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3b9b11e7c9_1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b9b11e7c9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3b9b11e7c9_1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9b11e7c9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3b9b11e7c9_1_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b9b11e7c9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3b9b11e7c9_1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b9b11e7c9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3b9b11e7c9_1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b9b11e7c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3b9b11e7c9_1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b9b11e7c9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3b9b11e7c9_1_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b9b11e7c9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3b9b11e7c9_1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9b11e7c9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3b9b11e7c9_1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b9b11e7c9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3b9b11e7c9_1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b9b11e7c9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3b9b11e7c9_1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b9b11e7c9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3b9b11e7c9_1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b9b11e7c9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3b9b11e7c9_1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b9b11e7c9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3b9b11e7c9_1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b9b11e7c9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3b9b11e7c9_1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b9b11e7c9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3b9b11e7c9_1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b9b11e7c9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3b9b11e7c9_1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59" name="Shape 59"/>
        <p:cNvGrpSpPr/>
        <p:nvPr/>
      </p:nvGrpSpPr>
      <p:grpSpPr>
        <a:xfrm>
          <a:off x="0" y="0"/>
          <a:ext cx="0" cy="0"/>
          <a:chOff x="0" y="0"/>
          <a:chExt cx="0" cy="0"/>
        </a:xfrm>
      </p:grpSpPr>
      <p:sp>
        <p:nvSpPr>
          <p:cNvPr id="60" name="Google Shape;60;p1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2" name="Google Shape;62;p1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5"/>
          <p:cNvSpPr txBox="1"/>
          <p:nvPr>
            <p:ph type="ctrTitle"/>
          </p:nvPr>
        </p:nvSpPr>
        <p:spPr>
          <a:xfrm>
            <a:off x="1813334" y="601723"/>
            <a:ext cx="6477805" cy="1906073"/>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 type="subTitle"/>
          </p:nvPr>
        </p:nvSpPr>
        <p:spPr>
          <a:xfrm>
            <a:off x="1813335" y="2648403"/>
            <a:ext cx="6477804" cy="733216"/>
          </a:xfrm>
          <a:prstGeom prst="rect">
            <a:avLst/>
          </a:prstGeom>
          <a:noFill/>
          <a:ln>
            <a:noFill/>
          </a:ln>
        </p:spPr>
        <p:txBody>
          <a:bodyPr anchorCtr="0" anchor="t" bIns="68575" lIns="68575" spcFirstLastPara="1" rIns="68575" wrap="square" tIns="68575">
            <a:normAutofit/>
          </a:bodyPr>
          <a:lstStyle>
            <a:lvl1pPr lvl="0" algn="l">
              <a:lnSpc>
                <a:spcPct val="120000"/>
              </a:lnSpc>
              <a:spcBef>
                <a:spcPts val="800"/>
              </a:spcBef>
              <a:spcAft>
                <a:spcPts val="0"/>
              </a:spcAft>
              <a:buSzPts val="1400"/>
              <a:buNone/>
              <a:defRPr b="0" sz="140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68" name="Google Shape;68;p1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1812375" y="246980"/>
            <a:ext cx="3730436"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1078248"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1" name="Google Shape;71;p15"/>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75" name="Google Shape;75;p16"/>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6"/>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7"/>
          <p:cNvSpPr txBox="1"/>
          <p:nvPr>
            <p:ph type="title"/>
          </p:nvPr>
        </p:nvSpPr>
        <p:spPr>
          <a:xfrm>
            <a:off x="1090679" y="1317097"/>
            <a:ext cx="6482366" cy="141596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1090679" y="2854646"/>
            <a:ext cx="6472835" cy="759697"/>
          </a:xfrm>
          <a:prstGeom prst="rect">
            <a:avLst/>
          </a:prstGeom>
          <a:noFill/>
          <a:ln>
            <a:noFill/>
          </a:ln>
        </p:spPr>
        <p:txBody>
          <a:bodyPr anchorCtr="0" anchor="t" bIns="34275" lIns="68575" spcFirstLastPara="1" rIns="68575" wrap="square" tIns="68575">
            <a:normAutofit/>
          </a:bodyPr>
          <a:lstStyle>
            <a:lvl1pPr indent="-228600" lvl="0" marL="457200" algn="l">
              <a:lnSpc>
                <a:spcPct val="120000"/>
              </a:lnSpc>
              <a:spcBef>
                <a:spcPts val="800"/>
              </a:spcBef>
              <a:spcAft>
                <a:spcPts val="0"/>
              </a:spcAft>
              <a:buSzPts val="1400"/>
              <a:buNone/>
              <a:defRPr sz="1400">
                <a:solidFill>
                  <a:schemeClr val="dk1"/>
                </a:solidFill>
              </a:defRPr>
            </a:lvl1pPr>
            <a:lvl2pPr indent="-228600" lvl="1" marL="914400" algn="l">
              <a:lnSpc>
                <a:spcPct val="120000"/>
              </a:lnSpc>
              <a:spcBef>
                <a:spcPts val="400"/>
              </a:spcBef>
              <a:spcAft>
                <a:spcPts val="0"/>
              </a:spcAft>
              <a:buSzPts val="1400"/>
              <a:buNone/>
              <a:defRPr sz="14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82" name="Google Shape;82;p17"/>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5" name="Google Shape;85;p17"/>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8"/>
          <p:cNvSpPr txBox="1"/>
          <p:nvPr>
            <p:ph type="title"/>
          </p:nvPr>
        </p:nvSpPr>
        <p:spPr>
          <a:xfrm>
            <a:off x="1086913" y="603667"/>
            <a:ext cx="7204226" cy="79447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1085498" y="1508159"/>
            <a:ext cx="3483864" cy="258644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89" name="Google Shape;89;p18"/>
          <p:cNvSpPr txBox="1"/>
          <p:nvPr>
            <p:ph idx="2" type="body"/>
          </p:nvPr>
        </p:nvSpPr>
        <p:spPr>
          <a:xfrm>
            <a:off x="4810328" y="1513007"/>
            <a:ext cx="3483864" cy="258114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0" name="Google Shape;90;p18"/>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3" name="Google Shape;93;p18"/>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1085393" y="603122"/>
            <a:ext cx="7205746" cy="79223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 type="body"/>
          </p:nvPr>
        </p:nvSpPr>
        <p:spPr>
          <a:xfrm>
            <a:off x="1085393" y="1514662"/>
            <a:ext cx="3483864" cy="601457"/>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97" name="Google Shape;97;p19"/>
          <p:cNvSpPr txBox="1"/>
          <p:nvPr>
            <p:ph idx="2" type="body"/>
          </p:nvPr>
        </p:nvSpPr>
        <p:spPr>
          <a:xfrm>
            <a:off x="1085393" y="2118202"/>
            <a:ext cx="3483864" cy="198334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8" name="Google Shape;98;p19"/>
          <p:cNvSpPr txBox="1"/>
          <p:nvPr>
            <p:ph idx="3" type="body"/>
          </p:nvPr>
        </p:nvSpPr>
        <p:spPr>
          <a:xfrm>
            <a:off x="4809272" y="1517252"/>
            <a:ext cx="3483864" cy="601678"/>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99" name="Google Shape;99;p19"/>
          <p:cNvSpPr txBox="1"/>
          <p:nvPr>
            <p:ph idx="4" type="body"/>
          </p:nvPr>
        </p:nvSpPr>
        <p:spPr>
          <a:xfrm>
            <a:off x="4809272" y="2116118"/>
            <a:ext cx="3483864" cy="197802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00" name="Google Shape;100;p19"/>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9"/>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20"/>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0"/>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0"/>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1"/>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1083503" y="599230"/>
            <a:ext cx="2454824" cy="16853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txBox="1"/>
          <p:nvPr>
            <p:ph idx="1" type="body"/>
          </p:nvPr>
        </p:nvSpPr>
        <p:spPr>
          <a:xfrm>
            <a:off x="3782786" y="599231"/>
            <a:ext cx="4509352" cy="3494120"/>
          </a:xfrm>
          <a:prstGeom prst="rect">
            <a:avLst/>
          </a:prstGeom>
          <a:noFill/>
          <a:ln>
            <a:noFill/>
          </a:ln>
        </p:spPr>
        <p:txBody>
          <a:bodyPr anchorCtr="0" anchor="ctr"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17" name="Google Shape;117;p22"/>
          <p:cNvSpPr txBox="1"/>
          <p:nvPr>
            <p:ph idx="2" type="body"/>
          </p:nvPr>
        </p:nvSpPr>
        <p:spPr>
          <a:xfrm>
            <a:off x="1083503" y="2404118"/>
            <a:ext cx="2456260" cy="168613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18" name="Google Shape;118;p22"/>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1" name="Google Shape;121;p22"/>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grpSp>
        <p:nvGrpSpPr>
          <p:cNvPr id="123" name="Google Shape;123;p23"/>
          <p:cNvGrpSpPr/>
          <p:nvPr/>
        </p:nvGrpSpPr>
        <p:grpSpPr>
          <a:xfrm>
            <a:off x="5608040" y="361628"/>
            <a:ext cx="3055900" cy="3861826"/>
            <a:chOff x="7477387" y="482170"/>
            <a:chExt cx="4074533" cy="5149101"/>
          </a:xfrm>
        </p:grpSpPr>
        <p:sp>
          <p:nvSpPr>
            <p:cNvPr id="124" name="Google Shape;124;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26" name="Google Shape;126;p23"/>
          <p:cNvSpPr txBox="1"/>
          <p:nvPr>
            <p:ph type="title"/>
          </p:nvPr>
        </p:nvSpPr>
        <p:spPr>
          <a:xfrm>
            <a:off x="1088405" y="847135"/>
            <a:ext cx="4149246" cy="13729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3"/>
          <p:cNvSpPr/>
          <p:nvPr>
            <p:ph idx="2" type="pic"/>
          </p:nvPr>
        </p:nvSpPr>
        <p:spPr>
          <a:xfrm>
            <a:off x="6093292" y="841907"/>
            <a:ext cx="2093378" cy="2899745"/>
          </a:xfrm>
          <a:prstGeom prst="rect">
            <a:avLst/>
          </a:prstGeom>
          <a:solidFill>
            <a:srgbClr val="D8D8D8"/>
          </a:solidFill>
          <a:ln>
            <a:noFill/>
          </a:ln>
        </p:spPr>
      </p:sp>
      <p:sp>
        <p:nvSpPr>
          <p:cNvPr id="128" name="Google Shape;128;p23"/>
          <p:cNvSpPr txBox="1"/>
          <p:nvPr>
            <p:ph idx="1" type="body"/>
          </p:nvPr>
        </p:nvSpPr>
        <p:spPr>
          <a:xfrm>
            <a:off x="1087747" y="2359494"/>
            <a:ext cx="4143303" cy="150280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400"/>
              <a:buNone/>
              <a:defRPr sz="14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29" name="Google Shape;129;p23"/>
          <p:cNvSpPr txBox="1"/>
          <p:nvPr>
            <p:ph idx="10" type="dt"/>
          </p:nvPr>
        </p:nvSpPr>
        <p:spPr>
          <a:xfrm>
            <a:off x="1085536" y="4102392"/>
            <a:ext cx="4145513" cy="24009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1" type="ftr"/>
          </p:nvPr>
        </p:nvSpPr>
        <p:spPr>
          <a:xfrm>
            <a:off x="1085536" y="238980"/>
            <a:ext cx="4155753" cy="24069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2" name="Google Shape;132;p23"/>
          <p:cNvCxnSpPr/>
          <p:nvPr/>
        </p:nvCxnSpPr>
        <p:spPr>
          <a:xfrm>
            <a:off x="1085536"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4"/>
          <p:cNvSpPr txBox="1"/>
          <p:nvPr>
            <p:ph idx="1" type="body"/>
          </p:nvPr>
        </p:nvSpPr>
        <p:spPr>
          <a:xfrm rot="5400000">
            <a:off x="3395932" y="-795449"/>
            <a:ext cx="2587960" cy="720245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36" name="Google Shape;136;p2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9" name="Google Shape;139;p24"/>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5"/>
          <p:cNvSpPr txBox="1"/>
          <p:nvPr>
            <p:ph type="title"/>
          </p:nvPr>
        </p:nvSpPr>
        <p:spPr>
          <a:xfrm rot="5400000">
            <a:off x="5937778" y="1740785"/>
            <a:ext cx="3494917" cy="1211807"/>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25"/>
          <p:cNvSpPr txBox="1"/>
          <p:nvPr>
            <p:ph idx="1" type="body"/>
          </p:nvPr>
        </p:nvSpPr>
        <p:spPr>
          <a:xfrm rot="5400000">
            <a:off x="2271857" y="-589123"/>
            <a:ext cx="3494917" cy="587162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43" name="Google Shape;143;p2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6" name="Google Shape;146;p25"/>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53" name="Google Shape;53;p1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6" name="Google Shape;56;p1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7" name="Google Shape;57;p1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SPAM EMAIL DETECTION WITH SENTIMENT ANALYSIS</a:t>
            </a:r>
            <a:endParaRPr b="0" i="0" u="none" strike="noStrike">
              <a:solidFill>
                <a:srgbClr val="2F5496"/>
              </a:solidFill>
              <a:latin typeface="Times New Roman"/>
              <a:ea typeface="Times New Roman"/>
              <a:cs typeface="Times New Roman"/>
              <a:sym typeface="Times New Roman"/>
            </a:endParaRPr>
          </a:p>
        </p:txBody>
      </p:sp>
      <p:sp>
        <p:nvSpPr>
          <p:cNvPr id="152" name="Google Shape;152;p2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marR="0" rtl="0" algn="l">
              <a:lnSpc>
                <a:spcPct val="120000"/>
              </a:lnSpc>
              <a:spcBef>
                <a:spcPts val="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Project Group 5 members: </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Danda Reethika Reddy</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Surya Sai Raj Lakkoju,</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Ashesh Pinisetti, and</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Mohammad Khaja Moinuddin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06" name="Google Shape;206;p35"/>
          <p:cNvPicPr preferRelativeResize="0"/>
          <p:nvPr/>
        </p:nvPicPr>
        <p:blipFill rotWithShape="1">
          <a:blip r:embed="rId3">
            <a:alphaModFix/>
          </a:blip>
          <a:srcRect b="0" l="0" r="0" t="0"/>
          <a:stretch/>
        </p:blipFill>
        <p:spPr>
          <a:xfrm>
            <a:off x="1088684" y="1072055"/>
            <a:ext cx="4399406" cy="31981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12" name="Google Shape;212;p36"/>
          <p:cNvPicPr preferRelativeResize="0"/>
          <p:nvPr/>
        </p:nvPicPr>
        <p:blipFill rotWithShape="1">
          <a:blip r:embed="rId3">
            <a:alphaModFix/>
          </a:blip>
          <a:srcRect b="0" l="0" r="0" t="0"/>
          <a:stretch/>
        </p:blipFill>
        <p:spPr>
          <a:xfrm>
            <a:off x="1088684" y="1210988"/>
            <a:ext cx="2436019" cy="234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18" name="Google Shape;218;p37"/>
          <p:cNvPicPr preferRelativeResize="0"/>
          <p:nvPr/>
        </p:nvPicPr>
        <p:blipFill rotWithShape="1">
          <a:blip r:embed="rId3">
            <a:alphaModFix/>
          </a:blip>
          <a:srcRect b="0" l="0" r="0" t="0"/>
          <a:stretch/>
        </p:blipFill>
        <p:spPr>
          <a:xfrm>
            <a:off x="1088684" y="1472813"/>
            <a:ext cx="5531725" cy="19857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24" name="Google Shape;224;p38"/>
          <p:cNvPicPr preferRelativeResize="0"/>
          <p:nvPr/>
        </p:nvPicPr>
        <p:blipFill rotWithShape="1">
          <a:blip r:embed="rId3">
            <a:alphaModFix/>
          </a:blip>
          <a:srcRect b="0" l="0" r="0" t="0"/>
          <a:stretch/>
        </p:blipFill>
        <p:spPr>
          <a:xfrm>
            <a:off x="383288" y="1249349"/>
            <a:ext cx="8377423" cy="281932"/>
          </a:xfrm>
          <a:prstGeom prst="rect">
            <a:avLst/>
          </a:prstGeom>
          <a:noFill/>
          <a:ln>
            <a:noFill/>
          </a:ln>
        </p:spPr>
      </p:pic>
      <p:pic>
        <p:nvPicPr>
          <p:cNvPr id="225" name="Google Shape;225;p38"/>
          <p:cNvPicPr preferRelativeResize="0"/>
          <p:nvPr/>
        </p:nvPicPr>
        <p:blipFill rotWithShape="1">
          <a:blip r:embed="rId4">
            <a:alphaModFix/>
          </a:blip>
          <a:srcRect b="0" l="0" r="0" t="0"/>
          <a:stretch/>
        </p:blipFill>
        <p:spPr>
          <a:xfrm>
            <a:off x="156785" y="2400300"/>
            <a:ext cx="8870176" cy="894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31" name="Google Shape;231;p39"/>
          <p:cNvPicPr preferRelativeResize="0"/>
          <p:nvPr/>
        </p:nvPicPr>
        <p:blipFill rotWithShape="1">
          <a:blip r:embed="rId3">
            <a:alphaModFix/>
          </a:blip>
          <a:srcRect b="0" l="0" r="0" t="0"/>
          <a:stretch/>
        </p:blipFill>
        <p:spPr>
          <a:xfrm>
            <a:off x="1088684" y="1318022"/>
            <a:ext cx="3050381" cy="25074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37" name="Google Shape;237;p40"/>
          <p:cNvPicPr preferRelativeResize="0"/>
          <p:nvPr/>
        </p:nvPicPr>
        <p:blipFill rotWithShape="1">
          <a:blip r:embed="rId3">
            <a:alphaModFix/>
          </a:blip>
          <a:srcRect b="0" l="0" r="0" t="0"/>
          <a:stretch/>
        </p:blipFill>
        <p:spPr>
          <a:xfrm>
            <a:off x="1088684" y="1221828"/>
            <a:ext cx="5869071" cy="1655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43" name="Google Shape;243;p41"/>
          <p:cNvPicPr preferRelativeResize="0"/>
          <p:nvPr/>
        </p:nvPicPr>
        <p:blipFill rotWithShape="1">
          <a:blip r:embed="rId3">
            <a:alphaModFix/>
          </a:blip>
          <a:srcRect b="0" l="0" r="0" t="0"/>
          <a:stretch/>
        </p:blipFill>
        <p:spPr>
          <a:xfrm>
            <a:off x="1088684" y="1371723"/>
            <a:ext cx="4782842" cy="12000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49" name="Google Shape;249;p42"/>
          <p:cNvPicPr preferRelativeResize="0"/>
          <p:nvPr/>
        </p:nvPicPr>
        <p:blipFill rotWithShape="1">
          <a:blip r:embed="rId3">
            <a:alphaModFix/>
          </a:blip>
          <a:srcRect b="0" l="0" r="0" t="0"/>
          <a:stretch/>
        </p:blipFill>
        <p:spPr>
          <a:xfrm>
            <a:off x="1088684" y="1245729"/>
            <a:ext cx="3471863" cy="2507456"/>
          </a:xfrm>
          <a:prstGeom prst="rect">
            <a:avLst/>
          </a:prstGeom>
          <a:noFill/>
          <a:ln>
            <a:noFill/>
          </a:ln>
        </p:spPr>
      </p:pic>
      <p:pic>
        <p:nvPicPr>
          <p:cNvPr id="250" name="Google Shape;250;p42"/>
          <p:cNvPicPr preferRelativeResize="0"/>
          <p:nvPr/>
        </p:nvPicPr>
        <p:blipFill rotWithShape="1">
          <a:blip r:embed="rId4">
            <a:alphaModFix/>
          </a:blip>
          <a:srcRect b="0" l="0" r="0" t="0"/>
          <a:stretch/>
        </p:blipFill>
        <p:spPr>
          <a:xfrm>
            <a:off x="4782781" y="1189804"/>
            <a:ext cx="3286125" cy="1171575"/>
          </a:xfrm>
          <a:prstGeom prst="rect">
            <a:avLst/>
          </a:prstGeom>
          <a:noFill/>
          <a:ln>
            <a:noFill/>
          </a:ln>
        </p:spPr>
      </p:pic>
      <p:pic>
        <p:nvPicPr>
          <p:cNvPr id="251" name="Google Shape;251;p42"/>
          <p:cNvPicPr preferRelativeResize="0"/>
          <p:nvPr/>
        </p:nvPicPr>
        <p:blipFill rotWithShape="1">
          <a:blip r:embed="rId5">
            <a:alphaModFix/>
          </a:blip>
          <a:srcRect b="0" l="0" r="0" t="0"/>
          <a:stretch/>
        </p:blipFill>
        <p:spPr>
          <a:xfrm>
            <a:off x="4782781" y="2798510"/>
            <a:ext cx="4071937" cy="5357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57" name="Google Shape;257;p43"/>
          <p:cNvPicPr preferRelativeResize="0"/>
          <p:nvPr/>
        </p:nvPicPr>
        <p:blipFill rotWithShape="1">
          <a:blip r:embed="rId3">
            <a:alphaModFix/>
          </a:blip>
          <a:srcRect b="0" l="0" r="0" t="0"/>
          <a:stretch/>
        </p:blipFill>
        <p:spPr>
          <a:xfrm>
            <a:off x="1075094" y="1171944"/>
            <a:ext cx="3321844" cy="23788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SCREENSHOTS:</a:t>
            </a:r>
            <a:endParaRPr b="0" i="0" sz="3300" u="none" strike="noStrike">
              <a:solidFill>
                <a:srgbClr val="42527C"/>
              </a:solidFill>
              <a:latin typeface="Times New Roman"/>
              <a:ea typeface="Times New Roman"/>
              <a:cs typeface="Times New Roman"/>
              <a:sym typeface="Times New Roman"/>
            </a:endParaRPr>
          </a:p>
        </p:txBody>
      </p:sp>
      <p:pic>
        <p:nvPicPr>
          <p:cNvPr id="263" name="Google Shape;263;p44"/>
          <p:cNvPicPr preferRelativeResize="0"/>
          <p:nvPr/>
        </p:nvPicPr>
        <p:blipFill rotWithShape="1">
          <a:blip r:embed="rId3">
            <a:alphaModFix/>
          </a:blip>
          <a:srcRect b="0" l="0" r="0" t="0"/>
          <a:stretch/>
        </p:blipFill>
        <p:spPr>
          <a:xfrm>
            <a:off x="852860" y="1145716"/>
            <a:ext cx="3386138" cy="2607469"/>
          </a:xfrm>
          <a:prstGeom prst="rect">
            <a:avLst/>
          </a:prstGeom>
          <a:noFill/>
          <a:ln>
            <a:noFill/>
          </a:ln>
        </p:spPr>
      </p:pic>
      <p:pic>
        <p:nvPicPr>
          <p:cNvPr id="264" name="Google Shape;264;p44"/>
          <p:cNvPicPr preferRelativeResize="0"/>
          <p:nvPr/>
        </p:nvPicPr>
        <p:blipFill rotWithShape="1">
          <a:blip r:embed="rId4">
            <a:alphaModFix/>
          </a:blip>
          <a:srcRect b="0" l="0" r="0" t="0"/>
          <a:stretch/>
        </p:blipFill>
        <p:spPr>
          <a:xfrm>
            <a:off x="4689912" y="1145717"/>
            <a:ext cx="2864644" cy="1042988"/>
          </a:xfrm>
          <a:prstGeom prst="rect">
            <a:avLst/>
          </a:prstGeom>
          <a:noFill/>
          <a:ln>
            <a:noFill/>
          </a:ln>
        </p:spPr>
      </p:pic>
      <p:pic>
        <p:nvPicPr>
          <p:cNvPr id="265" name="Google Shape;265;p44"/>
          <p:cNvPicPr preferRelativeResize="0"/>
          <p:nvPr/>
        </p:nvPicPr>
        <p:blipFill rotWithShape="1">
          <a:blip r:embed="rId5">
            <a:alphaModFix/>
          </a:blip>
          <a:srcRect b="0" l="0" r="0" t="0"/>
          <a:stretch/>
        </p:blipFill>
        <p:spPr>
          <a:xfrm>
            <a:off x="4572000" y="2944826"/>
            <a:ext cx="4457700" cy="492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GOAL OF THE PROJECT</a:t>
            </a:r>
            <a:endParaRPr/>
          </a:p>
        </p:txBody>
      </p:sp>
      <p:sp>
        <p:nvSpPr>
          <p:cNvPr id="158" name="Google Shape;158;p27"/>
          <p:cNvSpPr txBox="1"/>
          <p:nvPr>
            <p:ph idx="1" type="body"/>
          </p:nvPr>
        </p:nvSpPr>
        <p:spPr>
          <a:xfrm>
            <a:off x="970771" y="1277770"/>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
                <a:solidFill>
                  <a:srgbClr val="2F5496"/>
                </a:solidFill>
                <a:latin typeface="Times New Roman"/>
                <a:ea typeface="Times New Roman"/>
                <a:cs typeface="Times New Roman"/>
                <a:sym typeface="Times New Roman"/>
              </a:rPr>
              <a:t>T</a:t>
            </a:r>
            <a:r>
              <a:rPr b="0" i="0" lang="en" u="none" strike="noStrike">
                <a:solidFill>
                  <a:srgbClr val="2F5496"/>
                </a:solidFill>
                <a:latin typeface="Times New Roman"/>
                <a:ea typeface="Times New Roman"/>
                <a:cs typeface="Times New Roman"/>
                <a:sym typeface="Times New Roman"/>
              </a:rPr>
              <a:t>o improve the accuracy and effectiveness of spam detection using sentiment analysis with a random forest machine learning model</a:t>
            </a:r>
            <a:endParaRPr/>
          </a:p>
          <a:p>
            <a:pPr indent="0" lvl="0" marL="0" rtl="0" algn="l">
              <a:lnSpc>
                <a:spcPct val="120000"/>
              </a:lnSpc>
              <a:spcBef>
                <a:spcPts val="800"/>
              </a:spcBef>
              <a:spcAft>
                <a:spcPts val="0"/>
              </a:spcAft>
              <a:buSzPts val="1500"/>
              <a:buNone/>
            </a:pPr>
            <a:r>
              <a:rPr b="0" i="0" lang="en" u="none" strike="noStrike">
                <a:solidFill>
                  <a:srgbClr val="2F5496"/>
                </a:solidFill>
                <a:latin typeface="Times New Roman"/>
                <a:ea typeface="Times New Roman"/>
                <a:cs typeface="Times New Roman"/>
                <a:sym typeface="Times New Roman"/>
              </a:rPr>
              <a:t>SIGNIFICANCE OF THE PROJECT: </a:t>
            </a:r>
            <a:endParaRPr/>
          </a:p>
          <a:p>
            <a:pPr indent="-171450" lvl="0" marL="177800" rtl="0" algn="l">
              <a:lnSpc>
                <a:spcPct val="120000"/>
              </a:lnSpc>
              <a:spcBef>
                <a:spcPts val="800"/>
              </a:spcBef>
              <a:spcAft>
                <a:spcPts val="0"/>
              </a:spcAft>
              <a:buSzPts val="1500"/>
              <a:buChar char="•"/>
            </a:pPr>
            <a:r>
              <a:rPr lang="en">
                <a:solidFill>
                  <a:srgbClr val="2F5496"/>
                </a:solidFill>
                <a:latin typeface="Times New Roman"/>
                <a:ea typeface="Times New Roman"/>
                <a:cs typeface="Times New Roman"/>
                <a:sym typeface="Times New Roman"/>
              </a:rPr>
              <a:t>T</a:t>
            </a:r>
            <a:r>
              <a:rPr b="0" i="0" lang="en" u="none" strike="noStrike">
                <a:solidFill>
                  <a:srgbClr val="2F5496"/>
                </a:solidFill>
                <a:latin typeface="Times New Roman"/>
                <a:ea typeface="Times New Roman"/>
                <a:cs typeface="Times New Roman"/>
                <a:sym typeface="Times New Roman"/>
              </a:rPr>
              <a:t>o identify and classify spam emails to help users avoid fraud and protect against malicious content also running the sentiment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RESULTS AND DISCUSSION</a:t>
            </a:r>
            <a:endParaRPr/>
          </a:p>
        </p:txBody>
      </p:sp>
      <p:sp>
        <p:nvSpPr>
          <p:cNvPr id="271" name="Google Shape;271;p45"/>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marR="0" rtl="0" algn="l">
              <a:lnSpc>
                <a:spcPct val="120000"/>
              </a:lnSpc>
              <a:spcBef>
                <a:spcPts val="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Here, we are doing the sentiment analysis</a:t>
            </a:r>
            <a:endParaRPr/>
          </a:p>
          <a:p>
            <a:pPr indent="-171450" lvl="0" marL="177800" marR="0" rtl="0" algn="l">
              <a:lnSpc>
                <a:spcPct val="120000"/>
              </a:lnSpc>
              <a:spcBef>
                <a:spcPts val="800"/>
              </a:spcBef>
              <a:spcAft>
                <a:spcPts val="0"/>
              </a:spcAft>
              <a:buSzPts val="1500"/>
              <a:buChar char="•"/>
            </a:pPr>
            <a:r>
              <a:rPr lang="en">
                <a:solidFill>
                  <a:srgbClr val="2F5496"/>
                </a:solidFill>
                <a:latin typeface="Times New Roman"/>
                <a:ea typeface="Times New Roman"/>
                <a:cs typeface="Times New Roman"/>
                <a:sym typeface="Times New Roman"/>
              </a:rPr>
              <a:t>Tokenization</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Regular Expression</a:t>
            </a:r>
            <a:endParaRPr/>
          </a:p>
          <a:p>
            <a:pPr indent="-171450" lvl="0" marL="177800" marR="0" rtl="0" algn="l">
              <a:lnSpc>
                <a:spcPct val="120000"/>
              </a:lnSpc>
              <a:spcBef>
                <a:spcPts val="800"/>
              </a:spcBef>
              <a:spcAft>
                <a:spcPts val="0"/>
              </a:spcAft>
              <a:buSzPts val="1500"/>
              <a:buChar char="•"/>
            </a:pPr>
            <a:r>
              <a:rPr lang="en">
                <a:solidFill>
                  <a:srgbClr val="2F5496"/>
                </a:solidFill>
                <a:latin typeface="Times New Roman"/>
                <a:ea typeface="Times New Roman"/>
                <a:cs typeface="Times New Roman"/>
                <a:sym typeface="Times New Roman"/>
              </a:rPr>
              <a:t>Text Classification</a:t>
            </a:r>
            <a:endParaRPr/>
          </a:p>
          <a:p>
            <a:pPr indent="0" lvl="0" marL="0" marR="0" rtl="0" algn="l">
              <a:lnSpc>
                <a:spcPct val="120000"/>
              </a:lnSpc>
              <a:spcBef>
                <a:spcPts val="800"/>
              </a:spcBef>
              <a:spcAft>
                <a:spcPts val="0"/>
              </a:spcAft>
              <a:buSzPts val="1500"/>
              <a:buNone/>
            </a:pPr>
            <a:r>
              <a:t/>
            </a:r>
            <a:endParaRPr b="0" i="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FUTURE WORK</a:t>
            </a:r>
            <a:endParaRPr/>
          </a:p>
        </p:txBody>
      </p:sp>
      <p:sp>
        <p:nvSpPr>
          <p:cNvPr id="277" name="Google Shape;277;p4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marR="0" rtl="0" algn="l">
              <a:lnSpc>
                <a:spcPct val="120000"/>
              </a:lnSpc>
              <a:spcBef>
                <a:spcPts val="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Discussion of the potential improvements that can be made to the model, such as incorporating more advanced feature engineering techniques, exploring other machine learning algorithms, and using deep learning methods</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Explanation of the limitations of the current approach and how they can be overcome</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Description of potential applications of the model, such as email filtering, spam detection in social media, and sentiment analysis in customer feedback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OVERVIEW OF SPAM EMAIL DETECTION METHODS</a:t>
            </a:r>
            <a:endParaRPr/>
          </a:p>
        </p:txBody>
      </p:sp>
      <p:sp>
        <p:nvSpPr>
          <p:cNvPr id="164" name="Google Shape;164;p28"/>
          <p:cNvSpPr txBox="1"/>
          <p:nvPr>
            <p:ph idx="1" type="body"/>
          </p:nvPr>
        </p:nvSpPr>
        <p:spPr>
          <a:xfrm>
            <a:off x="874987" y="1511799"/>
            <a:ext cx="7416155" cy="3028312"/>
          </a:xfrm>
          <a:prstGeom prst="rect">
            <a:avLst/>
          </a:prstGeom>
          <a:noFill/>
          <a:ln>
            <a:noFill/>
          </a:ln>
        </p:spPr>
        <p:txBody>
          <a:bodyPr anchorCtr="0" anchor="t" bIns="34275" lIns="68575" spcFirstLastPara="1" rIns="68575" wrap="square" tIns="34275">
            <a:normAutofit/>
          </a:bodyPr>
          <a:lstStyle/>
          <a:p>
            <a:pPr indent="0" lvl="0" marL="0" marR="0" rtl="0" algn="l">
              <a:lnSpc>
                <a:spcPct val="120000"/>
              </a:lnSpc>
              <a:spcBef>
                <a:spcPts val="0"/>
              </a:spcBef>
              <a:spcAft>
                <a:spcPts val="0"/>
              </a:spcAft>
              <a:buSzPts val="1500"/>
              <a:buNone/>
            </a:pPr>
            <a:r>
              <a:rPr b="0" i="0" lang="en" u="none" strike="noStrike">
                <a:solidFill>
                  <a:schemeClr val="accent5"/>
                </a:solidFill>
                <a:latin typeface="Times New Roman"/>
                <a:ea typeface="Times New Roman"/>
                <a:cs typeface="Times New Roman"/>
                <a:sym typeface="Times New Roman"/>
              </a:rPr>
              <a:t>Explanation of sentiment analysis and how it can improve spam detection</a:t>
            </a:r>
            <a:endParaRPr/>
          </a:p>
          <a:p>
            <a:pPr indent="-171450" lvl="0" marL="177800" rtl="0" algn="l">
              <a:lnSpc>
                <a:spcPct val="120000"/>
              </a:lnSpc>
              <a:spcBef>
                <a:spcPts val="800"/>
              </a:spcBef>
              <a:spcAft>
                <a:spcPts val="0"/>
              </a:spcAft>
              <a:buSzPts val="1500"/>
              <a:buFont typeface="Gill Sans"/>
              <a:buChar char="•"/>
            </a:pPr>
            <a:r>
              <a:rPr b="0" i="0" lang="en">
                <a:solidFill>
                  <a:schemeClr val="accent5"/>
                </a:solidFill>
                <a:latin typeface="Times New Roman"/>
                <a:ea typeface="Times New Roman"/>
                <a:cs typeface="Times New Roman"/>
                <a:sym typeface="Times New Roman"/>
              </a:rPr>
              <a:t>Sentiment analysis is the process of identifying and categorizing the emotional tone expressed in a piece of text, whether it's positive, negative or neutral. This is done using natural language processing techniques to analyze the words and context of the text.</a:t>
            </a:r>
            <a:endParaRPr/>
          </a:p>
          <a:p>
            <a:pPr indent="-171450" lvl="0" marL="177800" rtl="0" algn="l">
              <a:lnSpc>
                <a:spcPct val="120000"/>
              </a:lnSpc>
              <a:spcBef>
                <a:spcPts val="800"/>
              </a:spcBef>
              <a:spcAft>
                <a:spcPts val="0"/>
              </a:spcAft>
              <a:buSzPts val="1500"/>
              <a:buFont typeface="Gill Sans"/>
              <a:buChar char="•"/>
            </a:pPr>
            <a:r>
              <a:rPr b="0" i="0" lang="en">
                <a:solidFill>
                  <a:schemeClr val="accent5"/>
                </a:solidFill>
                <a:latin typeface="Times New Roman"/>
                <a:ea typeface="Times New Roman"/>
                <a:cs typeface="Times New Roman"/>
                <a:sym typeface="Times New Roman"/>
              </a:rPr>
              <a:t>By incorporating sentiment analysis into spam detection algorithms, it's possible to identify and filter out unwanted messages that contain negative sentiment. For example, spam emails that contain angry or aggressive language are more likely to be flagged as suspicious and filtered out.</a:t>
            </a:r>
            <a:endParaRPr/>
          </a:p>
          <a:p>
            <a:pPr indent="0" lvl="0" marL="0" marR="0" rtl="0" algn="l">
              <a:lnSpc>
                <a:spcPct val="120000"/>
              </a:lnSpc>
              <a:spcBef>
                <a:spcPts val="800"/>
              </a:spcBef>
              <a:spcAft>
                <a:spcPts val="0"/>
              </a:spcAft>
              <a:buSzPts val="1500"/>
              <a:buNone/>
            </a:pPr>
            <a:r>
              <a:t/>
            </a:r>
            <a:endParaRPr b="0" i="0" u="none" strike="noStrike">
              <a:solidFill>
                <a:schemeClr val="accent5"/>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VADER SENTIMENT LIBRARY FOR SENTIMENT ANALYSIS</a:t>
            </a:r>
            <a:endParaRPr/>
          </a:p>
        </p:txBody>
      </p:sp>
      <p:sp>
        <p:nvSpPr>
          <p:cNvPr id="170" name="Google Shape;170;p29"/>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Font typeface="Gill Sans"/>
              <a:buChar char="•"/>
            </a:pPr>
            <a:r>
              <a:rPr b="0" i="0" lang="en">
                <a:solidFill>
                  <a:schemeClr val="accent5"/>
                </a:solidFill>
                <a:latin typeface="Times New Roman"/>
                <a:ea typeface="Times New Roman"/>
                <a:cs typeface="Times New Roman"/>
                <a:sym typeface="Times New Roman"/>
              </a:rPr>
              <a:t>Vader sentiment library is a popular open-source Python library used for sentiment analysis of text.</a:t>
            </a:r>
            <a:endParaRPr/>
          </a:p>
          <a:p>
            <a:pPr indent="-171450" lvl="0" marL="177800" rtl="0" algn="l">
              <a:lnSpc>
                <a:spcPct val="120000"/>
              </a:lnSpc>
              <a:spcBef>
                <a:spcPts val="800"/>
              </a:spcBef>
              <a:spcAft>
                <a:spcPts val="0"/>
              </a:spcAft>
              <a:buSzPts val="1500"/>
              <a:buFont typeface="Gill Sans"/>
              <a:buChar char="•"/>
            </a:pPr>
            <a:r>
              <a:rPr b="0" i="0" lang="en">
                <a:solidFill>
                  <a:schemeClr val="accent5"/>
                </a:solidFill>
                <a:latin typeface="Times New Roman"/>
                <a:ea typeface="Times New Roman"/>
                <a:cs typeface="Times New Roman"/>
                <a:sym typeface="Times New Roman"/>
              </a:rPr>
              <a:t>The library uses a rule-based approach to analyze the sentiment of text, taking into account not only individual words, but also the context and the grammatical structure of the sentence.</a:t>
            </a:r>
            <a:endParaRPr/>
          </a:p>
          <a:p>
            <a:pPr indent="-171450" lvl="0" marL="177800" rtl="0" algn="l">
              <a:lnSpc>
                <a:spcPct val="120000"/>
              </a:lnSpc>
              <a:spcBef>
                <a:spcPts val="800"/>
              </a:spcBef>
              <a:spcAft>
                <a:spcPts val="0"/>
              </a:spcAft>
              <a:buSzPts val="1500"/>
              <a:buFont typeface="Gill Sans"/>
              <a:buChar char="•"/>
            </a:pPr>
            <a:r>
              <a:rPr b="0" i="0" lang="en">
                <a:solidFill>
                  <a:schemeClr val="accent5"/>
                </a:solidFill>
                <a:latin typeface="Times New Roman"/>
                <a:ea typeface="Times New Roman"/>
                <a:cs typeface="Times New Roman"/>
                <a:sym typeface="Times New Roman"/>
              </a:rPr>
              <a:t>Vader sentiment library is known for its ability to handle nuances of sentiment in text, such as sarcasm and irony, and can classify text into positive, negative or neutral sentiment with a high degree of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METHODOLOGY</a:t>
            </a:r>
            <a:endParaRPr/>
          </a:p>
        </p:txBody>
      </p:sp>
      <p:sp>
        <p:nvSpPr>
          <p:cNvPr id="176" name="Google Shape;176;p30"/>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marR="0" rtl="0" algn="l">
              <a:lnSpc>
                <a:spcPct val="120000"/>
              </a:lnSpc>
              <a:spcBef>
                <a:spcPts val="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Random forest machine learning model trained with a dataset</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Data preprocessing steps, including email content extraction, text classification, pattern validation, and tokenization</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Use of the vaderSentiment library to classify sentiment into positive, negative, or neutral</a:t>
            </a:r>
            <a:endParaRPr/>
          </a:p>
          <a:p>
            <a:pPr indent="-171450" lvl="0" marL="177800" marR="0" rtl="0" algn="l">
              <a:lnSpc>
                <a:spcPct val="120000"/>
              </a:lnSpc>
              <a:spcBef>
                <a:spcPts val="800"/>
              </a:spcBef>
              <a:spcAft>
                <a:spcPts val="0"/>
              </a:spcAft>
              <a:buSzPts val="1500"/>
              <a:buChar char="•"/>
            </a:pPr>
            <a:r>
              <a:rPr b="0" i="0" lang="en" u="none" strike="noStrike">
                <a:solidFill>
                  <a:srgbClr val="2F5496"/>
                </a:solidFill>
                <a:latin typeface="Times New Roman"/>
                <a:ea typeface="Times New Roman"/>
                <a:cs typeface="Times New Roman"/>
                <a:sym typeface="Times New Roman"/>
              </a:rPr>
              <a:t>Evaluation methods used, including confusion matrix, classification report, accuracy, precision and recall, and F1 score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RELATED WORK</a:t>
            </a:r>
            <a:endParaRPr/>
          </a:p>
        </p:txBody>
      </p:sp>
      <p:sp>
        <p:nvSpPr>
          <p:cNvPr id="182" name="Google Shape;182;p31"/>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marR="0" rtl="0" algn="l">
              <a:lnSpc>
                <a:spcPct val="120000"/>
              </a:lnSpc>
              <a:spcBef>
                <a:spcPts val="0"/>
              </a:spcBef>
              <a:spcAft>
                <a:spcPts val="0"/>
              </a:spcAft>
              <a:buSzPts val="1500"/>
              <a:buChar char="•"/>
            </a:pPr>
            <a:r>
              <a:rPr lang="en">
                <a:solidFill>
                  <a:srgbClr val="42527C"/>
                </a:solidFill>
                <a:latin typeface="Times New Roman"/>
                <a:ea typeface="Times New Roman"/>
                <a:cs typeface="Times New Roman"/>
                <a:sym typeface="Times New Roman"/>
              </a:rPr>
              <a:t>Sentiment analysis using unlabeled dataset.</a:t>
            </a:r>
            <a:endParaRPr/>
          </a:p>
          <a:p>
            <a:pPr indent="-171450" lvl="0" marL="177800" marR="0" rtl="0" algn="l">
              <a:lnSpc>
                <a:spcPct val="120000"/>
              </a:lnSpc>
              <a:spcBef>
                <a:spcPts val="800"/>
              </a:spcBef>
              <a:spcAft>
                <a:spcPts val="0"/>
              </a:spcAft>
              <a:buSzPts val="1500"/>
              <a:buChar char="•"/>
            </a:pPr>
            <a:r>
              <a:rPr lang="en">
                <a:solidFill>
                  <a:srgbClr val="42527C"/>
                </a:solidFill>
                <a:latin typeface="Times New Roman"/>
                <a:ea typeface="Times New Roman"/>
                <a:cs typeface="Times New Roman"/>
                <a:sym typeface="Times New Roman"/>
              </a:rPr>
              <a:t>A Comprehensive Review on Email Spam Classification using Machine Learning Algorithms</a:t>
            </a:r>
            <a:endParaRPr>
              <a:solidFill>
                <a:srgbClr val="42527C"/>
              </a:solidFill>
              <a:latin typeface="Times New Roman"/>
              <a:ea typeface="Times New Roman"/>
              <a:cs typeface="Times New Roman"/>
              <a:sym typeface="Times New Roman"/>
            </a:endParaRPr>
          </a:p>
          <a:p>
            <a:pPr indent="-171450" lvl="0" marL="177800" marR="0" rtl="0" algn="l">
              <a:lnSpc>
                <a:spcPct val="120000"/>
              </a:lnSpc>
              <a:spcBef>
                <a:spcPts val="800"/>
              </a:spcBef>
              <a:spcAft>
                <a:spcPts val="0"/>
              </a:spcAft>
              <a:buSzPts val="1500"/>
              <a:buChar char="•"/>
            </a:pPr>
            <a:r>
              <a:rPr lang="en">
                <a:solidFill>
                  <a:srgbClr val="42527C"/>
                </a:solidFill>
                <a:latin typeface="Times New Roman"/>
                <a:ea typeface="Times New Roman"/>
                <a:cs typeface="Times New Roman"/>
                <a:sym typeface="Times New Roman"/>
              </a:rPr>
              <a:t>An email classification model based on rough set theory</a:t>
            </a:r>
            <a:endParaRPr>
              <a:solidFill>
                <a:srgbClr val="42527C"/>
              </a:solidFill>
              <a:latin typeface="Times New Roman"/>
              <a:ea typeface="Times New Roman"/>
              <a:cs typeface="Times New Roman"/>
              <a:sym typeface="Times New Roman"/>
            </a:endParaRPr>
          </a:p>
          <a:p>
            <a:pPr indent="-171450" lvl="0" marL="177800" marR="0" rtl="0" algn="l">
              <a:lnSpc>
                <a:spcPct val="120000"/>
              </a:lnSpc>
              <a:spcBef>
                <a:spcPts val="800"/>
              </a:spcBef>
              <a:spcAft>
                <a:spcPts val="0"/>
              </a:spcAft>
              <a:buSzPts val="1500"/>
              <a:buChar char="•"/>
            </a:pPr>
            <a:r>
              <a:rPr lang="en">
                <a:solidFill>
                  <a:srgbClr val="42527C"/>
                </a:solidFill>
                <a:latin typeface="Times New Roman"/>
                <a:ea typeface="Times New Roman"/>
                <a:cs typeface="Times New Roman"/>
                <a:sym typeface="Times New Roman"/>
              </a:rPr>
              <a:t>Sentiment Analysis for Fake News Detection by Means of Neural Networks</a:t>
            </a:r>
            <a:endParaRPr>
              <a:solidFill>
                <a:srgbClr val="42527C"/>
              </a:solidFill>
              <a:latin typeface="Times New Roman"/>
              <a:ea typeface="Times New Roman"/>
              <a:cs typeface="Times New Roman"/>
              <a:sym typeface="Times New Roman"/>
            </a:endParaRPr>
          </a:p>
          <a:p>
            <a:pPr indent="-171450" lvl="0" marL="177800" marR="0" rtl="0" algn="l">
              <a:lnSpc>
                <a:spcPct val="120000"/>
              </a:lnSpc>
              <a:spcBef>
                <a:spcPts val="800"/>
              </a:spcBef>
              <a:spcAft>
                <a:spcPts val="0"/>
              </a:spcAft>
              <a:buSzPts val="1500"/>
              <a:buChar char="•"/>
            </a:pPr>
            <a:r>
              <a:rPr lang="en">
                <a:solidFill>
                  <a:srgbClr val="42527C"/>
                </a:solidFill>
                <a:latin typeface="Times New Roman"/>
                <a:ea typeface="Times New Roman"/>
                <a:cs typeface="Times New Roman"/>
                <a:sym typeface="Times New Roman"/>
              </a:rPr>
              <a:t>Novel email spam detection method using sentiment analysis and personality recognization.</a:t>
            </a:r>
            <a:endParaRPr b="0" i="0" u="none" strike="noStrike">
              <a:solidFill>
                <a:srgbClr val="42527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2F5496"/>
              </a:buClr>
              <a:buSzPts val="2400"/>
              <a:buFont typeface="Times New Roman"/>
              <a:buNone/>
            </a:pPr>
            <a:r>
              <a:rPr b="0" i="0" lang="en" u="none" strike="noStrike">
                <a:solidFill>
                  <a:srgbClr val="2F5496"/>
                </a:solidFill>
                <a:latin typeface="Times New Roman"/>
                <a:ea typeface="Times New Roman"/>
                <a:cs typeface="Times New Roman"/>
                <a:sym typeface="Times New Roman"/>
              </a:rPr>
              <a:t>DATASET </a:t>
            </a:r>
            <a:endParaRPr/>
          </a:p>
        </p:txBody>
      </p:sp>
      <p:sp>
        <p:nvSpPr>
          <p:cNvPr id="188" name="Google Shape;188;p32"/>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fontScale="85000" lnSpcReduction="10000"/>
          </a:bodyPr>
          <a:lstStyle/>
          <a:p>
            <a:pPr indent="-182562" lvl="0" marL="177800" marR="0" rtl="0" algn="l">
              <a:lnSpc>
                <a:spcPct val="120000"/>
              </a:lnSpc>
              <a:spcBef>
                <a:spcPts val="0"/>
              </a:spcBef>
              <a:spcAft>
                <a:spcPts val="0"/>
              </a:spcAft>
              <a:buSzPct val="100000"/>
              <a:buChar char="•"/>
            </a:pPr>
            <a:r>
              <a:rPr b="0" i="0" lang="en" u="none" strike="noStrike">
                <a:solidFill>
                  <a:srgbClr val="42527C"/>
                </a:solidFill>
                <a:latin typeface="Times New Roman"/>
                <a:ea typeface="Times New Roman"/>
                <a:cs typeface="Times New Roman"/>
                <a:sym typeface="Times New Roman"/>
              </a:rPr>
              <a:t>Using Dataset from Kaggle </a:t>
            </a:r>
            <a:endParaRPr/>
          </a:p>
          <a:p>
            <a:pPr indent="-182562" lvl="0" marL="177800" marR="0" rtl="0" algn="l">
              <a:lnSpc>
                <a:spcPct val="120000"/>
              </a:lnSpc>
              <a:spcBef>
                <a:spcPts val="800"/>
              </a:spcBef>
              <a:spcAft>
                <a:spcPts val="0"/>
              </a:spcAft>
              <a:buSzPct val="100000"/>
              <a:buChar char="•"/>
            </a:pPr>
            <a:r>
              <a:rPr lang="en">
                <a:solidFill>
                  <a:srgbClr val="42527C"/>
                </a:solidFill>
                <a:latin typeface="Times New Roman"/>
                <a:ea typeface="Times New Roman"/>
                <a:cs typeface="Times New Roman"/>
                <a:sym typeface="Times New Roman"/>
              </a:rPr>
              <a:t>Here, we are using Phishing_Legitimate_full.csv</a:t>
            </a:r>
            <a:endParaRPr/>
          </a:p>
          <a:p>
            <a:pPr indent="-182562" lvl="0" marL="177800" marR="0" rtl="0" algn="l">
              <a:lnSpc>
                <a:spcPct val="120000"/>
              </a:lnSpc>
              <a:spcBef>
                <a:spcPts val="800"/>
              </a:spcBef>
              <a:spcAft>
                <a:spcPts val="0"/>
              </a:spcAft>
              <a:buSzPct val="100000"/>
              <a:buChar char="•"/>
            </a:pPr>
            <a:r>
              <a:rPr lang="en">
                <a:solidFill>
                  <a:srgbClr val="42527C"/>
                </a:solidFill>
                <a:latin typeface="Times New Roman"/>
                <a:ea typeface="Times New Roman"/>
                <a:cs typeface="Times New Roman"/>
                <a:sym typeface="Times New Roman"/>
              </a:rPr>
              <a:t>The dataset contains 48 features extracted from 10,000 web pages, consisting of 5,000 phishing web pages and 5,000 legitimate web pages. The web pages were downloaded from January to May 2015 and from May to June 2017. The dataset's primary purpose is to be used for machine learning-based phishing detection, where the features can be used to train and evaluate machine learning models that can classify a given webpage as either a phishing webpage or a legitimate web page. Each of the 10,000 web pages in the dataset is labeled as either a phishing webpage or a legitimate webpage. This means that the dataset is a supervised learning dataset, where the machine learning model can learn from the labeled examples to make predictions on new, unlabeled web pages.</a:t>
            </a:r>
            <a:endParaRPr b="0" i="0" u="none" strike="noStrike">
              <a:solidFill>
                <a:srgbClr val="42527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ARCHITECTURE DIAGRAM :</a:t>
            </a:r>
            <a:endParaRPr b="0" i="0" sz="3300" u="none" strike="noStrike">
              <a:solidFill>
                <a:srgbClr val="42527C"/>
              </a:solidFill>
              <a:latin typeface="Times New Roman"/>
              <a:ea typeface="Times New Roman"/>
              <a:cs typeface="Times New Roman"/>
              <a:sym typeface="Times New Roman"/>
            </a:endParaRPr>
          </a:p>
        </p:txBody>
      </p:sp>
      <p:pic>
        <p:nvPicPr>
          <p:cNvPr id="194" name="Google Shape;194;p33"/>
          <p:cNvPicPr preferRelativeResize="0"/>
          <p:nvPr/>
        </p:nvPicPr>
        <p:blipFill rotWithShape="1">
          <a:blip r:embed="rId3">
            <a:alphaModFix/>
          </a:blip>
          <a:srcRect b="0" l="0" r="0" t="0"/>
          <a:stretch/>
        </p:blipFill>
        <p:spPr>
          <a:xfrm>
            <a:off x="1177543" y="1563736"/>
            <a:ext cx="4230029" cy="297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42527C"/>
              </a:buClr>
              <a:buSzPts val="2100"/>
              <a:buFont typeface="Times New Roman"/>
              <a:buNone/>
            </a:pPr>
            <a:r>
              <a:rPr b="1" i="0" lang="en" sz="2100" u="none" strike="noStrike">
                <a:solidFill>
                  <a:srgbClr val="42527C"/>
                </a:solidFill>
                <a:latin typeface="Times New Roman"/>
                <a:ea typeface="Times New Roman"/>
                <a:cs typeface="Times New Roman"/>
                <a:sym typeface="Times New Roman"/>
              </a:rPr>
              <a:t>WORKFLOW DIAGRAM :</a:t>
            </a:r>
            <a:endParaRPr b="0" i="0" sz="3300" u="none" strike="noStrike">
              <a:solidFill>
                <a:srgbClr val="42527C"/>
              </a:solidFill>
              <a:latin typeface="Times New Roman"/>
              <a:ea typeface="Times New Roman"/>
              <a:cs typeface="Times New Roman"/>
              <a:sym typeface="Times New Roman"/>
            </a:endParaRPr>
          </a:p>
        </p:txBody>
      </p:sp>
      <p:pic>
        <p:nvPicPr>
          <p:cNvPr id="200" name="Google Shape;200;p34"/>
          <p:cNvPicPr preferRelativeResize="0"/>
          <p:nvPr/>
        </p:nvPicPr>
        <p:blipFill rotWithShape="1">
          <a:blip r:embed="rId3">
            <a:alphaModFix/>
          </a:blip>
          <a:srcRect b="0" l="0" r="0" t="0"/>
          <a:stretch/>
        </p:blipFill>
        <p:spPr>
          <a:xfrm>
            <a:off x="1088684" y="1204975"/>
            <a:ext cx="2979359" cy="32222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