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1522075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2" y="-77"/>
      </p:cViewPr>
      <p:guideLst>
        <p:guide orient="horz" pos="2160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763588"/>
            <a:ext cx="6335713" cy="3771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BC9FD57A-F1AD-4747-B715-A620445F27C0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Num"/>
          </p:nvPr>
        </p:nvSpPr>
        <p:spPr>
          <a:xfrm>
            <a:off x="5283360" y="6683400"/>
            <a:ext cx="3905640" cy="32436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52F45B92-339D-4A80-8020-2C94533ED354}" type="slidenum">
              <a:rPr lang="da-DK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455863" y="542925"/>
            <a:ext cx="4381500" cy="2608263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1268280" y="3314880"/>
            <a:ext cx="6758640" cy="314856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numCol="1" spcCol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10369414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76104" y="3682080"/>
            <a:ext cx="10369414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76104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889867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082171" y="160452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588239" y="160452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76104" y="368208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082171" y="368208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588239" y="368208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76104" y="1604520"/>
            <a:ext cx="10369414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10369414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76104" y="273600"/>
            <a:ext cx="10369414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76104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76104" y="1604520"/>
            <a:ext cx="10369414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889867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76104" y="3682080"/>
            <a:ext cx="10369414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10369414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76104" y="3682080"/>
            <a:ext cx="10369414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76104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889867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082171" y="160452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588239" y="160452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76104" y="368208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082171" y="368208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588239" y="368208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76104" y="1604520"/>
            <a:ext cx="10369414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10369414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10369414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76104" y="273600"/>
            <a:ext cx="10369414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76104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889867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76104" y="3682080"/>
            <a:ext cx="10369414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10369414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76104" y="3682080"/>
            <a:ext cx="10369414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76104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889867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082171" y="160452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7588239" y="160452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76104" y="368208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082171" y="368208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7588239" y="3682080"/>
            <a:ext cx="3338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76104" y="273600"/>
            <a:ext cx="10369414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76104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889867" y="368208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76104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889867" y="1604520"/>
            <a:ext cx="5060187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76104" y="3682080"/>
            <a:ext cx="10369414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5"/>
          <p:cNvSpPr/>
          <p:nvPr/>
        </p:nvSpPr>
        <p:spPr>
          <a:xfrm>
            <a:off x="576104" y="6400800"/>
            <a:ext cx="1535067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fld id="{E152786B-7D13-496E-96FA-AE3F9B821B1F}" type="datetime1">
              <a:rPr lang="da-DK" sz="1200" b="0" strike="noStrike" spc="-1">
                <a:solidFill>
                  <a:srgbClr val="000000"/>
                </a:solidFill>
                <a:latin typeface="Frutiger 57Cn"/>
                <a:ea typeface="MS PGothic"/>
              </a:rPr>
              <a:pPr>
                <a:lnSpc>
                  <a:spcPct val="100000"/>
                </a:lnSpc>
                <a:spcBef>
                  <a:spcPts val="601"/>
                </a:spcBef>
              </a:pPr>
              <a:t>08-12-2021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" name="Text Box 26"/>
          <p:cNvSpPr/>
          <p:nvPr/>
        </p:nvSpPr>
        <p:spPr>
          <a:xfrm>
            <a:off x="9985647" y="6400800"/>
            <a:ext cx="958963" cy="2755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da-DK" sz="1200" b="0" strike="noStrike" spc="-1">
                <a:solidFill>
                  <a:srgbClr val="000000"/>
                </a:solidFill>
                <a:latin typeface="Frutiger 57Cn"/>
                <a:ea typeface="MS PGothic"/>
              </a:rPr>
              <a:t>Side </a:t>
            </a:r>
            <a:fld id="{70016590-EFFF-4817-B7AF-58266B3962C6}" type="slidenum">
              <a:rPr lang="da-DK" sz="1200" b="0" strike="noStrike" spc="-1">
                <a:solidFill>
                  <a:srgbClr val="000000"/>
                </a:solidFill>
                <a:latin typeface="Frutiger 57Cn"/>
                <a:ea typeface="MS PGothic"/>
              </a:rPr>
              <a:pPr algn="r">
                <a:lnSpc>
                  <a:spcPct val="100000"/>
                </a:lnSpc>
                <a:spcBef>
                  <a:spcPts val="601"/>
                </a:spcBef>
              </a:p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" name="TextBox 9"/>
          <p:cNvSpPr/>
          <p:nvPr/>
        </p:nvSpPr>
        <p:spPr>
          <a:xfrm>
            <a:off x="5376817" y="304920"/>
            <a:ext cx="585584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Times New Roman"/>
                <a:ea typeface="MS PGothic"/>
              </a:rPr>
              <a:t>Buddha Institute of Technology, Gorakhpur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Straight Connector 8"/>
          <p:cNvSpPr/>
          <p:nvPr/>
        </p:nvSpPr>
        <p:spPr>
          <a:xfrm>
            <a:off x="1260170" y="838080"/>
            <a:ext cx="10261905" cy="1440"/>
          </a:xfrm>
          <a:prstGeom prst="line">
            <a:avLst/>
          </a:prstGeom>
          <a:ln w="9525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Straight Connector 11"/>
          <p:cNvSpPr/>
          <p:nvPr/>
        </p:nvSpPr>
        <p:spPr>
          <a:xfrm>
            <a:off x="0" y="6357600"/>
            <a:ext cx="11522075" cy="1800"/>
          </a:xfrm>
          <a:prstGeom prst="line">
            <a:avLst/>
          </a:prstGeom>
          <a:ln w="9525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2" descr="C:\Users\anshu\Desktop\download (1).jpg"/>
          <p:cNvPicPr/>
          <p:nvPr/>
        </p:nvPicPr>
        <p:blipFill>
          <a:blip r:embed="rId14" cstate="print"/>
          <a:stretch/>
        </p:blipFill>
        <p:spPr>
          <a:xfrm>
            <a:off x="0" y="0"/>
            <a:ext cx="1918834" cy="15991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896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76104" y="1604520"/>
            <a:ext cx="1036896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5"/>
          <p:cNvSpPr/>
          <p:nvPr/>
        </p:nvSpPr>
        <p:spPr>
          <a:xfrm>
            <a:off x="576104" y="6400800"/>
            <a:ext cx="1535067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fld id="{0F7DC16A-A922-4703-BCEF-BAE1315D72C0}" type="datetime1">
              <a:rPr lang="da-DK" sz="1200" b="0" strike="noStrike" spc="-1">
                <a:solidFill>
                  <a:srgbClr val="000000"/>
                </a:solidFill>
                <a:latin typeface="Frutiger 57Cn"/>
                <a:ea typeface="MS PGothic"/>
              </a:rPr>
              <a:pPr>
                <a:lnSpc>
                  <a:spcPct val="100000"/>
                </a:lnSpc>
                <a:spcBef>
                  <a:spcPts val="601"/>
                </a:spcBef>
              </a:pPr>
              <a:t>08-12-2021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5" name="Text Box 26"/>
          <p:cNvSpPr/>
          <p:nvPr/>
        </p:nvSpPr>
        <p:spPr>
          <a:xfrm>
            <a:off x="9985647" y="6400800"/>
            <a:ext cx="958963" cy="2755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da-DK" sz="1200" b="0" strike="noStrike" spc="-1">
                <a:solidFill>
                  <a:srgbClr val="000000"/>
                </a:solidFill>
                <a:latin typeface="Frutiger 57Cn"/>
                <a:ea typeface="MS PGothic"/>
              </a:rPr>
              <a:t>Side </a:t>
            </a:r>
            <a:fld id="{D40E5A35-6145-4D4C-88F8-C9751F058647}" type="slidenum">
              <a:rPr lang="da-DK" sz="1200" b="0" strike="noStrike" spc="-1">
                <a:solidFill>
                  <a:srgbClr val="000000"/>
                </a:solidFill>
                <a:latin typeface="Frutiger 57Cn"/>
                <a:ea typeface="MS PGothic"/>
              </a:rPr>
              <a:pPr algn="r">
                <a:lnSpc>
                  <a:spcPct val="100000"/>
                </a:lnSpc>
                <a:spcBef>
                  <a:spcPts val="601"/>
                </a:spcBef>
              </a:p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" name="TextBox 9"/>
          <p:cNvSpPr/>
          <p:nvPr/>
        </p:nvSpPr>
        <p:spPr>
          <a:xfrm>
            <a:off x="5376817" y="304920"/>
            <a:ext cx="585584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Times New Roman"/>
                <a:ea typeface="MS PGothic"/>
              </a:rPr>
              <a:t>Buddha Institute of Technology, Gorakhpur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Straight Connector 8"/>
          <p:cNvSpPr/>
          <p:nvPr/>
        </p:nvSpPr>
        <p:spPr>
          <a:xfrm>
            <a:off x="1260170" y="838080"/>
            <a:ext cx="10261905" cy="1440"/>
          </a:xfrm>
          <a:prstGeom prst="line">
            <a:avLst/>
          </a:prstGeom>
          <a:ln w="9525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Straight Connector 11"/>
          <p:cNvSpPr/>
          <p:nvPr/>
        </p:nvSpPr>
        <p:spPr>
          <a:xfrm>
            <a:off x="0" y="6357600"/>
            <a:ext cx="11522075" cy="1800"/>
          </a:xfrm>
          <a:prstGeom prst="line">
            <a:avLst/>
          </a:prstGeom>
          <a:ln w="9525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Picture 2" descr="C:\Users\anshu\Desktop\download (1).jpg"/>
          <p:cNvPicPr/>
          <p:nvPr/>
        </p:nvPicPr>
        <p:blipFill>
          <a:blip r:embed="rId14" cstate="print"/>
          <a:stretch/>
        </p:blipFill>
        <p:spPr>
          <a:xfrm>
            <a:off x="0" y="0"/>
            <a:ext cx="1918834" cy="159912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76104" y="1604520"/>
            <a:ext cx="10369414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5"/>
          <p:cNvSpPr/>
          <p:nvPr/>
        </p:nvSpPr>
        <p:spPr>
          <a:xfrm>
            <a:off x="576104" y="6400800"/>
            <a:ext cx="1535067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fld id="{71C8BA2D-466F-4A68-9F90-DA54C8BFCADA}" type="datetime1">
              <a:rPr lang="da-DK" sz="1200" b="0" strike="noStrike" spc="-1">
                <a:solidFill>
                  <a:srgbClr val="000000"/>
                </a:solidFill>
                <a:latin typeface="Frutiger 57Cn"/>
                <a:ea typeface="MS PGothic"/>
              </a:rPr>
              <a:pPr>
                <a:lnSpc>
                  <a:spcPct val="100000"/>
                </a:lnSpc>
                <a:spcBef>
                  <a:spcPts val="601"/>
                </a:spcBef>
              </a:pPr>
              <a:t>08-12-2021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89" name="Text Box 26"/>
          <p:cNvSpPr/>
          <p:nvPr/>
        </p:nvSpPr>
        <p:spPr>
          <a:xfrm>
            <a:off x="9985647" y="6400800"/>
            <a:ext cx="958963" cy="2755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da-DK" sz="1200" b="0" strike="noStrike" spc="-1">
                <a:solidFill>
                  <a:srgbClr val="000000"/>
                </a:solidFill>
                <a:latin typeface="Frutiger 57Cn"/>
                <a:ea typeface="MS PGothic"/>
              </a:rPr>
              <a:t>Side </a:t>
            </a:r>
            <a:fld id="{D3AB71A7-91C8-400C-B8C3-59DA52E385A4}" type="slidenum">
              <a:rPr lang="da-DK" sz="1200" b="0" strike="noStrike" spc="-1">
                <a:solidFill>
                  <a:srgbClr val="000000"/>
                </a:solidFill>
                <a:latin typeface="Frutiger 57Cn"/>
                <a:ea typeface="MS PGothic"/>
              </a:rPr>
              <a:pPr algn="r">
                <a:lnSpc>
                  <a:spcPct val="100000"/>
                </a:lnSpc>
                <a:spcBef>
                  <a:spcPts val="601"/>
                </a:spcBef>
              </a:p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0" name="TextBox 9"/>
          <p:cNvSpPr/>
          <p:nvPr/>
        </p:nvSpPr>
        <p:spPr>
          <a:xfrm>
            <a:off x="5376817" y="304920"/>
            <a:ext cx="585584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Times New Roman"/>
                <a:ea typeface="MS PGothic"/>
              </a:rPr>
              <a:t>Buddha Institute of Technology, Gorakhpur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" name="Straight Connector 8"/>
          <p:cNvSpPr/>
          <p:nvPr/>
        </p:nvSpPr>
        <p:spPr>
          <a:xfrm>
            <a:off x="1260170" y="838080"/>
            <a:ext cx="10261905" cy="1440"/>
          </a:xfrm>
          <a:prstGeom prst="line">
            <a:avLst/>
          </a:prstGeom>
          <a:ln w="9525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Straight Connector 11"/>
          <p:cNvSpPr/>
          <p:nvPr/>
        </p:nvSpPr>
        <p:spPr>
          <a:xfrm>
            <a:off x="0" y="6357600"/>
            <a:ext cx="11522075" cy="1800"/>
          </a:xfrm>
          <a:prstGeom prst="line">
            <a:avLst/>
          </a:prstGeom>
          <a:ln w="9525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3" name="Picture 2" descr="C:\Users\anshu\Desktop\download (1).jpg"/>
          <p:cNvPicPr/>
          <p:nvPr/>
        </p:nvPicPr>
        <p:blipFill>
          <a:blip r:embed="rId14" cstate="print"/>
          <a:stretch/>
        </p:blipFill>
        <p:spPr>
          <a:xfrm>
            <a:off x="0" y="0"/>
            <a:ext cx="1918834" cy="159912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76104" y="273600"/>
            <a:ext cx="10369414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76104" y="1604520"/>
            <a:ext cx="10369414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pkrishi.mp.gov.in/" TargetMode="External"/><Relationship Id="rId7" Type="http://schemas.openxmlformats.org/officeDocument/2006/relationships/hyperlink" Target="https://state.bihar.gov.in/" TargetMode="External"/><Relationship Id="rId2" Type="http://schemas.openxmlformats.org/officeDocument/2006/relationships/hyperlink" Target="https://upagricultur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keralaagriculture.gov.in/" TargetMode="External"/><Relationship Id="rId5" Type="http://schemas.openxmlformats.org/officeDocument/2006/relationships/hyperlink" Target="https://agri.panjab.gov.in/" TargetMode="External"/><Relationship Id="rId4" Type="http://schemas.openxmlformats.org/officeDocument/2006/relationships/hyperlink" Target="https://wb.gov.i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496299" y="798480"/>
            <a:ext cx="6335780" cy="182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Frutiger 57Cn"/>
                <a:ea typeface="MS PGothic"/>
              </a:rPr>
              <a:t> </a:t>
            </a:r>
            <a:r>
              <a:rPr lang="en-IN" sz="3600" b="1" strike="noStrike" spc="-1" dirty="0">
                <a:solidFill>
                  <a:srgbClr val="00192F"/>
                </a:solidFill>
                <a:latin typeface="Arial Rounded MT Bold"/>
                <a:ea typeface="MS PGothic"/>
              </a:rPr>
              <a:t> </a:t>
            </a:r>
            <a:r>
              <a:rPr lang="en-IN" sz="3600" b="1" strike="noStrike" spc="-1" dirty="0">
                <a:solidFill>
                  <a:srgbClr val="00192F"/>
                </a:solidFill>
                <a:latin typeface="Times New Roman"/>
                <a:ea typeface="MS PGothic"/>
              </a:rPr>
              <a:t>Presentation</a:t>
            </a:r>
            <a:r>
              <a:rPr dirty="0"/>
              <a:t/>
            </a:r>
            <a:br>
              <a:rPr dirty="0"/>
            </a:br>
            <a:r>
              <a:rPr lang="en-IN" sz="3600" b="1" strike="noStrike" spc="-1" dirty="0">
                <a:solidFill>
                  <a:srgbClr val="00192F"/>
                </a:solidFill>
                <a:latin typeface="Times New Roman"/>
                <a:ea typeface="MS PGothic"/>
              </a:rPr>
              <a:t>on</a:t>
            </a:r>
            <a:r>
              <a:rPr dirty="0"/>
              <a:t/>
            </a:r>
            <a:br>
              <a:rPr dirty="0"/>
            </a:br>
            <a:r>
              <a:rPr lang="en-US" sz="3600" b="1" strike="noStrike" spc="-1" dirty="0">
                <a:solidFill>
                  <a:srgbClr val="00192F"/>
                </a:solidFill>
                <a:latin typeface="Times New Roman"/>
                <a:ea typeface="MS PGothic"/>
              </a:rPr>
              <a:t>Smart Farming</a:t>
            </a:r>
            <a:r>
              <a:rPr lang="en-IN" sz="2800" b="1" strike="noStrike" spc="-1" dirty="0">
                <a:solidFill>
                  <a:srgbClr val="00192F"/>
                </a:solidFill>
                <a:latin typeface="Times New Roman"/>
                <a:ea typeface="MS PGothic"/>
              </a:rPr>
              <a:t>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lang="en-US" sz="2800" b="0" strike="noStrike" spc="-1" dirty="0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2880519" y="2619360"/>
            <a:ext cx="5889413" cy="24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sng" strike="noStrike" spc="-1" dirty="0" smtClean="0">
                <a:uFillTx/>
                <a:latin typeface="Times New Roman"/>
                <a:ea typeface="Calibri"/>
              </a:rPr>
              <a:t>Presentation </a:t>
            </a:r>
            <a:r>
              <a:rPr lang="en-US" sz="2800" b="1" u="sng" strike="noStrike" spc="-1" dirty="0">
                <a:uFillTx/>
                <a:latin typeface="Times New Roman"/>
                <a:ea typeface="Calibri"/>
              </a:rPr>
              <a:t>by </a:t>
            </a:r>
            <a:endParaRPr lang="en-US" sz="2800" b="0" strike="noStrike" spc="-1" dirty="0">
              <a:latin typeface="Arial"/>
            </a:endParaRPr>
          </a:p>
          <a:p>
            <a:pPr lvl="3" algn="ctr">
              <a:tabLst>
                <a:tab pos="0" algn="l"/>
              </a:tabLst>
            </a:pPr>
            <a:r>
              <a:rPr lang="en-US" sz="2000" b="0" strike="noStrike" spc="-1" dirty="0" smtClean="0">
                <a:latin typeface="Times New Roman"/>
                <a:ea typeface="Calibri"/>
              </a:rPr>
              <a:t>        Surya </a:t>
            </a:r>
            <a:r>
              <a:rPr lang="en-US" sz="2000" b="0" strike="noStrike" spc="-1" dirty="0">
                <a:latin typeface="Times New Roman"/>
                <a:ea typeface="Calibri"/>
              </a:rPr>
              <a:t>Pratap		</a:t>
            </a:r>
            <a:r>
              <a:rPr lang="en-US" sz="2000" b="0" strike="noStrike" spc="-1" dirty="0" smtClean="0">
                <a:latin typeface="Times New Roman"/>
                <a:ea typeface="Calibri"/>
              </a:rPr>
              <a:t>1905250100053</a:t>
            </a:r>
            <a:endParaRPr lang="en-US" sz="2000" b="0" strike="noStrike" spc="-1" dirty="0">
              <a:latin typeface="Arial"/>
            </a:endParaRPr>
          </a:p>
          <a:p>
            <a:pPr lvl="3" algn="ctr">
              <a:tabLst>
                <a:tab pos="0" algn="l"/>
              </a:tabLst>
            </a:pPr>
            <a:r>
              <a:rPr lang="en-US" sz="2000" b="0" strike="noStrike" spc="-1" dirty="0" smtClean="0">
                <a:latin typeface="Times New Roman"/>
                <a:ea typeface="Calibri"/>
              </a:rPr>
              <a:t>     Krishna </a:t>
            </a:r>
            <a:r>
              <a:rPr lang="en-US" sz="2000" b="0" strike="noStrike" spc="-1" dirty="0">
                <a:latin typeface="Times New Roman"/>
                <a:ea typeface="Calibri"/>
              </a:rPr>
              <a:t>Gupta		1905250100026</a:t>
            </a:r>
            <a:endParaRPr lang="en-US" sz="2000" b="0" strike="noStrike" spc="-1" dirty="0">
              <a:latin typeface="Arial"/>
            </a:endParaRPr>
          </a:p>
          <a:p>
            <a:pPr lvl="3" algn="ctr">
              <a:tabLst>
                <a:tab pos="0" algn="l"/>
              </a:tabLst>
            </a:pPr>
            <a:r>
              <a:rPr lang="en-US" sz="2000" b="0" strike="noStrike" spc="-1" dirty="0" smtClean="0">
                <a:latin typeface="Times New Roman"/>
                <a:ea typeface="Calibri"/>
              </a:rPr>
              <a:t>Suraj Ku. Nigam                1905250100052</a:t>
            </a:r>
            <a:endParaRPr lang="en-US" sz="2000" b="0" strike="noStrike" spc="-1" dirty="0">
              <a:latin typeface="Arial"/>
            </a:endParaRPr>
          </a:p>
          <a:p>
            <a:pPr lvl="3" algn="ctr">
              <a:tabLst>
                <a:tab pos="0" algn="l"/>
              </a:tabLst>
            </a:pPr>
            <a:r>
              <a:rPr lang="en-US" sz="2000" b="0" strike="noStrike" spc="-1" dirty="0" smtClean="0">
                <a:latin typeface="Times New Roman"/>
                <a:ea typeface="Calibri"/>
              </a:rPr>
              <a:t>       Sahil </a:t>
            </a:r>
            <a:r>
              <a:rPr lang="en-US" sz="2000" b="0" strike="noStrike" spc="-1" dirty="0">
                <a:latin typeface="Times New Roman"/>
                <a:ea typeface="Calibri"/>
              </a:rPr>
              <a:t>Panday		</a:t>
            </a:r>
            <a:r>
              <a:rPr lang="en-US" sz="2000" spc="-1" dirty="0">
                <a:latin typeface="Times New Roman"/>
                <a:ea typeface="Calibri"/>
              </a:rPr>
              <a:t>1</a:t>
            </a:r>
            <a:r>
              <a:rPr lang="en-US" sz="2000" b="0" strike="noStrike" spc="-1" dirty="0" smtClean="0">
                <a:latin typeface="Times New Roman"/>
                <a:ea typeface="Calibri"/>
              </a:rPr>
              <a:t>905250100041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600" b="1" spc="-1" dirty="0">
              <a:latin typeface="Times New Roman"/>
              <a:ea typeface="Calibri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 dirty="0" smtClean="0">
                <a:latin typeface="Times New Roman"/>
                <a:ea typeface="Calibri"/>
              </a:rPr>
              <a:t>Under </a:t>
            </a:r>
            <a:r>
              <a:rPr lang="en-US" sz="1600" b="1" strike="noStrike" spc="-1" dirty="0">
                <a:latin typeface="Times New Roman"/>
                <a:ea typeface="Calibri"/>
              </a:rPr>
              <a:t>the Guidance of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 dirty="0">
                <a:latin typeface="Times New Roman"/>
                <a:ea typeface="Calibri"/>
              </a:rPr>
              <a:t>Mr. Abhinandan </a:t>
            </a:r>
            <a:r>
              <a:rPr lang="en-US" sz="1800" b="1" strike="noStrike" spc="-1" dirty="0" err="1">
                <a:latin typeface="Times New Roman"/>
                <a:ea typeface="Calibri"/>
              </a:rPr>
              <a:t>Tripathi</a:t>
            </a:r>
            <a:r>
              <a:rPr lang="en-US" sz="1800" b="1" strike="noStrike" spc="-1" dirty="0">
                <a:latin typeface="Times New Roman"/>
                <a:ea typeface="Calibri"/>
              </a:rPr>
              <a:t>(Asst</a:t>
            </a:r>
            <a:r>
              <a:rPr lang="en-US" sz="1800" b="1" strike="noStrike" spc="-1" dirty="0" smtClean="0">
                <a:latin typeface="Times New Roman"/>
                <a:ea typeface="Calibri"/>
              </a:rPr>
              <a:t>. </a:t>
            </a:r>
            <a:r>
              <a:rPr lang="en-US" sz="1800" b="1" strike="noStrike" spc="-1" smtClean="0">
                <a:latin typeface="Times New Roman"/>
                <a:ea typeface="Calibri"/>
              </a:rPr>
              <a:t>Prof.)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40" name="AutoShape 4"/>
          <p:cNvSpPr/>
          <p:nvPr/>
        </p:nvSpPr>
        <p:spPr>
          <a:xfrm>
            <a:off x="0" y="0"/>
            <a:ext cx="1799077" cy="1427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Rectangle 4"/>
          <p:cNvSpPr/>
          <p:nvPr/>
        </p:nvSpPr>
        <p:spPr>
          <a:xfrm>
            <a:off x="1153115" y="5173416"/>
            <a:ext cx="9070686" cy="1137319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sz="2000" b="1" strike="noStrike" spc="-1" dirty="0">
                <a:solidFill>
                  <a:srgbClr val="002060"/>
                </a:solidFill>
                <a:latin typeface="Times New Roman"/>
                <a:ea typeface="MS PGothic"/>
              </a:rPr>
              <a:t>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Department of Computer Science &amp; Engineering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750B3D"/>
                </a:solidFill>
                <a:latin typeface="Times New Roman"/>
                <a:ea typeface="Calibri"/>
              </a:rPr>
              <a:t>Buddha Institute of Technology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750B3D"/>
                </a:solidFill>
                <a:latin typeface="Times New Roman"/>
                <a:ea typeface="Calibri"/>
              </a:rPr>
              <a:t>Gorakhpur, India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823756" y="944080"/>
            <a:ext cx="7257761" cy="68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990000"/>
                </a:solidFill>
                <a:latin typeface="Times New Roman"/>
                <a:ea typeface="MS PGothic"/>
              </a:rPr>
              <a:t>Future Work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872605" y="2204864"/>
            <a:ext cx="8828903" cy="382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 algn="just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  <a:t>We made this project for all states in India.</a:t>
            </a:r>
            <a:endParaRPr lang="en-US" sz="1600" b="0" strike="noStrike" spc="-1" dirty="0">
              <a:latin typeface="Arial"/>
            </a:endParaRPr>
          </a:p>
          <a:p>
            <a:pPr marL="343080" indent="-343080" algn="just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We can </a:t>
            </a:r>
            <a:r>
              <a:rPr lang="en-US" sz="1600" spc="-1" dirty="0" smtClean="0">
                <a:solidFill>
                  <a:srgbClr val="000000"/>
                </a:solidFill>
                <a:latin typeface="Times New Roman"/>
                <a:ea typeface="MS PGothic"/>
              </a:rPr>
              <a:t>add more blogs regarding farming.</a:t>
            </a: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6701" y="3717032"/>
            <a:ext cx="575945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  <a:t/>
            </a:r>
            <a:b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/>
                <a:ea typeface="MS PGothic"/>
              </a:rPr>
              <a:t/>
            </a:r>
            <a:br>
              <a:rPr lang="en-US" dirty="0" smtClean="0">
                <a:latin typeface="Times New Roman"/>
                <a:ea typeface="MS PGothic"/>
              </a:rPr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977805" y="928440"/>
            <a:ext cx="8810758" cy="68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990000"/>
                </a:solidFill>
                <a:latin typeface="Times New Roman"/>
                <a:ea typeface="MS PGothic"/>
              </a:rPr>
              <a:t>References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978712" y="1671840"/>
            <a:ext cx="8809851" cy="381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hi-IN" sz="2000" dirty="0" smtClean="0"/>
              <a:t>कृषि </a:t>
            </a:r>
            <a:r>
              <a:rPr lang="hi-IN" sz="2000" dirty="0"/>
              <a:t>ज्ञान मंजूषा </a:t>
            </a:r>
            <a:r>
              <a:rPr lang="en-IN" sz="2000" dirty="0"/>
              <a:t>( Book ) by up government.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u="sng" dirty="0" smtClean="0">
                <a:hlinkClick r:id="rId2"/>
              </a:rPr>
              <a:t>https</a:t>
            </a:r>
            <a:r>
              <a:rPr lang="en-IN" sz="2000" u="sng" dirty="0">
                <a:hlinkClick r:id="rId2"/>
              </a:rPr>
              <a:t>://upagriculture.com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u="sng" dirty="0">
                <a:hlinkClick r:id="rId3"/>
              </a:rPr>
              <a:t>https://mpkrishi.mp.gov.in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u="sng" dirty="0">
                <a:hlinkClick r:id="rId4"/>
              </a:rPr>
              <a:t>https://wb.gov.in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u="sng" dirty="0">
                <a:hlinkClick r:id="rId5"/>
              </a:rPr>
              <a:t>https://agri.panjab.gov.in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u="sng" dirty="0">
                <a:hlinkClick r:id="rId6"/>
              </a:rPr>
              <a:t>https://keralaagriculture.gov.in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u="sng" dirty="0">
                <a:hlinkClick r:id="rId7"/>
              </a:rPr>
              <a:t>https://state.bihar.gov.in</a:t>
            </a:r>
            <a:endParaRPr lang="en-US" sz="2000" dirty="0"/>
          </a:p>
          <a:p>
            <a:pPr marL="571680" lvl="2" indent="-571680" algn="just">
              <a:spcBef>
                <a:spcPts val="601"/>
              </a:spcBef>
              <a:buClr>
                <a:srgbClr val="435EAA"/>
              </a:buClr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273" y="2132856"/>
            <a:ext cx="2819400" cy="2819400"/>
          </a:xfrm>
          <a:prstGeom prst="rect">
            <a:avLst/>
          </a:prstGeom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5256981" y="1088096"/>
            <a:ext cx="2520280" cy="68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-1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/>
                <a:ea typeface="MS PGothic"/>
              </a:rPr>
              <a:t>Any Query?</a:t>
            </a:r>
            <a:endParaRPr kumimoji="0" lang="en-US" sz="20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1056039" y="2133720"/>
            <a:ext cx="9450370" cy="319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Introduction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Objective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System Requirements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1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  <a:t>Advantages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1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Proposed Methodology 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for Smart Farming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1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Result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1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Conclusion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1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Future work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1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References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3" name="Rectangle 7"/>
          <p:cNvSpPr/>
          <p:nvPr/>
        </p:nvSpPr>
        <p:spPr>
          <a:xfrm>
            <a:off x="2784350" y="1523880"/>
            <a:ext cx="623961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990000"/>
                </a:solidFill>
                <a:latin typeface="Times New Roman"/>
                <a:ea typeface="MS PGothic"/>
              </a:rPr>
              <a:t>OUTLINE OF THE PRESENTATION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944613" y="2348880"/>
            <a:ext cx="8749065" cy="367240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l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  <a:t/>
            </a:r>
            <a:b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</a:br>
            <a:r>
              <a:rPr lang="en-US" sz="2000" spc="-1" dirty="0">
                <a:solidFill>
                  <a:srgbClr val="000000"/>
                </a:solidFill>
                <a:latin typeface="Times New Roman"/>
                <a:ea typeface="MS PGothic"/>
              </a:rPr>
              <a:t/>
            </a:r>
            <a:br>
              <a:rPr lang="en-US" sz="2000" spc="-1" dirty="0">
                <a:solidFill>
                  <a:srgbClr val="000000"/>
                </a:solidFill>
                <a:latin typeface="Times New Roman"/>
                <a:ea typeface="MS PGothic"/>
              </a:rPr>
            </a:br>
            <a:endParaRPr lang="en-US" sz="2000" b="0" strike="noStrike" spc="-1" dirty="0">
              <a:latin typeface="Arial"/>
              <a:ea typeface="Microsoft YaHei"/>
            </a:endParaRPr>
          </a:p>
        </p:txBody>
      </p:sp>
      <p:sp>
        <p:nvSpPr>
          <p:cNvPr id="4" name="PlaceHolder 1"/>
          <p:cNvSpPr txBox="1">
            <a:spLocks/>
          </p:cNvSpPr>
          <p:nvPr/>
        </p:nvSpPr>
        <p:spPr>
          <a:xfrm>
            <a:off x="2112532" y="990720"/>
            <a:ext cx="8676032" cy="62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-1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/>
                <a:ea typeface="MS PGothic"/>
              </a:rPr>
              <a:t>Introduction</a:t>
            </a:r>
            <a:endParaRPr kumimoji="0" lang="en-US" sz="20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PlaceHolder 2"/>
          <p:cNvSpPr txBox="1">
            <a:spLocks/>
          </p:cNvSpPr>
          <p:nvPr/>
        </p:nvSpPr>
        <p:spPr>
          <a:xfrm>
            <a:off x="1971001" y="1789920"/>
            <a:ext cx="8160260" cy="373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lvl="0" indent="-34308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  <a:t>Smart farming is a management concept focused on providing  the agricultural industry with the infrastructure .</a:t>
            </a:r>
          </a:p>
          <a:p>
            <a:pPr marL="343080" lvl="0" indent="-343080">
              <a:spcBef>
                <a:spcPts val="479"/>
              </a:spcBef>
              <a:buClr>
                <a:srgbClr val="000000"/>
              </a:buClr>
            </a:pPr>
            <a:endParaRPr lang="en-US" sz="700" b="0" strike="noStrike" spc="-1" dirty="0" smtClean="0">
              <a:solidFill>
                <a:srgbClr val="000000"/>
              </a:solidFill>
              <a:latin typeface="Times New Roman"/>
              <a:ea typeface="MS PGothic"/>
            </a:endParaRPr>
          </a:p>
          <a:p>
            <a:pPr marL="343080" lvl="0" indent="-34308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kumimoji="0" lang="en-US" sz="2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S PGothic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  <a:t>This project contains big data for farming that may be increase in yield.</a:t>
            </a:r>
          </a:p>
          <a:p>
            <a:pPr marL="343080" lvl="0" indent="-343080">
              <a:spcBef>
                <a:spcPts val="479"/>
              </a:spcBef>
              <a:buClr>
                <a:srgbClr val="000000"/>
              </a:buClr>
            </a:pPr>
            <a:endParaRPr kumimoji="0" lang="en-US" sz="10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343080" lvl="0" indent="-34308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  <a:t>We make a website  in which user are satisfied and gain their all solution regarding.</a:t>
            </a:r>
          </a:p>
          <a:p>
            <a:pPr marL="343080" lvl="0" indent="-343080">
              <a:spcBef>
                <a:spcPts val="479"/>
              </a:spcBef>
              <a:buClr>
                <a:srgbClr val="000000"/>
              </a:buClr>
            </a:pPr>
            <a:endParaRPr lang="en-US" sz="1000" b="0" strike="noStrike" spc="-1" dirty="0" smtClean="0">
              <a:solidFill>
                <a:srgbClr val="000000"/>
              </a:solidFill>
              <a:latin typeface="Times New Roman"/>
              <a:ea typeface="MS PGothic"/>
            </a:endParaRPr>
          </a:p>
          <a:p>
            <a:pPr marL="343080" lvl="0" indent="-34308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  <a:t>In this project we provide every essential knowledge and details regarding farming, in which we include six state of India .</a:t>
            </a:r>
            <a:endParaRPr kumimoji="0" lang="en-US" sz="20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112532" y="990720"/>
            <a:ext cx="8676032" cy="62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990000"/>
                </a:solidFill>
                <a:latin typeface="Times New Roman"/>
                <a:ea typeface="MS PGothic"/>
              </a:rPr>
              <a:t>Objective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971001" y="1789920"/>
            <a:ext cx="8160260" cy="373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This project aims to improve the skills and competences of people in the agricultural sector by introducing this smart  farming project.  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 This project is enhance country understanding of multilateral trade impact on agriculture by product.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Formulate climate smart agriculture investment proposals and identify possible financing sources.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Build capacity to plan, implement and finance climate smart agriculture on the basis of the results above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016363" y="928800"/>
            <a:ext cx="8772200" cy="68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990000"/>
                </a:solidFill>
                <a:latin typeface="Times New Roman"/>
                <a:ea typeface="MS PGothic"/>
              </a:rPr>
              <a:t>System Requirements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2016363" y="1614600"/>
            <a:ext cx="8928247" cy="387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Visual Stdio Code editor ( for the Html, CSS, javascript and Php code ).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Google Chrome ( but it can run on any web browser ).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XAMPP web server for sql database.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49" name="Picture 148"/>
          <p:cNvPicPr/>
          <p:nvPr/>
        </p:nvPicPr>
        <p:blipFill>
          <a:blip r:embed="rId2" cstate="print"/>
          <a:stretch/>
        </p:blipFill>
        <p:spPr>
          <a:xfrm>
            <a:off x="3168571" y="3200400"/>
            <a:ext cx="5375910" cy="2704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038137" y="928440"/>
            <a:ext cx="8750426" cy="68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990000"/>
                </a:solidFill>
                <a:latin typeface="Times New Roman"/>
                <a:ea typeface="MS PGothic"/>
              </a:rPr>
              <a:t>Advantages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2037230" y="1668240"/>
            <a:ext cx="8837069" cy="381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Times New Roman" pitchFamily="18" charset="0"/>
                <a:cs typeface="Times New Roman" pitchFamily="18" charset="0"/>
              </a:rPr>
              <a:t>Optimize crop treatment such as accurate planting, watering, pesticide application and harvesting directly affects production rate.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Times New Roman" pitchFamily="18" charset="0"/>
                <a:cs typeface="Times New Roman" pitchFamily="18" charset="0"/>
              </a:rPr>
              <a:t>Farmers can visualize production levels, soil moisture, sunlight intensity and more in real time and remotely to accelerate decision making process.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Times New Roman" pitchFamily="18" charset="0"/>
                <a:cs typeface="Times New Roman" pitchFamily="18" charset="0"/>
              </a:rPr>
              <a:t>Analyzing production quality and results in correlation to treatment can teach farmers to adjust processes to increase.</a:t>
            </a:r>
            <a:r>
              <a:rPr lang="en-US" sz="2000" b="0" strike="noStrike" spc="-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0" strike="noStrike" spc="-1" dirty="0"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947412" y="928440"/>
            <a:ext cx="8841151" cy="68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990000"/>
                </a:solidFill>
                <a:latin typeface="Times New Roman"/>
                <a:ea typeface="MS PGothic"/>
              </a:rPr>
              <a:t>Proposed Methodology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948319" y="1752480"/>
            <a:ext cx="8840244" cy="373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In this “SMART FARMING” we use predefined Html tags and classes we create responsive sliders at each and every page.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We create Html pages with the help of predefined Html tags and classes.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We create CSS Pages for the website styling and designing.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We use media query  for the responsiveness of web pages at the different type of screen size.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We use JavaScript for the translation of website.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We create PHP pages for database connectivity .</a:t>
            </a:r>
            <a:endParaRPr lang="en-US" sz="1600" b="0" strike="noStrike" spc="-1" dirty="0">
              <a:latin typeface="Arial"/>
            </a:endParaRPr>
          </a:p>
          <a:p>
            <a:pPr marL="343080" indent="-343080"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We also use XAMPP local server for table creation.   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950587" y="914400"/>
            <a:ext cx="8784902" cy="64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990000"/>
                </a:solidFill>
                <a:latin typeface="Times New Roman"/>
                <a:ea typeface="MS PGothic"/>
              </a:rPr>
              <a:t>Result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028" name="Picture 4" descr="C:\Users\Dad's gifted\OneDrive\Pictures\Screenshots\2021-12-07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14" y="2060848"/>
            <a:ext cx="5400600" cy="3888432"/>
          </a:xfrm>
          <a:prstGeom prst="rect">
            <a:avLst/>
          </a:prstGeom>
          <a:noFill/>
        </p:spPr>
      </p:pic>
      <p:pic>
        <p:nvPicPr>
          <p:cNvPr id="1029" name="Picture 5" descr="C:\Users\Dad's gifted\OneDrive\Pictures\Screenshots\2021-12-07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9029" y="2060848"/>
            <a:ext cx="5616624" cy="388843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933350" y="928440"/>
            <a:ext cx="8855214" cy="68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990000"/>
                </a:solidFill>
                <a:latin typeface="Times New Roman"/>
                <a:ea typeface="MS PGothic"/>
              </a:rPr>
              <a:t>Conclusion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944613" y="1988840"/>
            <a:ext cx="8855214" cy="381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farmers have less awareness and knowledge regarding farming then the development of our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	country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will be halted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So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for the above problem we make a website in which user are satisfied and gain their all solution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regarding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farming of six states is our website, we provide every essential things as well as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details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regarding farming.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443</Words>
  <Application>Microsoft Office PowerPoint</Application>
  <PresentationFormat>Custom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  Presentation on Smart Farming   </vt:lpstr>
      <vt:lpstr>Slide 2</vt:lpstr>
      <vt:lpstr>  </vt:lpstr>
      <vt:lpstr>Objective</vt:lpstr>
      <vt:lpstr>System Requirements</vt:lpstr>
      <vt:lpstr>Advantages </vt:lpstr>
      <vt:lpstr>Proposed Methodology</vt:lpstr>
      <vt:lpstr>Result</vt:lpstr>
      <vt:lpstr>Conclusion</vt:lpstr>
      <vt:lpstr>Future Work</vt:lpstr>
      <vt:lpstr>References</vt:lpstr>
      <vt:lpstr>Slide 12</vt:lpstr>
    </vt:vector>
  </TitlesOfParts>
  <Company>Oersted-DTU_Eltek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subject/>
  <dc:creator>gh</dc:creator>
  <dc:description/>
  <cp:lastModifiedBy>Dad's gifted</cp:lastModifiedBy>
  <cp:revision>1138</cp:revision>
  <cp:lastPrinted>2002-01-11T08:56:00Z</cp:lastPrinted>
  <dcterms:created xsi:type="dcterms:W3CDTF">2008-06-04T07:21:00Z</dcterms:created>
  <dcterms:modified xsi:type="dcterms:W3CDTF">2021-12-08T17:09:01Z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927F78A342554C12ABE4B714F862A2B3</vt:lpwstr>
  </property>
  <property fmtid="{D5CDD505-2E9C-101B-9397-08002B2CF9AE}" pid="3" name="KSOProductBuildVer">
    <vt:lpwstr>1033-11.2.0.10323</vt:lpwstr>
  </property>
  <property fmtid="{D5CDD505-2E9C-101B-9397-08002B2CF9AE}" pid="4" name="Notes">
    <vt:i4>1</vt:i4>
  </property>
  <property fmtid="{D5CDD505-2E9C-101B-9397-08002B2CF9AE}" pid="5" name="PresentationFormat">
    <vt:lpwstr>On-screen Show (4:3)</vt:lpwstr>
  </property>
  <property fmtid="{D5CDD505-2E9C-101B-9397-08002B2CF9AE}" pid="6" name="Slides">
    <vt:i4>13</vt:i4>
  </property>
</Properties>
</file>