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59" d="100"/>
          <a:sy n="59" d="100"/>
        </p:scale>
        <p:origin x="924" y="7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25/07/2024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25/07/2024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7/25/2024</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github.com/surya752"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surya43" TargetMode="External"/><Relationship Id="rId10" Type="http://schemas.openxmlformats.org/officeDocument/2006/relationships/hyperlink" Target="https://pixabay.com/fr/certification-contr%C3%B4le-de-la-qualit%C3%A9-571151/" TargetMode="External"/><Relationship Id="rId4" Type="http://schemas.openxmlformats.org/officeDocument/2006/relationships/image" Target="../media/image14.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837157450"/>
              </p:ext>
            </p:extLst>
          </p:nvPr>
        </p:nvGraphicFramePr>
        <p:xfrm>
          <a:off x="9229514" y="1219200"/>
          <a:ext cx="2962486" cy="4612713"/>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09800">
                  <a:extLst>
                    <a:ext uri="{9D8B030D-6E8A-4147-A177-3AD203B41FA5}">
                      <a16:colId xmlns:a16="http://schemas.microsoft.com/office/drawing/2014/main" val="879084521"/>
                    </a:ext>
                  </a:extLst>
                </a:gridCol>
              </a:tblGrid>
              <a:tr h="37076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a:ln>
                            <a:noFill/>
                          </a:ln>
                          <a:effectLst/>
                          <a:uLnTx/>
                          <a:uFillTx/>
                        </a:rPr>
                        <a:t>Java Basics, OOPS, Generics, Collections, Arrays, Loops, Lambda Exp, Stream API</a:t>
                      </a:r>
                    </a:p>
                    <a:p>
                      <a:r>
                        <a:rPr kumimoji="0" lang="en-US" sz="700" b="0" u="none" strike="noStrike" kern="1200" cap="none" spc="0" normalizeH="0" baseline="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402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a:ln>
                            <a:noFill/>
                          </a:ln>
                          <a:effectLst/>
                          <a:uLnTx/>
                          <a:uFillTx/>
                        </a:rPr>
                        <a:t>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6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6968">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87768">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696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949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a:ln>
                            <a:noFill/>
                          </a:ln>
                          <a:solidFill>
                            <a:schemeClr val="tx1"/>
                          </a:solidFill>
                          <a:effectLst/>
                          <a:uLnTx/>
                          <a:uFillTx/>
                          <a:latin typeface="+mn-lt"/>
                          <a:ea typeface="+mn-ea"/>
                          <a:cs typeface="+mn-cs"/>
                        </a:rPr>
                        <a:t>Components, Hooks, Event handling, Redux, Reducers, Testing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777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Postgres SQL  Basics ,MY SQL</a:t>
                      </a:r>
                    </a:p>
                  </a:txBody>
                  <a:tcPr/>
                </a:tc>
                <a:extLst>
                  <a:ext uri="{0D108BD9-81ED-4DB2-BD59-A6C34878D82A}">
                    <a16:rowId xmlns:a16="http://schemas.microsoft.com/office/drawing/2014/main" val="2298680090"/>
                  </a:ext>
                </a:extLst>
              </a:tr>
              <a:tr h="44696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a:ln>
                            <a:noFill/>
                          </a:ln>
                          <a:solidFill>
                            <a:schemeClr val="tx1"/>
                          </a:solidFill>
                          <a:effectLst/>
                          <a:uLnTx/>
                          <a:uFillTx/>
                          <a:latin typeface="+mn-lt"/>
                          <a:ea typeface="+mn-ea"/>
                          <a:cs typeface="+mn-cs"/>
                        </a:rPr>
                        <a:t>Reusable templates, Optimized UI Designed</a:t>
                      </a: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26188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Git, Postman, Maven, IDE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44696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96689" y="3848906"/>
            <a:ext cx="4510897" cy="906788"/>
          </a:xfrm>
        </p:spPr>
        <p:txBody>
          <a:bodyPr/>
          <a:lstStyle/>
          <a:p>
            <a:pPr marL="0" lvl="0" indent="0" algn="l" rtl="0">
              <a:lnSpc>
                <a:spcPct val="150000"/>
              </a:lnSpc>
              <a:spcBef>
                <a:spcPts val="0"/>
              </a:spcBef>
              <a:spcAft>
                <a:spcPts val="0"/>
              </a:spcAft>
              <a:buClr>
                <a:schemeClr val="dk1"/>
              </a:buClr>
              <a:buSzPts val="1000"/>
              <a:buNone/>
            </a:pPr>
            <a:r>
              <a:rPr lang="en-US" sz="1400" b="1" dirty="0"/>
              <a:t>Movie Booking System</a:t>
            </a:r>
          </a:p>
          <a:p>
            <a:pPr marL="0" lvl="0" indent="0" algn="l" rtl="0">
              <a:lnSpc>
                <a:spcPct val="150000"/>
              </a:lnSpc>
              <a:spcBef>
                <a:spcPts val="0"/>
              </a:spcBef>
              <a:spcAft>
                <a:spcPts val="0"/>
              </a:spcAft>
              <a:buClr>
                <a:schemeClr val="dk1"/>
              </a:buClr>
              <a:buSzPts val="1000"/>
              <a:buNone/>
            </a:pPr>
            <a:r>
              <a:rPr lang="en-US" dirty="0">
                <a:latin typeface="+mn-lt"/>
              </a:rPr>
              <a:t>Completed end to end case study of Moving Booking Application along with  testing, responsive UI with HTML ,CSS and React is used for user interface.</a:t>
            </a:r>
          </a:p>
          <a:p>
            <a:pPr marL="0" lvl="0" indent="0" algn="l" rtl="0">
              <a:lnSpc>
                <a:spcPct val="150000"/>
              </a:lnSpc>
              <a:spcBef>
                <a:spcPts val="0"/>
              </a:spcBef>
              <a:spcAft>
                <a:spcPts val="0"/>
              </a:spcAft>
              <a:buClr>
                <a:schemeClr val="dk1"/>
              </a:buClr>
              <a:buSzPts val="1000"/>
              <a:buNone/>
            </a:pPr>
            <a:r>
              <a:rPr lang="en-US" sz="1400" b="1" dirty="0"/>
              <a:t>Sustainability Gamification</a:t>
            </a:r>
          </a:p>
          <a:p>
            <a:pPr marL="0" lvl="0" indent="0" algn="l" rtl="0">
              <a:lnSpc>
                <a:spcPct val="150000"/>
              </a:lnSpc>
              <a:spcBef>
                <a:spcPts val="0"/>
              </a:spcBef>
              <a:spcAft>
                <a:spcPts val="0"/>
              </a:spcAft>
              <a:buClr>
                <a:schemeClr val="dk1"/>
              </a:buClr>
              <a:buSzPts val="1000"/>
              <a:buNone/>
            </a:pPr>
            <a:r>
              <a:rPr lang="en-US" dirty="0"/>
              <a:t>Completed an Internal project under CTO, done with an End-to-End application and build the application successfully using Spring Boot ,Angular, MySQL &amp; used git for code base and SonarQube for code quality checking  </a:t>
            </a:r>
          </a:p>
          <a:p>
            <a:pPr algn="just" eaLnBrk="1" hangingPunct="1">
              <a:lnSpc>
                <a:spcPct val="114000"/>
              </a:lnSpc>
            </a:pPr>
            <a:endParaRPr lang="en-IN" altLang="nl-NL" b="1" dirty="0"/>
          </a:p>
          <a:p>
            <a:pPr eaLnBrk="1" hangingPunct="1">
              <a:lnSpc>
                <a:spcPct val="114000"/>
              </a:lnSpc>
            </a:pPr>
            <a:endParaRPr lang="en-IN" altLang="en-US" dirty="0"/>
          </a:p>
          <a:p>
            <a:pPr algn="just" eaLnBrk="1" hangingPunct="1">
              <a:lnSpc>
                <a:spcPct val="114000"/>
              </a:lnSpc>
            </a:pPr>
            <a:endParaRPr lang="en-US" altLang="nl-NL" b="1"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US" altLang="nl-NL" b="1" dirty="0"/>
          </a:p>
          <a:p>
            <a:pPr algn="just"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01762" y="770543"/>
            <a:ext cx="2743200" cy="295275"/>
          </a:xfrm>
        </p:spPr>
        <p:txBody>
          <a:bodyPr/>
          <a:lstStyle/>
          <a:p>
            <a:pPr fontAlgn="base">
              <a:spcBef>
                <a:spcPct val="0"/>
              </a:spcBef>
            </a:pPr>
            <a:r>
              <a:rPr lang="en-US" sz="1200"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Analyst/Software Engineer</a:t>
            </a:r>
            <a:endParaRPr lang="en-IN" sz="1200" dirty="0">
              <a:solidFill>
                <a:srgbClr val="000000"/>
              </a:solidFill>
              <a:effectLst/>
              <a:latin typeface="Calibri" panose="020F0502020204030204" pitchFamily="34" charset="0"/>
              <a:ea typeface="Calibri" panose="020F0502020204030204" pitchFamily="34" charset="0"/>
            </a:endParaRPr>
          </a:p>
          <a:p>
            <a:pPr fontAlgn="base">
              <a:spcBef>
                <a:spcPct val="0"/>
              </a:spcBef>
            </a:pPr>
            <a:endParaRPr lang="nl-NL" altLang="nl-NL" sz="1200"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192614" y="1604920"/>
            <a:ext cx="4473456" cy="226480"/>
          </a:xfrm>
        </p:spPr>
        <p:txBody>
          <a:bodyPr/>
          <a:lstStyle/>
          <a:p>
            <a:pPr eaLnBrk="1" hangingPunct="1"/>
            <a:r>
              <a:rPr lang="nl-NL" altLang="nl-NL" dirty="0"/>
              <a:t>rekhapalli-surya-satya-sai.manikanta@capgemini.com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+91 8374656752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514350" y="3090201"/>
            <a:ext cx="3946596" cy="1598901"/>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a:t>
            </a:r>
            <a:r>
              <a:rPr lang="en-US" dirty="0"/>
              <a:t> </a:t>
            </a:r>
            <a:r>
              <a:rPr lang="en-US" b="1" dirty="0"/>
              <a:t>Eureka server</a:t>
            </a:r>
            <a:r>
              <a:rPr lang="en-US" dirty="0"/>
              <a:t>, </a:t>
            </a:r>
            <a:r>
              <a:rPr lang="en-US" b="1" dirty="0"/>
              <a:t>load balancing</a:t>
            </a:r>
            <a:endParaRPr lang="en-US" dirty="0"/>
          </a:p>
          <a:p>
            <a:pPr marL="171450" indent="-171450">
              <a:buFont typeface="Arial" panose="020B0604020202020204" pitchFamily="34" charset="0"/>
              <a:buChar char="•"/>
            </a:pPr>
            <a:r>
              <a:rPr lang="en-US" dirty="0"/>
              <a:t> Intermediate in creating </a:t>
            </a:r>
            <a:r>
              <a:rPr lang="en-US" b="1" dirty="0"/>
              <a:t>Single page Web</a:t>
            </a:r>
            <a:r>
              <a:rPr lang="en-US" dirty="0"/>
              <a:t> Application in </a:t>
            </a:r>
            <a:r>
              <a:rPr lang="en-US" b="1" dirty="0"/>
              <a:t>React</a:t>
            </a:r>
            <a:r>
              <a:rPr lang="en-US" dirty="0"/>
              <a:t> with Authentication with route guards, react reactive forms,  routing, HTML,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01763" y="468230"/>
            <a:ext cx="6005798" cy="350506"/>
          </a:xfrm>
        </p:spPr>
        <p:txBody>
          <a:bodyPr/>
          <a:lstStyle/>
          <a:p>
            <a:pPr>
              <a:lnSpc>
                <a:spcPct val="107000"/>
              </a:lnSpc>
              <a:spcAft>
                <a:spcPts val="800"/>
              </a:spcAft>
            </a:pPr>
            <a:r>
              <a:rPr lang="en-US" sz="20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Surya Satya Sai Manikanta Rekhapalli </a:t>
            </a:r>
            <a:endParaRPr lang="en-IN" sz="2000" dirty="0">
              <a:solidFill>
                <a:srgbClr val="000000"/>
              </a:solidFill>
              <a:effectLst/>
              <a:latin typeface="Calibri" panose="020F0502020204030204" pitchFamily="34" charset="0"/>
              <a:ea typeface="Calibri" panose="020F0502020204030204" pitchFamily="34" charset="0"/>
            </a:endParaRPr>
          </a:p>
          <a:p>
            <a:endParaRPr lang="en-IN" altLang="en-US" sz="2000"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156404" y="536789"/>
            <a:ext cx="3075514" cy="425950"/>
          </a:xfrm>
          <a:prstGeom prst="rect">
            <a:avLst/>
          </a:prstGeom>
        </p:spPr>
        <p:txBody>
          <a:bodyPr wrap="square">
            <a:spAutoFit/>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Communication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a:xfrm>
            <a:off x="383259" y="270193"/>
            <a:ext cx="1622319" cy="1698625"/>
          </a:xfrm>
        </p:spPr>
        <p:txBody>
          <a:bodyPr/>
          <a:lstStyle/>
          <a:p>
            <a:endParaRPr lang="en-IN"/>
          </a:p>
        </p:txBody>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8">
            <a:extLst>
              <a:ext uri="{28A0092B-C50C-407E-A947-70E740481C1C}">
                <a14:useLocalDpi xmlns:a14="http://schemas.microsoft.com/office/drawing/2010/main" val="0"/>
              </a:ext>
            </a:extLst>
          </a:blip>
          <a:srcRect t="11646" b="11646"/>
          <a:stretch/>
        </p:blipFill>
        <p:spPr>
          <a:xfrm>
            <a:off x="319388" y="256509"/>
            <a:ext cx="1750059" cy="1725991"/>
          </a:xfrm>
          <a:prstGeom prst="ellipse">
            <a:avLst/>
          </a:prstGeom>
          <a:noFill/>
          <a:ln>
            <a:noFill/>
          </a:ln>
        </p:spPr>
      </p:pic>
      <p:sp>
        <p:nvSpPr>
          <p:cNvPr id="4" name="TextBox 3">
            <a:extLst>
              <a:ext uri="{FF2B5EF4-FFF2-40B4-BE49-F238E27FC236}">
                <a16:creationId xmlns:a16="http://schemas.microsoft.com/office/drawing/2014/main" id="{EDF3CCA6-D539-9C46-5938-58B45E0ACCF1}"/>
              </a:ext>
            </a:extLst>
          </p:cNvPr>
          <p:cNvSpPr txBox="1"/>
          <p:nvPr/>
        </p:nvSpPr>
        <p:spPr>
          <a:xfrm>
            <a:off x="4637633" y="3027449"/>
            <a:ext cx="6056528" cy="313804"/>
          </a:xfrm>
          <a:prstGeom prst="rect">
            <a:avLst/>
          </a:prstGeom>
          <a:noFill/>
        </p:spPr>
        <p:txBody>
          <a:bodyPr wrap="square">
            <a:spAutoFit/>
          </a:bodyPr>
          <a:lstStyle/>
          <a:p>
            <a:pPr>
              <a:lnSpc>
                <a:spcPct val="114000"/>
              </a:lnSpc>
            </a:pPr>
            <a:r>
              <a:rPr lang="en-US" sz="1400" b="1" dirty="0">
                <a:solidFill>
                  <a:srgbClr val="000000"/>
                </a:solidFill>
                <a:effectLst/>
                <a:ea typeface="Verdana" panose="020B0604030504040204" pitchFamily="34" charset="0"/>
                <a:cs typeface="Verdana" panose="020B0604030504040204" pitchFamily="34" charset="0"/>
              </a:rPr>
              <a:t>Online Hotel Management System</a:t>
            </a:r>
            <a:endParaRPr lang="en-IN" sz="1400" dirty="0">
              <a:solidFill>
                <a:srgbClr val="000000"/>
              </a:solidFill>
              <a:effectLst/>
              <a:ea typeface="Calibri" panose="020F0502020204030204" pitchFamily="34" charset="0"/>
            </a:endParaRPr>
          </a:p>
        </p:txBody>
      </p:sp>
      <p:sp>
        <p:nvSpPr>
          <p:cNvPr id="9" name="TextBox 8">
            <a:extLst>
              <a:ext uri="{FF2B5EF4-FFF2-40B4-BE49-F238E27FC236}">
                <a16:creationId xmlns:a16="http://schemas.microsoft.com/office/drawing/2014/main" id="{F4369F45-723A-E245-4907-935538C82299}"/>
              </a:ext>
            </a:extLst>
          </p:cNvPr>
          <p:cNvSpPr txBox="1"/>
          <p:nvPr/>
        </p:nvSpPr>
        <p:spPr>
          <a:xfrm>
            <a:off x="4637632" y="3289422"/>
            <a:ext cx="4510897" cy="577466"/>
          </a:xfrm>
          <a:prstGeom prst="rect">
            <a:avLst/>
          </a:prstGeom>
          <a:noFill/>
        </p:spPr>
        <p:txBody>
          <a:bodyPr wrap="square">
            <a:spAutoFit/>
          </a:bodyPr>
          <a:lstStyle/>
          <a:p>
            <a:pPr>
              <a:lnSpc>
                <a:spcPct val="107000"/>
              </a:lnSpc>
              <a:spcAft>
                <a:spcPts val="800"/>
              </a:spcAf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Completed end to end case study of Hotel Management application along with JWT authentication, Swagger and Payment testing, responsive UI with HTML, CSS and ReactJS used for user interface.</a:t>
            </a:r>
            <a:endParaRPr lang="en-IN" sz="1000" dirty="0">
              <a:solidFill>
                <a:srgbClr val="000000"/>
              </a:solidFill>
              <a:effectLst/>
              <a:latin typeface="Calibri" panose="020F0502020204030204" pitchFamily="34" charset="0"/>
              <a:ea typeface="Calibri" panose="020F0502020204030204" pitchFamily="34" charset="0"/>
            </a:endParaRPr>
          </a:p>
        </p:txBody>
      </p:sp>
      <p:pic>
        <p:nvPicPr>
          <p:cNvPr id="10" name="Picture 9">
            <a:extLst>
              <a:ext uri="{FF2B5EF4-FFF2-40B4-BE49-F238E27FC236}">
                <a16:creationId xmlns:a16="http://schemas.microsoft.com/office/drawing/2014/main" id="{82C43347-933B-C0B7-C9A1-18F71C8F6FC0}"/>
              </a:ext>
            </a:extLst>
          </p:cNvPr>
          <p:cNvPicPr>
            <a:picLocks noChangeAspect="1"/>
          </p:cNvPicPr>
          <p:nvPr/>
        </p:nvPicPr>
        <p:blipFill rotWithShape="1">
          <a:blip r:embed="rId9">
            <a:extLst>
              <a:ext uri="{837473B0-CC2E-450A-ABE3-18F120FF3D39}">
                <a1611:picAttrSrcUrl xmlns:a1611="http://schemas.microsoft.com/office/drawing/2016/11/main" r:id="rId10"/>
              </a:ext>
            </a:extLst>
          </a:blip>
          <a:srcRect l="25452" t="15571" r="28004" b="-1"/>
          <a:stretch/>
        </p:blipFill>
        <p:spPr>
          <a:xfrm>
            <a:off x="228599" y="5576492"/>
            <a:ext cx="356243" cy="484656"/>
          </a:xfrm>
          <a:prstGeom prst="rect">
            <a:avLst/>
          </a:prstGeom>
        </p:spPr>
      </p:pic>
      <p:sp>
        <p:nvSpPr>
          <p:cNvPr id="12" name="TextBox 11">
            <a:extLst>
              <a:ext uri="{FF2B5EF4-FFF2-40B4-BE49-F238E27FC236}">
                <a16:creationId xmlns:a16="http://schemas.microsoft.com/office/drawing/2014/main" id="{CBC813C2-C82C-D537-B008-BA891F3FC578}"/>
              </a:ext>
            </a:extLst>
          </p:cNvPr>
          <p:cNvSpPr txBox="1"/>
          <p:nvPr/>
        </p:nvSpPr>
        <p:spPr>
          <a:xfrm>
            <a:off x="597129" y="5600482"/>
            <a:ext cx="1551157" cy="307777"/>
          </a:xfrm>
          <a:prstGeom prst="rect">
            <a:avLst/>
          </a:prstGeom>
          <a:noFill/>
        </p:spPr>
        <p:txBody>
          <a:bodyPr wrap="square">
            <a:spAutoFit/>
          </a:bodyPr>
          <a:lstStyle/>
          <a:p>
            <a:r>
              <a:rPr lang="en-IN" sz="1400" b="1" dirty="0">
                <a:solidFill>
                  <a:schemeClr val="accent1"/>
                </a:solidFill>
                <a:latin typeface="Times New Roman" panose="02020603050405020304" pitchFamily="18" charset="0"/>
                <a:cs typeface="Times New Roman" panose="02020603050405020304" pitchFamily="18" charset="0"/>
              </a:rPr>
              <a:t>Certifications</a:t>
            </a:r>
            <a:endParaRPr lang="en-IN" sz="1400" dirty="0"/>
          </a:p>
        </p:txBody>
      </p:sp>
      <p:sp>
        <p:nvSpPr>
          <p:cNvPr id="14" name="TextBox 13">
            <a:extLst>
              <a:ext uri="{FF2B5EF4-FFF2-40B4-BE49-F238E27FC236}">
                <a16:creationId xmlns:a16="http://schemas.microsoft.com/office/drawing/2014/main" id="{F36AF7BE-1ECB-CBAB-CBFA-92BB281E1C4B}"/>
              </a:ext>
            </a:extLst>
          </p:cNvPr>
          <p:cNvSpPr txBox="1"/>
          <p:nvPr/>
        </p:nvSpPr>
        <p:spPr>
          <a:xfrm>
            <a:off x="514350" y="5928655"/>
            <a:ext cx="3368815" cy="784830"/>
          </a:xfrm>
          <a:prstGeom prst="rect">
            <a:avLst/>
          </a:prstGeom>
          <a:noFill/>
        </p:spPr>
        <p:txBody>
          <a:bodyPr wrap="square">
            <a:spAutoFit/>
          </a:bodyPr>
          <a:lstStyle/>
          <a:p>
            <a:pPr marL="342900" lvl="0" indent="-342900" algn="l">
              <a:buFont typeface="+mj-lt"/>
              <a:buAutoNum type="arabicPeriod"/>
              <a:tabLst>
                <a:tab pos="114300" algn="l"/>
                <a:tab pos="171450" algn="l"/>
              </a:tabLst>
            </a:pPr>
            <a:r>
              <a:rPr lang="en-US" sz="900" dirty="0">
                <a:effectLst/>
                <a:latin typeface="Arial" panose="020B0604020202020204" pitchFamily="34" charset="0"/>
                <a:ea typeface="MS Mincho" panose="02020609040205080304" pitchFamily="49" charset="-128"/>
              </a:rPr>
              <a:t>AWS Cloud Practitioner Certificate</a:t>
            </a:r>
            <a:endParaRPr lang="en-IN" sz="900" dirty="0">
              <a:effectLst/>
              <a:latin typeface="Arial" panose="020B0604020202020204" pitchFamily="34" charset="0"/>
              <a:ea typeface="MS Mincho" panose="02020609040205080304" pitchFamily="49" charset="-128"/>
            </a:endParaRPr>
          </a:p>
          <a:p>
            <a:pPr marL="342900" lvl="0" indent="-342900" algn="l">
              <a:buFont typeface="+mj-lt"/>
              <a:buAutoNum type="arabicPeriod"/>
              <a:tabLst>
                <a:tab pos="114300" algn="l"/>
                <a:tab pos="171450" algn="l"/>
              </a:tabLst>
            </a:pPr>
            <a:r>
              <a:rPr lang="en-US" sz="900" dirty="0">
                <a:effectLst/>
                <a:latin typeface="Arial" panose="020B0604020202020204" pitchFamily="34" charset="0"/>
                <a:ea typeface="MS Mincho" panose="02020609040205080304" pitchFamily="49" charset="-128"/>
              </a:rPr>
              <a:t>Microsoft Technology Associate HTML5 Certified</a:t>
            </a:r>
            <a:endParaRPr lang="en-IN" sz="900" dirty="0">
              <a:effectLst/>
              <a:latin typeface="Arial" panose="020B0604020202020204" pitchFamily="34" charset="0"/>
              <a:ea typeface="MS Mincho" panose="02020609040205080304" pitchFamily="49" charset="-128"/>
            </a:endParaRPr>
          </a:p>
          <a:p>
            <a:pPr marL="342900" lvl="0" indent="-342900" algn="l">
              <a:buFont typeface="+mj-lt"/>
              <a:buAutoNum type="arabicPeriod"/>
              <a:tabLst>
                <a:tab pos="114300" algn="l"/>
                <a:tab pos="171450" algn="l"/>
              </a:tabLst>
            </a:pPr>
            <a:r>
              <a:rPr lang="en-US" sz="900" dirty="0">
                <a:effectLst/>
                <a:latin typeface="Arial" panose="020B0604020202020204" pitchFamily="34" charset="0"/>
                <a:ea typeface="MS Mincho" panose="02020609040205080304" pitchFamily="49" charset="-128"/>
              </a:rPr>
              <a:t>Google Cloud leader Certificate</a:t>
            </a:r>
            <a:endParaRPr lang="en-IN" sz="900" dirty="0">
              <a:effectLst/>
              <a:latin typeface="Arial" panose="020B0604020202020204" pitchFamily="34" charset="0"/>
              <a:ea typeface="MS Mincho" panose="02020609040205080304" pitchFamily="49" charset="-128"/>
            </a:endParaRPr>
          </a:p>
          <a:p>
            <a:pPr marL="342900" lvl="0" indent="-342900" algn="l">
              <a:buFont typeface="+mj-lt"/>
              <a:buAutoNum type="arabicPeriod"/>
              <a:tabLst>
                <a:tab pos="114300" algn="l"/>
                <a:tab pos="171450" algn="l"/>
              </a:tabLst>
            </a:pPr>
            <a:r>
              <a:rPr lang="en-US" sz="900" dirty="0">
                <a:effectLst/>
                <a:latin typeface="Arial" panose="020B0604020202020204" pitchFamily="34" charset="0"/>
                <a:ea typeface="MS Mincho" panose="02020609040205080304" pitchFamily="49" charset="-128"/>
              </a:rPr>
              <a:t>Microsoft Azure Fundamentals Certificate.</a:t>
            </a:r>
            <a:endParaRPr lang="en-IN" sz="900" dirty="0">
              <a:effectLst/>
              <a:latin typeface="Arial" panose="020B0604020202020204" pitchFamily="34" charset="0"/>
              <a:ea typeface="MS Mincho" panose="02020609040205080304" pitchFamily="49" charset="-128"/>
            </a:endParaRPr>
          </a:p>
          <a:p>
            <a:pPr marL="342900" lvl="0" indent="-342900" algn="l">
              <a:buFont typeface="+mj-lt"/>
              <a:buAutoNum type="arabicPeriod"/>
              <a:tabLst>
                <a:tab pos="114300" algn="l"/>
                <a:tab pos="171450" algn="l"/>
              </a:tabLst>
            </a:pPr>
            <a:r>
              <a:rPr lang="en-US" sz="900" dirty="0">
                <a:effectLst/>
                <a:latin typeface="Arial" panose="020B0604020202020204" pitchFamily="34" charset="0"/>
                <a:ea typeface="MS Mincho" panose="02020609040205080304" pitchFamily="49" charset="-128"/>
              </a:rPr>
              <a:t>Azure Developer Associate</a:t>
            </a:r>
            <a:endParaRPr lang="en-IN" sz="900" dirty="0">
              <a:effectLst/>
              <a:latin typeface="Arial" panose="020B0604020202020204" pitchFamily="34" charset="0"/>
              <a:ea typeface="MS Mincho" panose="02020609040205080304" pitchFamily="49" charset="-128"/>
            </a:endParaRPr>
          </a:p>
        </p:txBody>
      </p:sp>
      <p:sp>
        <p:nvSpPr>
          <p:cNvPr id="16" name="TextBox 15">
            <a:extLst>
              <a:ext uri="{FF2B5EF4-FFF2-40B4-BE49-F238E27FC236}">
                <a16:creationId xmlns:a16="http://schemas.microsoft.com/office/drawing/2014/main" id="{687D557F-893C-18CF-1A63-41848C9BE52A}"/>
              </a:ext>
            </a:extLst>
          </p:cNvPr>
          <p:cNvSpPr txBox="1"/>
          <p:nvPr/>
        </p:nvSpPr>
        <p:spPr>
          <a:xfrm>
            <a:off x="9242029" y="5918277"/>
            <a:ext cx="3107132" cy="215444"/>
          </a:xfrm>
          <a:prstGeom prst="rect">
            <a:avLst/>
          </a:prstGeom>
          <a:noFill/>
        </p:spPr>
        <p:txBody>
          <a:bodyPr wrap="square">
            <a:spAutoFit/>
          </a:bodyPr>
          <a:lstStyle/>
          <a:p>
            <a:r>
              <a:rPr lang="en-US" sz="800" dirty="0">
                <a:effectLst/>
                <a:latin typeface="Arial" panose="020B0604020202020204" pitchFamily="34" charset="0"/>
                <a:ea typeface="Times New Roman" panose="02020603050405020304" pitchFamily="18" charset="0"/>
              </a:rPr>
              <a:t> Frameworks           , Angular</a:t>
            </a:r>
            <a:endParaRPr lang="en-IN" sz="800"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2212</TotalTime>
  <Words>415</Words>
  <Application>Microsoft Office PowerPoint</Application>
  <PresentationFormat>Widescreen</PresentationFormat>
  <Paragraphs>70</Paragraphs>
  <Slides>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0" baseType="lpstr">
      <vt:lpstr>Arial</vt:lpstr>
      <vt:lpstr>Arial Black</vt:lpstr>
      <vt:lpstr>Calibri</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Manikanta, Rekhapalli Surya Satya Sai</cp:lastModifiedBy>
  <cp:revision>104</cp:revision>
  <dcterms:created xsi:type="dcterms:W3CDTF">2020-09-22T06:24:34Z</dcterms:created>
  <dcterms:modified xsi:type="dcterms:W3CDTF">2024-07-25T09:55:04Z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