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90" r:id="rId3"/>
    <p:sldId id="275" r:id="rId5"/>
    <p:sldId id="291" r:id="rId6"/>
    <p:sldId id="292" r:id="rId7"/>
    <p:sldId id="305" r:id="rId8"/>
    <p:sldId id="293" r:id="rId9"/>
    <p:sldId id="294" r:id="rId10"/>
    <p:sldId id="306" r:id="rId11"/>
    <p:sldId id="307" r:id="rId12"/>
    <p:sldId id="295" r:id="rId13"/>
    <p:sldId id="296" r:id="rId14"/>
    <p:sldId id="297" r:id="rId15"/>
    <p:sldId id="298" r:id="rId16"/>
    <p:sldId id="299" r:id="rId17"/>
    <p:sldId id="300" r:id="rId18"/>
    <p:sldId id="308" r:id="rId19"/>
    <p:sldId id="309" r:id="rId20"/>
    <p:sldId id="301" r:id="rId21"/>
    <p:sldId id="302" r:id="rId22"/>
    <p:sldId id="303" r:id="rId23"/>
    <p:sldId id="304" r:id="rId24"/>
    <p:sldId id="310" r:id="rId25"/>
  </p:sldIdLst>
  <p:sldSz cx="12192000" cy="6858000"/>
  <p:notesSz cx="6858000" cy="9144000"/>
  <p:embeddedFontLst>
    <p:embeddedFont>
      <p:font typeface="Nunito Sans" panose="00000500000000000000" pitchFamily="2" charset="0"/>
      <p:regular r:id="rId29"/>
      <p:bold r:id="rId30"/>
      <p:italic r:id="rId31"/>
      <p:boldItalic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8710" autoAdjust="0"/>
  </p:normalViewPr>
  <p:slideViewPr>
    <p:cSldViewPr>
      <p:cViewPr>
        <p:scale>
          <a:sx n="66" d="100"/>
          <a:sy n="66" d="100"/>
        </p:scale>
        <p:origin x="-684" y="-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Input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5274" y="1928802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To read the input from keyboard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Syntax: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r>
              <a:rPr lang="en-US" sz="2500" b="1" dirty="0" smtClean="0">
                <a:latin typeface="Nunito Sans" panose="00000500000000000000" pitchFamily="2" charset="0"/>
              </a:rPr>
              <a:t>input (prompt)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Identifies </a:t>
            </a:r>
            <a:r>
              <a:rPr lang="en-US" sz="2500" dirty="0" err="1" smtClean="0">
                <a:latin typeface="Nunito Sans" panose="00000500000000000000" pitchFamily="2" charset="0"/>
              </a:rPr>
              <a:t>datatypes</a:t>
            </a:r>
            <a:r>
              <a:rPr lang="en-US" sz="2500" dirty="0" smtClean="0">
                <a:latin typeface="Nunito Sans" panose="00000500000000000000" pitchFamily="2" charset="0"/>
              </a:rPr>
              <a:t> automatically without specification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x, y = [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(x) for x in input().split()]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print("First number is {} and second number is {}".format(x, y))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57200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292893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20" y="3714752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5357826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First number is 5 and second number is 20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 = [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(x) for x in input().split()]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print("Number of list is: ", x)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57200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292893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20" y="3714752"/>
            <a:ext cx="55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5       20     15      10    12   34   56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5357826"/>
            <a:ext cx="9358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Number of list is: [5, 20, 15, 10, 12, 34, 56]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Console Input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83521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Command Line Interpreter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Takes one command at a time and interprets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500" dirty="0" smtClean="0">
                <a:latin typeface="Nunito Sans" panose="00000500000000000000" pitchFamily="2" charset="0"/>
              </a:rPr>
              <a:t>Console Screen is used to give the user inputs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500" b="1" dirty="0" smtClean="0">
                <a:latin typeface="Nunito Sans" panose="00000500000000000000" pitchFamily="2" charset="0"/>
              </a:rPr>
              <a:t>Example</a:t>
            </a:r>
            <a:endParaRPr lang="en-GB" sz="2500" b="1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		input1 = input()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		print(input1)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endParaRPr lang="en-GB" sz="2500" dirty="0" smtClean="0">
              <a:latin typeface="Nunito Sans" panose="00000500000000000000" pitchFamily="2" charset="0"/>
            </a:endParaRPr>
          </a:p>
          <a:p>
            <a:endParaRPr lang="en-GB" sz="2500" dirty="0" smtClean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Typecasting Inputs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num1 = 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(input())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num2 = 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(input())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print(num1 + num2)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num1 = float(input())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num2 = float(input())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print(num1 + num2)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595670" y="1785926"/>
            <a:ext cx="642942" cy="1571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/>
          <p:cNvSpPr/>
          <p:nvPr/>
        </p:nvSpPr>
        <p:spPr>
          <a:xfrm>
            <a:off x="3667108" y="4643446"/>
            <a:ext cx="571504" cy="1643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452926" y="2380442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To Integer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2926" y="5237962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To Float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Output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Display the output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print() function is used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Pass Zero or more expressions </a:t>
            </a:r>
            <a:r>
              <a:rPr lang="en-US" sz="2500" dirty="0" err="1" smtClean="0">
                <a:latin typeface="Nunito Sans" panose="00000500000000000000" pitchFamily="2" charset="0"/>
              </a:rPr>
              <a:t>seperated</a:t>
            </a:r>
            <a:r>
              <a:rPr lang="en-US" sz="2500" dirty="0" smtClean="0">
                <a:latin typeface="Nunito Sans" panose="00000500000000000000" pitchFamily="2" charset="0"/>
              </a:rPr>
              <a:t> by commas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Syntax: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print()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 = input()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print("a = ",a)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12" y="457200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094822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20" y="3714752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5357826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a = 5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 = input("a = ")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print(a)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12" y="457200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02338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20" y="3809202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5357826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a = 5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a = input()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b = input()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print("a = ", a, "b = ", b, end="  ")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36" y="5309400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836" y="359488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5406" y="4281738"/>
            <a:ext cx="3429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6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968" y="6095218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a = 5  b = 6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print('G', 'F', 'G', sep =‘ ')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274" y="230900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406" y="3094822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GFG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683" y="3952078"/>
            <a:ext cx="111044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print("Python", end = '@') 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print("</a:t>
            </a:r>
            <a:r>
              <a:rPr lang="en-GB" sz="2500" dirty="0" err="1" smtClean="0">
                <a:latin typeface="Nunito Sans" panose="00000500000000000000" pitchFamily="2" charset="0"/>
              </a:rPr>
              <a:t>OutputStatements</a:t>
            </a:r>
            <a:r>
              <a:rPr lang="en-GB" sz="2500" dirty="0" smtClean="0">
                <a:latin typeface="Nunito Sans" panose="00000500000000000000" pitchFamily="2" charset="0"/>
              </a:rPr>
              <a:t>")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274" y="507207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5406" y="5857892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>
                <a:latin typeface="Nunito Sans" panose="00000500000000000000" pitchFamily="2" charset="0"/>
              </a:rPr>
              <a:t>Python@OutputStatements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Output Formatting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836" y="1571612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Formatting is done using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480" y="2357430"/>
            <a:ext cx="2000264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  str. format</a:t>
            </a:r>
            <a:endParaRPr lang="en-GB" sz="2500" b="1" dirty="0"/>
          </a:p>
        </p:txBody>
      </p:sp>
      <p:sp>
        <p:nvSpPr>
          <p:cNvPr id="9" name="Rectangle 8"/>
          <p:cNvSpPr/>
          <p:nvPr/>
        </p:nvSpPr>
        <p:spPr>
          <a:xfrm>
            <a:off x="3952860" y="3286124"/>
            <a:ext cx="2786082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38150" y="5072074"/>
            <a:ext cx="2428892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6844" y="4572008"/>
            <a:ext cx="70723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417605" y="4822041"/>
            <a:ext cx="50006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38678" y="4286256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488379" y="4821247"/>
            <a:ext cx="50006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1422" y="3429000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 Formatting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24298" y="5072074"/>
            <a:ext cx="2428892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596198" y="5072074"/>
            <a:ext cx="2428892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52398" y="5067556"/>
            <a:ext cx="2857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Format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 Method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9984" y="5138994"/>
            <a:ext cx="2857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String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 Method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0446" y="5138994"/>
            <a:ext cx="2857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Module  (%)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 Operator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775191" y="4821247"/>
            <a:ext cx="50006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0" grpId="0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Input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64" y="1928802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95472" y="4143380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24694" y="4143380"/>
            <a:ext cx="2214578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81290" y="3571876"/>
            <a:ext cx="564360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10182" y="3286124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238346" y="3856834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96332" y="3856834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67240" y="2071678"/>
            <a:ext cx="1857388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Multiple Input 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6910" y="4452144"/>
            <a:ext cx="19288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Split()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0380" y="4281738"/>
            <a:ext cx="2714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Nunito Sans" panose="00000500000000000000" pitchFamily="2" charset="0"/>
              </a:rPr>
              <a:t>List</a:t>
            </a:r>
            <a:endParaRPr lang="en-GB" sz="2400" dirty="0" smtClean="0">
              <a:latin typeface="Nunito Sans" panose="00000500000000000000" pitchFamily="2" charset="0"/>
            </a:endParaRPr>
          </a:p>
          <a:p>
            <a:pPr algn="ctr"/>
            <a:r>
              <a:rPr lang="en-GB" sz="2400" dirty="0" smtClean="0">
                <a:latin typeface="Nunito Sans" panose="00000500000000000000" pitchFamily="2" charset="0"/>
              </a:rPr>
              <a:t>Comprehension</a:t>
            </a:r>
            <a:endParaRPr lang="en-GB" sz="24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print("Total students : % d" %(240))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print("Boys : % d" %(120))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print("%o"% (25))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00050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4786322"/>
            <a:ext cx="907262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Total students : 240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Boys : 120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31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print('I study {} in "{}!"'.format('lists', 'python'))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print('{0} and {1}'.format('Input', 'Statements'))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print('{1} and {0}'.format('Output', 'Statements'))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177192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282" y="4963010"/>
            <a:ext cx="907262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I study lists in "python!“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Input and Statements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Statements and Output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0000500000000000000" pitchFamily="2" charset="0"/>
              </a:rPr>
              <a:t>str</a:t>
            </a:r>
            <a:r>
              <a:rPr lang="en-US" sz="2500" dirty="0" smtClean="0">
                <a:latin typeface="Nunito Sans" panose="00000500000000000000" pitchFamily="2" charset="0"/>
              </a:rPr>
              <a:t> = "I love Programming"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str.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center</a:t>
            </a:r>
            <a:r>
              <a:rPr lang="en-US" sz="2500" dirty="0" smtClean="0">
                <a:latin typeface="Nunito Sans" panose="00000500000000000000" pitchFamily="2" charset="0"/>
              </a:rPr>
              <a:t>(30, '#')) 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str.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ljust</a:t>
            </a:r>
            <a:r>
              <a:rPr lang="en-US" sz="2500" dirty="0" smtClean="0">
                <a:latin typeface="Nunito Sans" panose="00000500000000000000" pitchFamily="2" charset="0"/>
              </a:rPr>
              <a:t>(30, '-'))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print (</a:t>
            </a:r>
            <a:r>
              <a:rPr lang="en-US" sz="2500" dirty="0" err="1" smtClean="0">
                <a:latin typeface="Nunito Sans" panose="00000500000000000000" pitchFamily="2" charset="0"/>
              </a:rPr>
              <a:t>str.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0000500000000000000" pitchFamily="2" charset="0"/>
              </a:rPr>
              <a:t>rjust</a:t>
            </a:r>
            <a:r>
              <a:rPr lang="en-US" sz="2500" dirty="0" smtClean="0">
                <a:latin typeface="Nunito Sans" panose="00000500000000000000" pitchFamily="2" charset="0"/>
              </a:rPr>
              <a:t>(30, '-'))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177192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282" y="4963010"/>
            <a:ext cx="907262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sz="2500" dirty="0" smtClean="0">
                <a:latin typeface="Nunito Sans" panose="00000500000000000000" pitchFamily="2" charset="0"/>
              </a:rPr>
              <a:t>######I love Programming###### </a:t>
            </a:r>
            <a:endParaRPr lang="nn-NO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nn-NO" sz="2500" dirty="0" smtClean="0">
                <a:latin typeface="Nunito Sans" panose="00000500000000000000" pitchFamily="2" charset="0"/>
              </a:rPr>
              <a:t>I </a:t>
            </a:r>
            <a:r>
              <a:rPr lang="nn-NO" sz="2500" dirty="0" smtClean="0">
                <a:latin typeface="Nunito Sans" panose="00000500000000000000" pitchFamily="2" charset="0"/>
              </a:rPr>
              <a:t>love Programming------------ </a:t>
            </a:r>
            <a:r>
              <a:rPr lang="nn-NO" sz="2500" dirty="0" smtClean="0">
                <a:latin typeface="Nunito Sans" panose="00000500000000000000" pitchFamily="2" charset="0"/>
              </a:rPr>
              <a:t>------------</a:t>
            </a:r>
            <a:endParaRPr lang="nn-NO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nn-NO" sz="2500" dirty="0" smtClean="0">
                <a:latin typeface="Nunito Sans" panose="00000500000000000000" pitchFamily="2" charset="0"/>
              </a:rPr>
              <a:t>I </a:t>
            </a:r>
            <a:r>
              <a:rPr lang="nn-NO" sz="2500" dirty="0" smtClean="0">
                <a:latin typeface="Nunito Sans" panose="00000500000000000000" pitchFamily="2" charset="0"/>
              </a:rPr>
              <a:t>love Programming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Split()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Gets Multiple Input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Breaks the given Input by </a:t>
            </a:r>
            <a:r>
              <a:rPr lang="en-US" sz="2500" dirty="0" err="1" smtClean="0">
                <a:latin typeface="Nunito Sans" panose="00000500000000000000" pitchFamily="2" charset="0"/>
              </a:rPr>
              <a:t>seperator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If no </a:t>
            </a:r>
            <a:r>
              <a:rPr lang="en-US" sz="2500" dirty="0" err="1" smtClean="0">
                <a:latin typeface="Nunito Sans" panose="00000500000000000000" pitchFamily="2" charset="0"/>
              </a:rPr>
              <a:t>seperator</a:t>
            </a:r>
            <a:r>
              <a:rPr lang="en-US" sz="2500" dirty="0" smtClean="0">
                <a:latin typeface="Nunito Sans" panose="00000500000000000000" pitchFamily="2" charset="0"/>
              </a:rPr>
              <a:t> then white space is </a:t>
            </a:r>
            <a:r>
              <a:rPr lang="en-US" sz="2500" dirty="0" err="1" smtClean="0">
                <a:latin typeface="Nunito Sans" panose="00000500000000000000" pitchFamily="2" charset="0"/>
              </a:rPr>
              <a:t>seperator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Also used to split a string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Syntax: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input. split (</a:t>
            </a:r>
            <a:r>
              <a:rPr lang="en-US" sz="2500" dirty="0" err="1" smtClean="0">
                <a:latin typeface="Nunito Sans" panose="00000500000000000000" pitchFamily="2" charset="0"/>
              </a:rPr>
              <a:t>seperator</a:t>
            </a:r>
            <a:r>
              <a:rPr lang="en-US" sz="2500" dirty="0" smtClean="0">
                <a:latin typeface="Nunito Sans" panose="00000500000000000000" pitchFamily="2" charset="0"/>
              </a:rPr>
              <a:t> ,  </a:t>
            </a:r>
            <a:r>
              <a:rPr lang="en-US" sz="2500" dirty="0" err="1" smtClean="0">
                <a:latin typeface="Nunito Sans" panose="00000500000000000000" pitchFamily="2" charset="0"/>
              </a:rPr>
              <a:t>maxsplit</a:t>
            </a:r>
            <a:r>
              <a:rPr lang="en-US" sz="2500" dirty="0" smtClean="0">
                <a:latin typeface="Nunito Sans" panose="00000500000000000000" pitchFamily="2" charset="0"/>
              </a:rPr>
              <a:t>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7609633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x, y = input().split()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print(“First Number: ", x)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print(“Second Number: ", y)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12" y="4802363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468053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34" y="4039557"/>
            <a:ext cx="1500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4034" y="5445305"/>
            <a:ext cx="5857916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First Number: 5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Second Number: 10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0824343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a, b = input().split()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print("First number is {} and second number is {}".format(a, b)) </a:t>
            </a:r>
            <a:endParaRPr lang="en-GB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737896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094822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9720" y="3880640"/>
            <a:ext cx="1500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5    20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282" y="5523714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First number is 5 and second number is 10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 = list(map(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, input().split()))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print("List of students: ", x)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66645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023384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20" y="3809202"/>
            <a:ext cx="58579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5       20    15     10    24     34    89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282" y="5452276"/>
            <a:ext cx="9644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List of students: [5, 20, 15, 10, 24, 34, 89]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List Comprehension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31206"/>
            <a:ext cx="11104481" cy="408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Method used for taking multiple Input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Define and create list in python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Create list like mathematical statements in one line only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Used to get Multiple Input from user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0824343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x, y = [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(x) for x in input().split()]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print("First Number is: ", x)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print("Second Number is: ", y) </a:t>
            </a:r>
            <a:endParaRPr lang="en-GB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754273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3491401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9720" y="413434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  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282" y="5429264"/>
            <a:ext cx="9072626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First Number is: 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Second Number is: 20 </a:t>
            </a:r>
            <a:br>
              <a:rPr lang="en-GB" sz="2500" dirty="0" smtClean="0">
                <a:latin typeface="Nunito Sans" panose="00000500000000000000" pitchFamily="2" charset="0"/>
              </a:rPr>
            </a:b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08243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x = [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(x) for x in input().split()] 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print("Number of list is: ", x)</a:t>
            </a:r>
            <a:endParaRPr lang="en-GB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0" y="4572008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Output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12" y="2951946"/>
            <a:ext cx="250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latin typeface="Nunito Sans" panose="00000500000000000000" pitchFamily="2" charset="0"/>
              </a:rPr>
              <a:t>Input</a:t>
            </a:r>
            <a:endParaRPr lang="en-GB" sz="2500" b="1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9720" y="3714752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5       20     15      10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282" y="5357826"/>
            <a:ext cx="9072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Number of list is: [5, 20, 15, 10]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WPS Presentation</Application>
  <PresentationFormat>Custom</PresentationFormat>
  <Paragraphs>299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Nunito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145</cp:revision>
  <dcterms:created xsi:type="dcterms:W3CDTF">2006-08-16T00:00:00Z</dcterms:created>
  <dcterms:modified xsi:type="dcterms:W3CDTF">2023-07-03T09:39:20Z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1021BFD82F1342C69B70BFE000191108</vt:lpwstr>
  </property>
  <property fmtid="{D5CDD505-2E9C-101B-9397-08002B2CF9AE}" pid="3" name="KSOProductBuildVer">
    <vt:lpwstr>1033-11.2.0.11537</vt:lpwstr>
  </property>
</Properties>
</file>