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83" r:id="rId5"/>
    <p:sldId id="258" r:id="rId6"/>
    <p:sldId id="259" r:id="rId7"/>
    <p:sldId id="261" r:id="rId8"/>
    <p:sldId id="262" r:id="rId9"/>
    <p:sldId id="289" r:id="rId10"/>
    <p:sldId id="290" r:id="rId11"/>
    <p:sldId id="291" r:id="rId12"/>
    <p:sldId id="292" r:id="rId13"/>
    <p:sldId id="265" r:id="rId14"/>
    <p:sldId id="293" r:id="rId15"/>
    <p:sldId id="266" r:id="rId16"/>
    <p:sldId id="268" r:id="rId17"/>
    <p:sldId id="269" r:id="rId18"/>
    <p:sldId id="294" r:id="rId19"/>
    <p:sldId id="295" r:id="rId20"/>
    <p:sldId id="296" r:id="rId21"/>
    <p:sldId id="270" r:id="rId22"/>
    <p:sldId id="271" r:id="rId23"/>
    <p:sldId id="272" r:id="rId24"/>
    <p:sldId id="297" r:id="rId25"/>
    <p:sldId id="301" r:id="rId26"/>
    <p:sldId id="302" r:id="rId27"/>
    <p:sldId id="303" r:id="rId28"/>
    <p:sldId id="298" r:id="rId29"/>
    <p:sldId id="299" r:id="rId30"/>
    <p:sldId id="300" r:id="rId31"/>
    <p:sldId id="307" r:id="rId32"/>
    <p:sldId id="308" r:id="rId33"/>
    <p:sldId id="309" r:id="rId34"/>
    <p:sldId id="273" r:id="rId35"/>
    <p:sldId id="274" r:id="rId36"/>
    <p:sldId id="275" r:id="rId37"/>
    <p:sldId id="276" r:id="rId38"/>
    <p:sldId id="277" r:id="rId39"/>
    <p:sldId id="278" r:id="rId40"/>
    <p:sldId id="279" r:id="rId41"/>
    <p:sldId id="280" r:id="rId42"/>
    <p:sldId id="281" r:id="rId43"/>
    <p:sldId id="310" r:id="rId44"/>
    <p:sldId id="311" r:id="rId45"/>
    <p:sldId id="312" r:id="rId46"/>
    <p:sldId id="313" r:id="rId47"/>
    <p:sldId id="314" r:id="rId48"/>
    <p:sldId id="315" r:id="rId49"/>
    <p:sldId id="316" r:id="rId50"/>
    <p:sldId id="31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10" autoAdjust="0"/>
  </p:normalViewPr>
  <p:slideViewPr>
    <p:cSldViewPr snapToGrid="0">
      <p:cViewPr varScale="1">
        <p:scale>
          <a:sx n="48" d="100"/>
          <a:sy n="48" d="100"/>
        </p:scale>
        <p:origin x="53"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32788-B052-40D3-944C-8E79CDF2CB1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C7BB3-3C11-42CC-A9ED-43AA898833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Blank slide (Text Only)</a:t>
            </a:r>
            <a:endParaRPr lang="en-US" b="1" dirty="0"/>
          </a:p>
          <a:p>
            <a:r>
              <a:rPr lang="en-US" b="0" dirty="0"/>
              <a:t>Use this slide as an </a:t>
            </a:r>
            <a:r>
              <a:rPr lang="en-US" b="1" dirty="0"/>
              <a:t>extension of other slides</a:t>
            </a:r>
            <a:r>
              <a:rPr lang="en-US" b="0" dirty="0"/>
              <a:t>. Therefore, if the data doesn’t fit in any of the slides then put the extra data here.</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 + Image</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name of a class created</a:t>
            </a:r>
            <a:r>
              <a:rPr lang="en-US" b="1" baseline="0" dirty="0"/>
              <a:t> by class keyword.</a:t>
            </a:r>
            <a:endParaRPr lang="en-US" b="1" baseline="0" dirty="0"/>
          </a:p>
          <a:p>
            <a:r>
              <a:rPr lang="en-US" b="1" baseline="0" dirty="0"/>
              <a:t> The class documentation string can be accessed via the class name</a:t>
            </a:r>
            <a:r>
              <a:rPr lang="en-US" b="0" baseline="0" dirty="0"/>
              <a:t>.</a:t>
            </a:r>
            <a:endParaRPr lang="en-US" b="0" baseline="0" dirty="0"/>
          </a:p>
          <a:p>
            <a:r>
              <a:rPr lang="en-US" b="0" baseline="0" dirty="0"/>
              <a:t>The </a:t>
            </a:r>
            <a:r>
              <a:rPr lang="en-US" b="0" baseline="0" dirty="0" err="1"/>
              <a:t>class_suite</a:t>
            </a:r>
            <a:r>
              <a:rPr lang="en-US" b="0" baseline="0" dirty="0"/>
              <a:t> consists of all the components statements defining class members, data attributes and functions.</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a:p>
            <a:endParaRPr lang="en-US" dirty="0"/>
          </a:p>
          <a:p>
            <a:r>
              <a:rPr lang="en-US" dirty="0"/>
              <a:t>Welcome to oops concept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car is the class variable which is said to be the instance of the class. </a:t>
            </a:r>
            <a:endParaRPr lang="en-US" baseline="0" dirty="0"/>
          </a:p>
          <a:p>
            <a:r>
              <a:rPr lang="en-US" baseline="0" dirty="0"/>
              <a:t>This can be accessed as </a:t>
            </a:r>
            <a:r>
              <a:rPr lang="en-US" baseline="0" dirty="0" err="1"/>
              <a:t>Car.car</a:t>
            </a:r>
            <a:r>
              <a:rPr lang="en-US" baseline="0" dirty="0"/>
              <a:t> from inside the class or outside the class.</a:t>
            </a:r>
            <a:endParaRPr lang="en-US" baseline="0" dirty="0"/>
          </a:p>
          <a:p>
            <a:r>
              <a:rPr lang="en-US" baseline="0" dirty="0"/>
              <a:t>The first method __</a:t>
            </a:r>
            <a:r>
              <a:rPr lang="en-US" baseline="0" dirty="0" err="1"/>
              <a:t>init</a:t>
            </a:r>
            <a:r>
              <a:rPr lang="en-US" baseline="0" dirty="0"/>
              <a:t>__ is the method which is called the constructor method that when we create a new instance of the class.</a:t>
            </a:r>
            <a:endParaRPr lang="en-US" baseline="0" dirty="0"/>
          </a:p>
          <a:p>
            <a:r>
              <a:rPr lang="en-US" baseline="0" dirty="0"/>
              <a:t>We declare the class methods like normal functions wit the exception that the first argument to each method s self.</a:t>
            </a:r>
            <a:endParaRPr lang="en-US" baseline="0" dirty="0"/>
          </a:p>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C</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C</a:t>
            </a:r>
            <a:endParaRPr lang="en-US" b="1" dirty="0"/>
          </a:p>
          <a:p>
            <a:endParaRPr lang="en-US" b="1" dirty="0"/>
          </a:p>
          <a:p>
            <a:r>
              <a:rPr lang="en-US" sz="1200" b="0" i="0" kern="1200" dirty="0">
                <a:solidFill>
                  <a:schemeClr val="tx1"/>
                </a:solidFill>
                <a:effectLst/>
                <a:latin typeface="+mn-lt"/>
                <a:ea typeface="+mn-ea"/>
                <a:cs typeface="+mn-cs"/>
              </a:rPr>
              <a:t>This is because strings are immutable. Hence any change made isn’t reflected in the original string.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D</a:t>
            </a:r>
            <a:endParaRPr lang="en-US" b="1" baseline="0" dirty="0"/>
          </a:p>
          <a:p>
            <a:endParaRPr lang="en-US" b="1" baseline="0" dirty="0"/>
          </a:p>
          <a:p>
            <a:r>
              <a:rPr lang="en-US" sz="1200" b="0" i="0" kern="1200" dirty="0">
                <a:solidFill>
                  <a:schemeClr val="tx1"/>
                </a:solidFill>
                <a:effectLst/>
                <a:latin typeface="+mn-lt"/>
                <a:ea typeface="+mn-ea"/>
                <a:cs typeface="+mn-cs"/>
              </a:rPr>
              <a:t>Explanation: Instantiation refers to creating an object/instance for a class.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C</a:t>
            </a:r>
            <a:endParaRPr lang="en-US" b="1" dirty="0"/>
          </a:p>
          <a:p>
            <a:endParaRPr lang="en-US" b="1" dirty="0"/>
          </a:p>
          <a:p>
            <a:r>
              <a:rPr lang="en-US" sz="1200" b="0" i="0" kern="1200" dirty="0">
                <a:solidFill>
                  <a:schemeClr val="tx1"/>
                </a:solidFill>
                <a:effectLst/>
                <a:latin typeface="+mn-lt"/>
                <a:ea typeface="+mn-ea"/>
                <a:cs typeface="+mn-cs"/>
              </a:rPr>
              <a:t>Explanation: The method may be created in the method demonstrated in the code as well and this is called as the unbounded method call. Calling the method using obj.one() is the bounded method call.</a:t>
            </a: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C</a:t>
            </a:r>
            <a:endParaRPr lang="en-US" b="1" dirty="0"/>
          </a:p>
          <a:p>
            <a:endParaRPr lang="en-US" b="1" dirty="0"/>
          </a:p>
          <a:p>
            <a:r>
              <a:rPr lang="en-US" sz="1200" b="0" i="0" kern="1200" dirty="0">
                <a:solidFill>
                  <a:schemeClr val="tx1"/>
                </a:solidFill>
                <a:effectLst/>
                <a:latin typeface="+mn-lt"/>
                <a:ea typeface="+mn-ea"/>
                <a:cs typeface="+mn-cs"/>
              </a:rPr>
              <a:t>This is because strings are immutable. Hence any change made isn’t reflected in the original string.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C</a:t>
            </a:r>
            <a:endParaRPr lang="en-US" b="1" dirty="0"/>
          </a:p>
          <a:p>
            <a:endParaRPr lang="en-US" b="1" dirty="0"/>
          </a:p>
          <a:p>
            <a:r>
              <a:rPr lang="en-US" sz="1200" b="0" i="0" kern="1200" dirty="0">
                <a:solidFill>
                  <a:schemeClr val="tx1"/>
                </a:solidFill>
                <a:effectLst/>
                <a:latin typeface="+mn-lt"/>
                <a:ea typeface="+mn-ea"/>
                <a:cs typeface="+mn-cs"/>
              </a:rPr>
              <a:t>This is because strings are immutable. Hence any change made isn’t reflected in the original string.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b</a:t>
            </a:r>
            <a:br>
              <a:rPr lang="en-US" dirty="0"/>
            </a:br>
            <a:r>
              <a:rPr lang="en-US" sz="1200" b="0" i="0" kern="1200" dirty="0">
                <a:solidFill>
                  <a:schemeClr val="tx1"/>
                </a:solidFill>
                <a:effectLst/>
                <a:latin typeface="+mn-lt"/>
                <a:ea typeface="+mn-ea"/>
                <a:cs typeface="+mn-cs"/>
              </a:rPr>
              <a:t>Explanation: Since the above code is being run not as a result of an import from another module, the variable will have value “__main__”.</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b</a:t>
            </a:r>
            <a:br>
              <a:rPr lang="en-US" dirty="0"/>
            </a:br>
            <a:r>
              <a:rPr lang="en-US" sz="1200" b="0" i="0" kern="1200" dirty="0">
                <a:solidFill>
                  <a:schemeClr val="tx1"/>
                </a:solidFill>
                <a:effectLst/>
                <a:latin typeface="+mn-lt"/>
                <a:ea typeface="+mn-ea"/>
                <a:cs typeface="+mn-cs"/>
              </a:rPr>
              <a:t>Explanation: An object represents an entity in the real world that can be distinctly identified. A class may define an object.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Answer: a</a:t>
            </a:r>
            <a:br>
              <a:rPr lang="en-US" dirty="0"/>
            </a:br>
            <a:r>
              <a:rPr lang="en-US" sz="1200" b="0" i="0" kern="1200" dirty="0">
                <a:solidFill>
                  <a:schemeClr val="tx1"/>
                </a:solidFill>
                <a:effectLst/>
                <a:latin typeface="+mn-lt"/>
                <a:ea typeface="+mn-ea"/>
                <a:cs typeface="+mn-cs"/>
              </a:rPr>
              <a:t>Explanation: __main__ module represents the (otherwise anonymous) scope in which the interpreter’s main program executes – commands read either from standard input, from a script file, or from an </a:t>
            </a:r>
            <a:r>
              <a:rPr lang="en-US" sz="1200" b="0" i="0" kern="1200">
                <a:solidFill>
                  <a:schemeClr val="tx1"/>
                </a:solidFill>
                <a:effectLst/>
                <a:latin typeface="+mn-lt"/>
                <a:ea typeface="+mn-ea"/>
                <a:cs typeface="+mn-cs"/>
              </a:rPr>
              <a:t>interactive prompt.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 + Image</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Blank slide (Text Only)</a:t>
            </a:r>
            <a:endParaRPr lang="en-US" b="1" dirty="0"/>
          </a:p>
          <a:p>
            <a:r>
              <a:rPr lang="en-US" b="0" dirty="0"/>
              <a:t>Use this slide as an </a:t>
            </a:r>
            <a:r>
              <a:rPr lang="en-US" b="1" dirty="0"/>
              <a:t>extension of other slides</a:t>
            </a:r>
            <a:r>
              <a:rPr lang="en-US" b="0" dirty="0"/>
              <a:t>. Therefore, if the data doesn’t fit in any of the slides then put the extra data here.</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name of a class created</a:t>
            </a:r>
            <a:r>
              <a:rPr lang="en-US" b="1" baseline="0" dirty="0"/>
              <a:t> by class keyword.</a:t>
            </a:r>
            <a:endParaRPr lang="en-US" b="1" baseline="0" dirty="0"/>
          </a:p>
          <a:p>
            <a:r>
              <a:rPr lang="en-US" b="1" baseline="0" dirty="0"/>
              <a:t> The class documentation string can be accessed via the class name</a:t>
            </a:r>
            <a:r>
              <a:rPr lang="en-US" b="0" baseline="0" dirty="0"/>
              <a:t>.</a:t>
            </a:r>
            <a:endParaRPr lang="en-US" b="0" baseline="0" dirty="0"/>
          </a:p>
          <a:p>
            <a:r>
              <a:rPr lang="en-US" b="0" baseline="0" dirty="0"/>
              <a:t>The </a:t>
            </a:r>
            <a:r>
              <a:rPr lang="en-US" b="0" baseline="0" dirty="0" err="1"/>
              <a:t>class_suite</a:t>
            </a:r>
            <a:r>
              <a:rPr lang="en-US" b="0" baseline="0" dirty="0"/>
              <a:t> consists of all the components statements defining class members, data attributes and functions.</a:t>
            </a:r>
            <a:endParaRPr lang="en-US" b="1"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Blank slide (Text Only)</a:t>
            </a:r>
            <a:endParaRPr lang="en-US" b="1" dirty="0"/>
          </a:p>
          <a:p>
            <a:r>
              <a:rPr lang="en-US" b="0" dirty="0"/>
              <a:t>Use this slide as an </a:t>
            </a:r>
            <a:r>
              <a:rPr lang="en-US" b="1" dirty="0"/>
              <a:t>extension of other slides</a:t>
            </a:r>
            <a:r>
              <a:rPr lang="en-US" b="0" dirty="0"/>
              <a:t>. Therefore, if the data doesn’t fit in any of the slides then put the extra data here.</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9B9C665-1A29-4B47-BA96-A1301038D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B9C665-1A29-4B47-BA96-A1301038D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B9C665-1A29-4B47-BA96-A1301038D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B9C665-1A29-4B47-BA96-A1301038D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9B9C665-1A29-4B47-BA96-A1301038D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9B9C665-1A29-4B47-BA96-A1301038D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9B9C665-1A29-4B47-BA96-A1301038D5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9B9C665-1A29-4B47-BA96-A1301038D5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9C665-1A29-4B47-BA96-A1301038D5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B9C665-1A29-4B47-BA96-A1301038D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B9C665-1A29-4B47-BA96-A1301038D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AF642-3BAD-4574-8D15-1DFA908DAD9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9C665-1A29-4B47-BA96-A1301038D5C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AF642-3BAD-4574-8D15-1DFA908DAD9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24000" y="1143000"/>
            <a:ext cx="8534400" cy="4267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6411686" cy="1246495"/>
          </a:xfrm>
          <a:prstGeom prst="rect">
            <a:avLst/>
          </a:prstGeom>
          <a:noFill/>
        </p:spPr>
        <p:txBody>
          <a:bodyPr wrap="square" rtlCol="0">
            <a:spAutoFit/>
          </a:bodyPr>
          <a:lstStyle/>
          <a:p>
            <a:r>
              <a:rPr lang="en-US" sz="2500" dirty="0">
                <a:latin typeface="Nunito Sans" panose="020B0604020202020204" charset="0"/>
                <a:cs typeface="Courier New" panose="02070309020205020404" pitchFamily="49" charset="0"/>
              </a:rPr>
              <a:t>Class Car:</a:t>
            </a:r>
            <a:endParaRPr lang="en-US" sz="2500" dirty="0">
              <a:latin typeface="Nunito Sans" panose="020B0604020202020204" charset="0"/>
              <a:cs typeface="Courier New" panose="02070309020205020404" pitchFamily="49" charset="0"/>
            </a:endParaRPr>
          </a:p>
          <a:p>
            <a:r>
              <a:rPr lang="en-US" sz="2500" dirty="0">
                <a:latin typeface="Nunito Sans" panose="020B0604020202020204" charset="0"/>
                <a:cs typeface="Courier New" panose="02070309020205020404" pitchFamily="49" charset="0"/>
              </a:rPr>
              <a:t>	//Class Members</a:t>
            </a:r>
            <a:endParaRPr lang="en-US" sz="2500" dirty="0">
              <a:latin typeface="Nunito Sans" panose="020B0604020202020204" charset="0"/>
              <a:cs typeface="Courier New" panose="02070309020205020404" pitchFamily="49" charset="0"/>
            </a:endParaRPr>
          </a:p>
          <a:p>
            <a:r>
              <a:rPr lang="en-US" sz="2500" dirty="0">
                <a:latin typeface="Nunito Sans" panose="020B0604020202020204" charset="0"/>
                <a:cs typeface="Courier New" panose="02070309020205020404" pitchFamily="49" charset="0"/>
              </a:rPr>
              <a:t>	//Functions</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How to write a class?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7913077" y="1230923"/>
            <a:ext cx="2901461" cy="20925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latin typeface="Nunito Sans" panose="020B0604020202020204" charset="0"/>
              </a:rPr>
              <a:t>Class name should start with Capital letter</a:t>
            </a:r>
            <a:endParaRPr lang="en-US" sz="2500" dirty="0">
              <a:latin typeface="Nunito Sans" panose="020B0604020202020204" charset="0"/>
            </a:endParaRPr>
          </a:p>
        </p:txBody>
      </p:sp>
      <p:sp>
        <p:nvSpPr>
          <p:cNvPr id="5" name="Rectangle 4"/>
          <p:cNvSpPr/>
          <p:nvPr/>
        </p:nvSpPr>
        <p:spPr>
          <a:xfrm>
            <a:off x="1547448" y="1542955"/>
            <a:ext cx="211014" cy="426522"/>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96140" y="4009292"/>
            <a:ext cx="4220308" cy="2089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Nunito Sans" panose="020B0604020202020204" charset="0"/>
              </a:rPr>
              <a:t>How will you access the Functions??</a:t>
            </a:r>
            <a:endParaRPr lang="en-US" sz="2500" dirty="0">
              <a:latin typeface="Nunito Sans" panose="020B0604020202020204" charset="0"/>
            </a:endParaRPr>
          </a:p>
        </p:txBody>
      </p:sp>
      <p:sp>
        <p:nvSpPr>
          <p:cNvPr id="8" name="Rounded Rectangle 7"/>
          <p:cNvSpPr/>
          <p:nvPr/>
        </p:nvSpPr>
        <p:spPr>
          <a:xfrm>
            <a:off x="6418385" y="3991708"/>
            <a:ext cx="3255967" cy="1389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latin typeface="Nunito Sans" panose="020B0604020202020204" charset="0"/>
              </a:rPr>
              <a:t>By creating a object</a:t>
            </a:r>
            <a:endParaRPr lang="en-US" sz="2500" dirty="0">
              <a:latin typeface="Nunito Sans"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82357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A collection of data (variables) and methods (functions) </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Created using the constructor of the class</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Physical </a:t>
            </a:r>
            <a:r>
              <a:rPr lang="en-US" sz="2500">
                <a:latin typeface="Nunito Sans" panose="020B0604020202020204" charset="0"/>
              </a:rPr>
              <a:t>entity </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Object</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58190" y="3672176"/>
            <a:ext cx="2752725" cy="28575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815" y="3676610"/>
            <a:ext cx="2422438" cy="24224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24649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The syntax for creating a object :</a:t>
            </a:r>
            <a:endParaRPr lang="en-US" sz="2500" dirty="0">
              <a:latin typeface="Nunito Sans" panose="020B0604020202020204" charset="0"/>
            </a:endParaRPr>
          </a:p>
          <a:p>
            <a:pPr algn="just">
              <a:lnSpc>
                <a:spcPct val="150000"/>
              </a:lnSpc>
            </a:pPr>
            <a:r>
              <a:rPr lang="en-US" sz="2500" dirty="0">
                <a:latin typeface="Nunito Sans" panose="020B0604020202020204" charset="0"/>
              </a:rPr>
              <a:t>      	</a:t>
            </a:r>
            <a:r>
              <a:rPr lang="en-US" sz="2500" b="1" dirty="0" err="1">
                <a:latin typeface="Nunito Sans" panose="020B0604020202020204" charset="0"/>
              </a:rPr>
              <a:t>ob</a:t>
            </a:r>
            <a:r>
              <a:rPr lang="en-US" sz="2500" b="1" dirty="0">
                <a:latin typeface="Nunito Sans" panose="020B0604020202020204" charset="0"/>
              </a:rPr>
              <a:t>=</a:t>
            </a:r>
            <a:r>
              <a:rPr lang="en-US" sz="2500" b="1" dirty="0" err="1">
                <a:latin typeface="Nunito Sans" panose="020B0604020202020204" charset="0"/>
              </a:rPr>
              <a:t>MyClass</a:t>
            </a:r>
            <a:endParaRPr lang="en-US" sz="2500" b="1"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Creating a Object</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16662" y="586565"/>
            <a:ext cx="1189421" cy="1171897"/>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8378" y="3394463"/>
            <a:ext cx="1841474" cy="9802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6662" y="3980285"/>
            <a:ext cx="1539287" cy="93896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8378" y="122253"/>
            <a:ext cx="1675530" cy="1675530"/>
          </a:xfrm>
          <a:prstGeom prst="rect">
            <a:avLst/>
          </a:prstGeom>
        </p:spPr>
      </p:pic>
      <p:sp>
        <p:nvSpPr>
          <p:cNvPr id="8" name="Rectangle 7"/>
          <p:cNvSpPr/>
          <p:nvPr/>
        </p:nvSpPr>
        <p:spPr>
          <a:xfrm>
            <a:off x="7455877" y="2177240"/>
            <a:ext cx="1354015" cy="623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 1</a:t>
            </a:r>
            <a:endParaRPr lang="en-US" dirty="0"/>
          </a:p>
        </p:txBody>
      </p:sp>
      <p:sp>
        <p:nvSpPr>
          <p:cNvPr id="9" name="Rectangle 8"/>
          <p:cNvSpPr/>
          <p:nvPr/>
        </p:nvSpPr>
        <p:spPr>
          <a:xfrm>
            <a:off x="7737231" y="4919250"/>
            <a:ext cx="1072661" cy="637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 2</a:t>
            </a:r>
            <a:endParaRPr lang="en-US" dirty="0"/>
          </a:p>
        </p:txBody>
      </p:sp>
      <p:sp>
        <p:nvSpPr>
          <p:cNvPr id="10" name="Rectangle 9"/>
          <p:cNvSpPr/>
          <p:nvPr/>
        </p:nvSpPr>
        <p:spPr>
          <a:xfrm>
            <a:off x="10671048" y="5187462"/>
            <a:ext cx="1140676" cy="615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 3</a:t>
            </a:r>
            <a:endParaRPr lang="en-US" dirty="0"/>
          </a:p>
        </p:txBody>
      </p:sp>
      <p:cxnSp>
        <p:nvCxnSpPr>
          <p:cNvPr id="12" name="Straight Arrow Connector 11"/>
          <p:cNvCxnSpPr>
            <a:stCxn id="2" idx="1"/>
          </p:cNvCxnSpPr>
          <p:nvPr/>
        </p:nvCxnSpPr>
        <p:spPr>
          <a:xfrm flipH="1" flipV="1">
            <a:off x="8933908" y="1161578"/>
            <a:ext cx="1282754" cy="10936"/>
          </a:xfrm>
          <a:prstGeom prst="straightConnector1">
            <a:avLst/>
          </a:prstGeom>
          <a:ln>
            <a:solidFill>
              <a:srgbClr val="F051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3"/>
          </p:cNvCxnSpPr>
          <p:nvPr/>
        </p:nvCxnSpPr>
        <p:spPr>
          <a:xfrm flipH="1">
            <a:off x="9099852" y="1758462"/>
            <a:ext cx="1711520" cy="21261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241386" y="1797783"/>
            <a:ext cx="0" cy="20867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Python: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fun(self):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print("Welcome to oops concept")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pyt</a:t>
            </a:r>
            <a:r>
              <a:rPr lang="en-US" sz="2000" b="1" dirty="0">
                <a:solidFill>
                  <a:schemeClr val="bg1"/>
                </a:solidFill>
                <a:latin typeface="Courier New" panose="02070309020205020404" pitchFamily="49" charset="0"/>
                <a:cs typeface="Courier New" panose="02070309020205020404" pitchFamily="49" charset="0"/>
              </a:rPr>
              <a:t> = Python()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pyt.fun</a:t>
            </a:r>
            <a:r>
              <a:rPr lang="en-US" sz="2000" b="1" dirty="0">
                <a:solidFill>
                  <a:schemeClr val="bg1"/>
                </a:solidFill>
                <a:latin typeface="Courier New" panose="02070309020205020404" pitchFamily="49" charset="0"/>
                <a:cs typeface="Courier New" panose="02070309020205020404" pitchFamily="49" charset="0"/>
              </a:rPr>
              <a:t>() </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2602524" y="720969"/>
            <a:ext cx="808892" cy="3165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13855"/>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Common_car</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car=0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a:t>
            </a:r>
            <a:r>
              <a:rPr lang="en-US" sz="2000" b="1" dirty="0" err="1">
                <a:solidFill>
                  <a:schemeClr val="bg1"/>
                </a:solidFill>
                <a:latin typeface="Courier New" panose="02070309020205020404" pitchFamily="49" charset="0"/>
                <a:cs typeface="Courier New" panose="02070309020205020404" pitchFamily="49" charset="0"/>
              </a:rPr>
              <a:t>self,name,id</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self.name=name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self.id=id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Car.car</a:t>
            </a:r>
            <a:r>
              <a:rPr lang="en-US" sz="2000" b="1" dirty="0">
                <a:solidFill>
                  <a:schemeClr val="bg1"/>
                </a:solidFill>
                <a:latin typeface="Courier New" panose="02070309020205020404" pitchFamily="49" charset="0"/>
                <a:cs typeface="Courier New" panose="02070309020205020404" pitchFamily="49" charset="0"/>
              </a:rPr>
              <a:t>+=1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printCardata</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print("Name: ",</a:t>
            </a:r>
            <a:r>
              <a:rPr lang="en-US" sz="2000" b="1" dirty="0" err="1">
                <a:solidFill>
                  <a:schemeClr val="bg1"/>
                </a:solidFill>
                <a:latin typeface="Courier New" panose="02070309020205020404" pitchFamily="49" charset="0"/>
                <a:cs typeface="Courier New" panose="02070309020205020404" pitchFamily="49" charset="0"/>
              </a:rPr>
              <a:t>self.name,"Id</a:t>
            </a:r>
            <a:r>
              <a:rPr lang="en-US" sz="2000" b="1" dirty="0">
                <a:solidFill>
                  <a:schemeClr val="bg1"/>
                </a:solidFill>
                <a:latin typeface="Courier New" panose="02070309020205020404" pitchFamily="49" charset="0"/>
                <a:cs typeface="Courier New" panose="02070309020205020404" pitchFamily="49" charset="0"/>
              </a:rPr>
              <a:t>: ",self.id)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c=Car("AUDI",2000000)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c.printCardata</a:t>
            </a:r>
            <a:r>
              <a:rPr lang="en-US" sz="2000" b="1" dirty="0">
                <a:solidFill>
                  <a:schemeClr val="bg1"/>
                </a:solidFill>
                <a:latin typeface="Courier New" panose="02070309020205020404" pitchFamily="49" charset="0"/>
                <a:cs typeface="Courier New" panose="02070309020205020404" pitchFamily="49" charset="0"/>
              </a:rPr>
              <a:t>()</a:t>
            </a:r>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1776046" y="1336431"/>
            <a:ext cx="1230923" cy="33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Name:  AUDI Id:  2000000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669414"/>
          </a:xfrm>
          <a:prstGeom prst="rect">
            <a:avLst/>
          </a:prstGeom>
          <a:noFill/>
        </p:spPr>
        <p:txBody>
          <a:bodyPr wrap="square" rtlCol="0">
            <a:spAutoFit/>
          </a:bodyPr>
          <a:lstStyle/>
          <a:p>
            <a:pPr marL="457200" indent="-457200" algn="just">
              <a:lnSpc>
                <a:spcPct val="150000"/>
              </a:lnSpc>
            </a:pPr>
            <a:r>
              <a:rPr lang="en-US" sz="2500" b="1" dirty="0">
                <a:latin typeface="Nunito Sans" panose="020B0604020202020204" charset="0"/>
              </a:rPr>
              <a:t> </a:t>
            </a:r>
            <a:endParaRPr lang="en-US" sz="2500" b="1" dirty="0">
              <a:latin typeface="Nunito Sans" panose="020B0604020202020204" charset="0"/>
            </a:endParaRPr>
          </a:p>
        </p:txBody>
      </p:sp>
      <p:sp>
        <p:nvSpPr>
          <p:cNvPr id="19" name="TextBox 18"/>
          <p:cNvSpPr txBox="1"/>
          <p:nvPr/>
        </p:nvSpPr>
        <p:spPr>
          <a:xfrm>
            <a:off x="526224" y="1084522"/>
            <a:ext cx="11285500" cy="4539704"/>
          </a:xfrm>
          <a:prstGeom prst="rect">
            <a:avLst/>
          </a:prstGeom>
          <a:noFill/>
        </p:spPr>
        <p:txBody>
          <a:bodyPr wrap="square" rtlCol="0">
            <a:spAutoFit/>
          </a:bodyPr>
          <a:lstStyle/>
          <a:p>
            <a:r>
              <a:rPr lang="en-US" sz="4500" b="1" dirty="0">
                <a:latin typeface="Nunito Sans" panose="020B0604020202020204" charset="0"/>
              </a:rPr>
              <a:t>Class Object:-</a:t>
            </a:r>
            <a:endParaRPr lang="en-US" sz="4500" b="1" dirty="0">
              <a:latin typeface="Nunito Sans" panose="020B0604020202020204" charset="0"/>
            </a:endParaRPr>
          </a:p>
          <a:p>
            <a:endParaRPr lang="en-US" sz="4500" b="1" dirty="0">
              <a:latin typeface="Nunito Sans" panose="020B0604020202020204" charset="0"/>
            </a:endParaRPr>
          </a:p>
          <a:p>
            <a:pPr>
              <a:buFont typeface="Arial" panose="020B0604020202020204" pitchFamily="34" charset="0"/>
              <a:buChar char="•"/>
            </a:pPr>
            <a:r>
              <a:rPr lang="en-US" sz="3200" dirty="0">
                <a:latin typeface="Nunito Sans" panose="020B0604020202020204" charset="0"/>
              </a:rPr>
              <a:t>  name of the class by using which you can access the elements of the class</a:t>
            </a:r>
            <a:r>
              <a:rPr lang="en-US" sz="4500" dirty="0">
                <a:latin typeface="Nunito Sans" panose="020B0604020202020204" charset="0"/>
              </a:rPr>
              <a:t>.</a:t>
            </a:r>
            <a:endParaRPr lang="en-US" sz="4500" dirty="0">
              <a:latin typeface="Nunito Sans" panose="020B0604020202020204" charset="0"/>
            </a:endParaRPr>
          </a:p>
          <a:p>
            <a:endParaRPr lang="en-US" sz="4500" dirty="0">
              <a:latin typeface="Nunito Sans" panose="020B0604020202020204" charset="0"/>
            </a:endParaRPr>
          </a:p>
          <a:p>
            <a:r>
              <a:rPr lang="en-US" sz="3200" b="1" dirty="0">
                <a:latin typeface="Nunito Sans" panose="020B0604020202020204" charset="0"/>
              </a:rPr>
              <a:t>Syntax:- </a:t>
            </a:r>
            <a:endParaRPr lang="en-US" sz="3200" b="1" dirty="0">
              <a:latin typeface="Nunito Sans" panose="020B0604020202020204" charset="0"/>
            </a:endParaRPr>
          </a:p>
          <a:p>
            <a:r>
              <a:rPr lang="en-US" sz="4500" dirty="0">
                <a:latin typeface="Nunito Sans" panose="020B0604020202020204" charset="0"/>
              </a:rPr>
              <a:t>   </a:t>
            </a:r>
            <a:r>
              <a:rPr lang="en-US" sz="3600" dirty="0" err="1">
                <a:latin typeface="Nunito Sans" panose="020B0604020202020204" charset="0"/>
              </a:rPr>
              <a:t>classname.classvariable</a:t>
            </a:r>
            <a:r>
              <a:rPr lang="en-US" sz="3600" dirty="0">
                <a:latin typeface="Nunito Sans" panose="020B0604020202020204" charset="0"/>
              </a:rPr>
              <a:t>/</a:t>
            </a:r>
            <a:r>
              <a:rPr lang="en-US" sz="3600" dirty="0" err="1">
                <a:latin typeface="Nunito Sans" panose="020B0604020202020204" charset="0"/>
              </a:rPr>
              <a:t>ClassFunction</a:t>
            </a:r>
            <a:endParaRPr lang="en-US" sz="4500"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13855"/>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Class object</a:t>
            </a:r>
            <a:endParaRPr lang="en-US" sz="2000" b="1" dirty="0">
              <a:solidFill>
                <a:srgbClr val="F15236"/>
              </a:solidFill>
              <a:latin typeface="Courier New" panose="02070309020205020404" pitchFamily="49" charset="0"/>
              <a:cs typeface="Courier New" panose="02070309020205020404" pitchFamily="49" charset="0"/>
            </a:endParaRPr>
          </a:p>
          <a:p>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x=10  # static Variable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__init__(self):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print("Hello")</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t=Test()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Test.x</a:t>
            </a:r>
            <a:r>
              <a:rPr lang="en-US" sz="2000" b="1" dirty="0">
                <a:solidFill>
                  <a:schemeClr val="bg1"/>
                </a:solidFill>
                <a:latin typeface="Courier New" panose="02070309020205020404" pitchFamily="49" charset="0"/>
                <a:cs typeface="Courier New" panose="02070309020205020404" pitchFamily="49" charset="0"/>
              </a:rPr>
              <a:t>)  # Test is the class object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rgbClr val="F15236"/>
              </a:solidFill>
              <a:latin typeface="Courier New" panose="02070309020205020404" pitchFamily="49" charset="0"/>
              <a:cs typeface="Courier New" panose="02070309020205020404" pitchFamily="49" charset="0"/>
            </a:endParaRPr>
          </a:p>
          <a:p>
            <a:endParaRPr lang="en-US" sz="2000" b="1" dirty="0">
              <a:solidFill>
                <a:srgbClr val="F15236"/>
              </a:solidFill>
              <a:latin typeface="Courier New" panose="02070309020205020404" pitchFamily="49" charset="0"/>
              <a:cs typeface="Courier New" panose="02070309020205020404" pitchFamily="49" charset="0"/>
            </a:endParaRPr>
          </a:p>
          <a:p>
            <a:endParaRPr lang="en-US" sz="25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1776046" y="1336431"/>
            <a:ext cx="1230923" cy="33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Hello</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24649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We can access the objects attributes using the dot(.) operator.</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Class variables would be accessed using class names.</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Accessing the attributes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34951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Provides a clear structure </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Easy to map the real world problems</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Easily maintain and modify the existing code</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It provides data hiding. So it is more secure than procedural language.</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Example of object-oriented programming languages is C++, Java, .Ne, Python, C#, etc.</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Why OOPs?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Common_car</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car=0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a:t>
            </a:r>
            <a:r>
              <a:rPr lang="en-US" sz="2000" b="1" dirty="0" err="1">
                <a:solidFill>
                  <a:schemeClr val="bg1"/>
                </a:solidFill>
                <a:latin typeface="Courier New" panose="02070309020205020404" pitchFamily="49" charset="0"/>
                <a:cs typeface="Courier New" panose="02070309020205020404" pitchFamily="49" charset="0"/>
              </a:rPr>
              <a:t>self,name,id</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self.name=name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self.id=id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Car.car</a:t>
            </a:r>
            <a:r>
              <a:rPr lang="en-US" sz="2000" b="1" dirty="0">
                <a:solidFill>
                  <a:schemeClr val="bg1"/>
                </a:solidFill>
                <a:latin typeface="Courier New" panose="02070309020205020404" pitchFamily="49" charset="0"/>
                <a:cs typeface="Courier New" panose="02070309020205020404" pitchFamily="49" charset="0"/>
              </a:rPr>
              <a:t>+=1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printCardata</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print("Name: ",</a:t>
            </a:r>
            <a:r>
              <a:rPr lang="en-US" sz="2000" b="1" dirty="0" err="1">
                <a:solidFill>
                  <a:schemeClr val="bg1"/>
                </a:solidFill>
                <a:latin typeface="Courier New" panose="02070309020205020404" pitchFamily="49" charset="0"/>
                <a:cs typeface="Courier New" panose="02070309020205020404" pitchFamily="49" charset="0"/>
              </a:rPr>
              <a:t>self.name,"Id</a:t>
            </a:r>
            <a:r>
              <a:rPr lang="en-US" sz="2000" b="1" dirty="0">
                <a:solidFill>
                  <a:schemeClr val="bg1"/>
                </a:solidFill>
                <a:latin typeface="Courier New" panose="02070309020205020404" pitchFamily="49" charset="0"/>
                <a:cs typeface="Courier New" panose="02070309020205020404" pitchFamily="49" charset="0"/>
              </a:rPr>
              <a:t>: ",self.id)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c=Car("AUDI",2000000)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c1=Car("BENZ",3000000)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c2=Car("BMW",1000000)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print("Total Cars: ",</a:t>
            </a:r>
            <a:r>
              <a:rPr lang="en-US" sz="2000" b="1" dirty="0" err="1">
                <a:solidFill>
                  <a:schemeClr val="bg1"/>
                </a:solidFill>
                <a:latin typeface="Courier New" panose="02070309020205020404" pitchFamily="49" charset="0"/>
                <a:cs typeface="Courier New" panose="02070309020205020404" pitchFamily="49" charset="0"/>
              </a:rPr>
              <a:t>Car.car</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c.printCardata</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c1.printCardata()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c2.printCardata()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c3=Car("BENZ",3000000)</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Total Cars:  3</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Name:  AUDI Id:  2000000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Name:  BENZ Id:  3000000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Name:  BMW Id:  1000000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976880"/>
          </a:xfrm>
          <a:prstGeom prst="rect">
            <a:avLst/>
          </a:prstGeom>
          <a:noFill/>
        </p:spPr>
        <p:txBody>
          <a:bodyPr wrap="square" rtlCol="0">
            <a:spAutoFit/>
          </a:bodyPr>
          <a:lstStyle/>
          <a:p>
            <a:pPr>
              <a:lnSpc>
                <a:spcPct val="150000"/>
              </a:lnSpc>
            </a:pPr>
            <a:r>
              <a:rPr lang="en-US" sz="2500" dirty="0">
                <a:latin typeface="Nunito Sans" panose="020B0604020202020204" charset="0"/>
              </a:rPr>
              <a:t>There are 3 types of variable in Python:-</a:t>
            </a:r>
            <a:endParaRPr lang="en-US" sz="2500" dirty="0">
              <a:latin typeface="Nunito Sans" panose="020B0604020202020204" charset="0"/>
            </a:endParaRPr>
          </a:p>
          <a:p>
            <a:pPr marL="457200" indent="-457200">
              <a:lnSpc>
                <a:spcPct val="150000"/>
              </a:lnSpc>
              <a:buFont typeface="Arial" panose="020B0604020202020204" pitchFamily="34" charset="0"/>
              <a:buChar char="•"/>
            </a:pPr>
            <a:r>
              <a:rPr lang="en-US" sz="2500" dirty="0">
                <a:latin typeface="Nunito Sans" panose="020B0604020202020204" charset="0"/>
              </a:rPr>
              <a:t>Local Variable</a:t>
            </a:r>
            <a:endParaRPr lang="en-US" sz="2500" dirty="0">
              <a:latin typeface="Nunito Sans" panose="020B0604020202020204" charset="0"/>
            </a:endParaRPr>
          </a:p>
          <a:p>
            <a:pPr marL="457200" indent="-457200">
              <a:lnSpc>
                <a:spcPct val="150000"/>
              </a:lnSpc>
              <a:buFont typeface="Arial" panose="020B0604020202020204" pitchFamily="34" charset="0"/>
              <a:buChar char="•"/>
            </a:pPr>
            <a:r>
              <a:rPr lang="en-US" sz="2500" dirty="0">
                <a:latin typeface="Nunito Sans" panose="020B0604020202020204" charset="0"/>
              </a:rPr>
              <a:t>Global Variable</a:t>
            </a:r>
            <a:endParaRPr lang="en-US" sz="2500" dirty="0">
              <a:latin typeface="Nunito Sans" panose="020B0604020202020204" charset="0"/>
            </a:endParaRPr>
          </a:p>
          <a:p>
            <a:pPr marL="457200" indent="-457200">
              <a:lnSpc>
                <a:spcPct val="150000"/>
              </a:lnSpc>
              <a:buFont typeface="Arial" panose="020B0604020202020204" pitchFamily="34" charset="0"/>
              <a:buChar char="•"/>
            </a:pPr>
            <a:r>
              <a:rPr lang="en-US" sz="2500">
                <a:latin typeface="Nunito Sans" panose="020B0604020202020204" charset="0"/>
              </a:rPr>
              <a:t>Instance </a:t>
            </a:r>
            <a:r>
              <a:rPr lang="en-US" sz="2500" dirty="0">
                <a:latin typeface="Nunito Sans" panose="020B0604020202020204" charset="0"/>
              </a:rPr>
              <a:t>Variable</a:t>
            </a:r>
            <a:endParaRPr lang="en-US" sz="2500" dirty="0">
              <a:latin typeface="Nunito Sans" panose="020B0604020202020204" charset="0"/>
            </a:endParaRPr>
          </a:p>
          <a:p>
            <a:pPr marL="457200" indent="-457200">
              <a:lnSpc>
                <a:spcPct val="150000"/>
              </a:lnSpc>
            </a:pP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Types Of Variables:-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Local Variables:-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2893" y="1786270"/>
            <a:ext cx="8591107" cy="2677656"/>
          </a:xfrm>
          <a:prstGeom prst="rect">
            <a:avLst/>
          </a:prstGeom>
        </p:spPr>
        <p:txBody>
          <a:bodyPr wrap="square">
            <a:spAutoFit/>
          </a:bodyPr>
          <a:lstStyle/>
          <a:p>
            <a:pPr marL="457200" indent="-457200">
              <a:lnSpc>
                <a:spcPct val="150000"/>
              </a:lnSpc>
            </a:pPr>
            <a:r>
              <a:rPr lang="en-IN" sz="2800" dirty="0">
                <a:latin typeface="Nunito Sans" panose="020B0604020202020204" charset="0"/>
              </a:rPr>
              <a:t>	-  Defined and declared inside a function</a:t>
            </a:r>
            <a:endParaRPr lang="en-IN" sz="2800" dirty="0">
              <a:latin typeface="Nunito Sans" panose="020B0604020202020204" charset="0"/>
            </a:endParaRPr>
          </a:p>
          <a:p>
            <a:pPr marL="457200" indent="-457200">
              <a:lnSpc>
                <a:spcPct val="150000"/>
              </a:lnSpc>
            </a:pPr>
            <a:r>
              <a:rPr lang="en-IN" sz="2800" dirty="0">
                <a:latin typeface="Nunito Sans" panose="020B0604020202020204" charset="0"/>
              </a:rPr>
              <a:t>	-   Local variables can only be reached in their            	scope.</a:t>
            </a:r>
            <a:br>
              <a:rPr lang="en-IN" sz="2800" dirty="0">
                <a:latin typeface="Nunito Sans" panose="020B0604020202020204" charset="0"/>
              </a:rPr>
            </a:br>
            <a:r>
              <a:rPr lang="en-IN" sz="2800" dirty="0">
                <a:latin typeface="Nunito Sans" panose="020B0604020202020204" charset="0"/>
              </a:rPr>
              <a:t> </a:t>
            </a:r>
            <a:endParaRPr lang="en-US" sz="2800" dirty="0">
              <a:latin typeface="Nunito Sans" panose="020B0604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400" b="1" dirty="0">
                <a:solidFill>
                  <a:schemeClr val="bg1"/>
                </a:solidFill>
                <a:latin typeface="Courier New" panose="02070309020205020404" pitchFamily="49" charset="0"/>
                <a:cs typeface="Courier New" panose="02070309020205020404" pitchFamily="49" charset="0"/>
              </a:rPr>
              <a:t>def add(</a:t>
            </a:r>
            <a:r>
              <a:rPr lang="en-IN" sz="2400" b="1" dirty="0" err="1">
                <a:solidFill>
                  <a:schemeClr val="bg1"/>
                </a:solidFill>
                <a:latin typeface="Courier New" panose="02070309020205020404" pitchFamily="49" charset="0"/>
                <a:cs typeface="Courier New" panose="02070309020205020404" pitchFamily="49" charset="0"/>
              </a:rPr>
              <a:t>x,y</a:t>
            </a:r>
            <a:r>
              <a:rPr lang="en-IN" sz="2400" b="1" dirty="0">
                <a:solidFill>
                  <a:schemeClr val="bg1"/>
                </a:solidFill>
                <a:latin typeface="Courier New" panose="02070309020205020404" pitchFamily="49" charset="0"/>
                <a:cs typeface="Courier New" panose="02070309020205020404" pitchFamily="49" charset="0"/>
              </a:rPr>
              <a:t>):</a:t>
            </a:r>
            <a:endParaRPr lang="en-IN" sz="2400" b="1" dirty="0">
              <a:solidFill>
                <a:schemeClr val="bg1"/>
              </a:solidFill>
              <a:latin typeface="Courier New" panose="02070309020205020404" pitchFamily="49" charset="0"/>
              <a:cs typeface="Courier New" panose="02070309020205020404" pitchFamily="49" charset="0"/>
            </a:endParaRPr>
          </a:p>
          <a:p>
            <a:r>
              <a:rPr lang="en-IN" sz="2400" b="1" dirty="0">
                <a:solidFill>
                  <a:schemeClr val="bg1"/>
                </a:solidFill>
                <a:latin typeface="Courier New" panose="02070309020205020404" pitchFamily="49" charset="0"/>
                <a:cs typeface="Courier New" panose="02070309020205020404" pitchFamily="49" charset="0"/>
              </a:rPr>
              <a:t>    add = x + y</a:t>
            </a:r>
            <a:endParaRPr lang="en-IN" sz="2400" b="1" dirty="0">
              <a:solidFill>
                <a:schemeClr val="bg1"/>
              </a:solidFill>
              <a:latin typeface="Courier New" panose="02070309020205020404" pitchFamily="49" charset="0"/>
              <a:cs typeface="Courier New" panose="02070309020205020404" pitchFamily="49" charset="0"/>
            </a:endParaRPr>
          </a:p>
          <a:p>
            <a:r>
              <a:rPr lang="en-IN" sz="2400" b="1" dirty="0">
                <a:solidFill>
                  <a:schemeClr val="bg1"/>
                </a:solidFill>
                <a:latin typeface="Courier New" panose="02070309020205020404" pitchFamily="49" charset="0"/>
                <a:cs typeface="Courier New" panose="02070309020205020404" pitchFamily="49" charset="0"/>
              </a:rPr>
              <a:t>    return add</a:t>
            </a:r>
            <a:endParaRPr lang="en-IN" sz="2400" b="1" dirty="0">
              <a:solidFill>
                <a:schemeClr val="bg1"/>
              </a:solidFill>
              <a:latin typeface="Courier New" panose="02070309020205020404" pitchFamily="49" charset="0"/>
              <a:cs typeface="Courier New" panose="02070309020205020404" pitchFamily="49" charset="0"/>
            </a:endParaRPr>
          </a:p>
          <a:p>
            <a:endParaRPr lang="en-IN" sz="2400" b="1" dirty="0">
              <a:solidFill>
                <a:schemeClr val="bg1"/>
              </a:solidFill>
              <a:latin typeface="Courier New" panose="02070309020205020404" pitchFamily="49" charset="0"/>
              <a:cs typeface="Courier New" panose="02070309020205020404" pitchFamily="49" charset="0"/>
            </a:endParaRPr>
          </a:p>
          <a:p>
            <a:r>
              <a:rPr lang="en-IN" sz="2400" b="1" dirty="0">
                <a:solidFill>
                  <a:schemeClr val="bg1"/>
                </a:solidFill>
                <a:latin typeface="Courier New" panose="02070309020205020404" pitchFamily="49" charset="0"/>
                <a:cs typeface="Courier New" panose="02070309020205020404" pitchFamily="49" charset="0"/>
              </a:rPr>
              <a:t>print(add(8,6))</a:t>
            </a:r>
            <a:endParaRPr lang="en-US" sz="24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800" b="1" dirty="0">
                <a:latin typeface="Nunito Sans" panose="020B0604020202020204" charset="0"/>
                <a:cs typeface="Courier New" panose="02070309020205020404" pitchFamily="49" charset="0"/>
              </a:rPr>
              <a:t>14</a:t>
            </a:r>
            <a:endParaRPr lang="en-US" sz="2000" b="1" dirty="0">
              <a:latin typeface="Nunito Sans" panose="020B0604020202020204"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871331"/>
            <a:ext cx="10983686" cy="124649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500" dirty="0">
                <a:latin typeface="Nunito Sans" panose="020B0604020202020204" charset="0"/>
              </a:rPr>
              <a:t>Defined and declared outside a function.</a:t>
            </a:r>
            <a:endParaRPr lang="en-IN" sz="2500" dirty="0">
              <a:latin typeface="Nunito Sans" panose="020B0604020202020204" charset="0"/>
            </a:endParaRPr>
          </a:p>
          <a:p>
            <a:pPr marL="457200" indent="-457200">
              <a:lnSpc>
                <a:spcPct val="150000"/>
              </a:lnSpc>
              <a:buFont typeface="Arial" panose="020B0604020202020204" pitchFamily="34" charset="0"/>
              <a:buChar char="•"/>
            </a:pPr>
            <a:r>
              <a:rPr lang="en-IN" sz="2500" dirty="0">
                <a:latin typeface="Nunito Sans" panose="020B0604020202020204" charset="0"/>
              </a:rPr>
              <a:t>For defining global variable we use ‘</a:t>
            </a:r>
            <a:r>
              <a:rPr lang="en-IN" sz="2500" b="1" dirty="0">
                <a:latin typeface="Nunito Sans" panose="020B0604020202020204" charset="0"/>
              </a:rPr>
              <a:t>Global</a:t>
            </a:r>
            <a:r>
              <a:rPr lang="en-IN" sz="2500" dirty="0">
                <a:latin typeface="Nunito Sans" panose="020B0604020202020204" charset="0"/>
              </a:rPr>
              <a:t>’ keyword.   </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Global Variable:-</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400" b="1" dirty="0">
                <a:solidFill>
                  <a:schemeClr val="bg1"/>
                </a:solidFill>
                <a:latin typeface="Courier New" panose="02070309020205020404" pitchFamily="49" charset="0"/>
                <a:cs typeface="Courier New" panose="02070309020205020404" pitchFamily="49" charset="0"/>
              </a:rPr>
              <a:t>z = 10</a:t>
            </a:r>
            <a:endParaRPr lang="en-US" sz="2400" b="1" dirty="0">
              <a:solidFill>
                <a:schemeClr val="bg1"/>
              </a:solidFill>
              <a:latin typeface="Courier New" panose="02070309020205020404" pitchFamily="49" charset="0"/>
              <a:cs typeface="Courier New" panose="02070309020205020404" pitchFamily="49" charset="0"/>
            </a:endParaRPr>
          </a:p>
          <a:p>
            <a:endParaRPr lang="en-US" sz="2400" b="1" dirty="0">
              <a:solidFill>
                <a:schemeClr val="bg1"/>
              </a:solidFill>
              <a:latin typeface="Courier New" panose="02070309020205020404" pitchFamily="49" charset="0"/>
              <a:cs typeface="Courier New" panose="02070309020205020404" pitchFamily="49" charset="0"/>
            </a:endParaRPr>
          </a:p>
          <a:p>
            <a:r>
              <a:rPr lang="en-US" sz="2400" b="1" dirty="0">
                <a:solidFill>
                  <a:schemeClr val="bg1"/>
                </a:solidFill>
                <a:latin typeface="Courier New" panose="02070309020205020404" pitchFamily="49" charset="0"/>
                <a:cs typeface="Courier New" panose="02070309020205020404" pitchFamily="49" charset="0"/>
              </a:rPr>
              <a:t>def </a:t>
            </a:r>
            <a:r>
              <a:rPr lang="en-US" sz="2400" b="1" dirty="0" err="1">
                <a:solidFill>
                  <a:schemeClr val="bg1"/>
                </a:solidFill>
                <a:latin typeface="Courier New" panose="02070309020205020404" pitchFamily="49" charset="0"/>
                <a:cs typeface="Courier New" panose="02070309020205020404" pitchFamily="49" charset="0"/>
              </a:rPr>
              <a:t>afunction</a:t>
            </a:r>
            <a:r>
              <a:rPr lang="en-US" sz="2400" b="1" dirty="0">
                <a:solidFill>
                  <a:schemeClr val="bg1"/>
                </a:solidFill>
                <a:latin typeface="Courier New" panose="02070309020205020404" pitchFamily="49" charset="0"/>
                <a:cs typeface="Courier New" panose="02070309020205020404" pitchFamily="49" charset="0"/>
              </a:rPr>
              <a:t>():</a:t>
            </a:r>
            <a:endParaRPr lang="en-US" sz="2400" b="1" dirty="0">
              <a:solidFill>
                <a:schemeClr val="bg1"/>
              </a:solidFill>
              <a:latin typeface="Courier New" panose="02070309020205020404" pitchFamily="49" charset="0"/>
              <a:cs typeface="Courier New" panose="02070309020205020404" pitchFamily="49" charset="0"/>
            </a:endParaRPr>
          </a:p>
          <a:p>
            <a:r>
              <a:rPr lang="en-US" sz="2400" b="1" dirty="0">
                <a:solidFill>
                  <a:schemeClr val="bg1"/>
                </a:solidFill>
                <a:latin typeface="Courier New" panose="02070309020205020404" pitchFamily="49" charset="0"/>
                <a:cs typeface="Courier New" panose="02070309020205020404" pitchFamily="49" charset="0"/>
              </a:rPr>
              <a:t>    global z</a:t>
            </a:r>
            <a:endParaRPr lang="en-US" sz="2400" b="1" dirty="0">
              <a:solidFill>
                <a:schemeClr val="bg1"/>
              </a:solidFill>
              <a:latin typeface="Courier New" panose="02070309020205020404" pitchFamily="49" charset="0"/>
              <a:cs typeface="Courier New" panose="02070309020205020404" pitchFamily="49" charset="0"/>
            </a:endParaRPr>
          </a:p>
          <a:p>
            <a:r>
              <a:rPr lang="en-US" sz="2400" b="1" dirty="0">
                <a:solidFill>
                  <a:schemeClr val="bg1"/>
                </a:solidFill>
                <a:latin typeface="Courier New" panose="02070309020205020404" pitchFamily="49" charset="0"/>
                <a:cs typeface="Courier New" panose="02070309020205020404" pitchFamily="49" charset="0"/>
              </a:rPr>
              <a:t>    print(z)</a:t>
            </a:r>
            <a:endParaRPr lang="en-US" sz="2400" b="1" dirty="0">
              <a:solidFill>
                <a:schemeClr val="bg1"/>
              </a:solidFill>
              <a:latin typeface="Courier New" panose="02070309020205020404" pitchFamily="49" charset="0"/>
              <a:cs typeface="Courier New" panose="02070309020205020404" pitchFamily="49" charset="0"/>
            </a:endParaRPr>
          </a:p>
          <a:p>
            <a:endParaRPr lang="en-US" sz="2400" b="1" dirty="0">
              <a:solidFill>
                <a:schemeClr val="bg1"/>
              </a:solidFill>
              <a:latin typeface="Courier New" panose="02070309020205020404" pitchFamily="49" charset="0"/>
              <a:cs typeface="Courier New" panose="02070309020205020404" pitchFamily="49" charset="0"/>
            </a:endParaRPr>
          </a:p>
          <a:p>
            <a:r>
              <a:rPr lang="en-US" sz="2400" b="1" dirty="0" err="1">
                <a:solidFill>
                  <a:schemeClr val="bg1"/>
                </a:solidFill>
                <a:latin typeface="Courier New" panose="02070309020205020404" pitchFamily="49" charset="0"/>
                <a:cs typeface="Courier New" panose="02070309020205020404" pitchFamily="49" charset="0"/>
              </a:rPr>
              <a:t>afunction</a:t>
            </a:r>
            <a:r>
              <a:rPr lang="en-US" sz="2400" b="1" dirty="0">
                <a:solidFill>
                  <a:schemeClr val="bg1"/>
                </a:solidFill>
                <a:latin typeface="Courier New" panose="02070309020205020404" pitchFamily="49" charset="0"/>
                <a:cs typeface="Courier New" panose="02070309020205020404" pitchFamily="49" charset="0"/>
              </a:rPr>
              <a:t>()</a:t>
            </a:r>
            <a:endParaRPr lang="en-US" sz="2400" b="1" dirty="0">
              <a:solidFill>
                <a:schemeClr val="bg1"/>
              </a:solidFill>
              <a:latin typeface="Courier New" panose="02070309020205020404" pitchFamily="49" charset="0"/>
              <a:cs typeface="Courier New" panose="02070309020205020404" pitchFamily="49" charset="0"/>
            </a:endParaRPr>
          </a:p>
          <a:p>
            <a:r>
              <a:rPr lang="en-US" sz="2400" b="1" dirty="0">
                <a:solidFill>
                  <a:schemeClr val="bg1"/>
                </a:solidFill>
                <a:latin typeface="Courier New" panose="02070309020205020404" pitchFamily="49" charset="0"/>
                <a:cs typeface="Courier New" panose="02070309020205020404" pitchFamily="49" charset="0"/>
              </a:rPr>
              <a:t>print(z)</a:t>
            </a:r>
            <a:endParaRPr lang="en-US" sz="24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10</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871331"/>
            <a:ext cx="10983686" cy="20313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800" dirty="0">
                <a:latin typeface="Nunito Sans" panose="020B0604020202020204" charset="0"/>
              </a:rPr>
              <a:t>Object specific information is called as Instance Variable.</a:t>
            </a:r>
            <a:endParaRPr lang="en-IN" sz="2800" dirty="0">
              <a:latin typeface="Nunito Sans" panose="020B0604020202020204" charset="0"/>
            </a:endParaRPr>
          </a:p>
          <a:p>
            <a:pPr marL="457200" indent="-457200">
              <a:lnSpc>
                <a:spcPct val="150000"/>
              </a:lnSpc>
              <a:buFont typeface="Arial" panose="020B0604020202020204" pitchFamily="34" charset="0"/>
              <a:buChar char="•"/>
            </a:pPr>
            <a:r>
              <a:rPr lang="en-IN" sz="2800" dirty="0"/>
              <a:t>Used declare variables within a class.</a:t>
            </a:r>
            <a:endParaRPr lang="en-IN" sz="2800" dirty="0"/>
          </a:p>
          <a:p>
            <a:pPr marL="457200" indent="-457200">
              <a:lnSpc>
                <a:spcPct val="150000"/>
              </a:lnSpc>
              <a:buFont typeface="Arial" panose="020B0604020202020204" pitchFamily="34" charset="0"/>
              <a:buChar char="•"/>
            </a:pPr>
            <a:r>
              <a:rPr lang="en-IN" sz="2800" dirty="0">
                <a:latin typeface="Nunito Sans" panose="020B0604020202020204" charset="0"/>
              </a:rPr>
              <a:t>By using </a:t>
            </a:r>
            <a:r>
              <a:rPr lang="en-IN" sz="2800" dirty="0" err="1">
                <a:latin typeface="Nunito Sans" panose="020B0604020202020204" charset="0"/>
              </a:rPr>
              <a:t>self.var_name</a:t>
            </a:r>
            <a:endParaRPr lang="en-IN" sz="28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Instance Variable:-</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Multi-paradigm programming language</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OOPs - develop applications using object oriented approach</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Focuses on creating reusable code</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Easily solved by creating object</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Python OOPs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800" b="1" dirty="0">
                <a:solidFill>
                  <a:schemeClr val="bg1"/>
                </a:solidFill>
                <a:latin typeface="Courier New" panose="02070309020205020404" pitchFamily="49" charset="0"/>
                <a:cs typeface="Courier New" panose="02070309020205020404" pitchFamily="49" charset="0"/>
              </a:rPr>
              <a:t>class Car(object):</a:t>
            </a:r>
            <a:endParaRPr lang="en-IN" sz="2800" b="1" dirty="0">
              <a:solidFill>
                <a:schemeClr val="bg1"/>
              </a:solidFill>
              <a:latin typeface="Courier New" panose="02070309020205020404" pitchFamily="49" charset="0"/>
              <a:cs typeface="Courier New" panose="02070309020205020404" pitchFamily="49" charset="0"/>
            </a:endParaRPr>
          </a:p>
          <a:p>
            <a:r>
              <a:rPr lang="en-IN" sz="2800" b="1" dirty="0">
                <a:solidFill>
                  <a:schemeClr val="bg1"/>
                </a:solidFill>
                <a:latin typeface="Courier New" panose="02070309020205020404" pitchFamily="49" charset="0"/>
                <a:cs typeface="Courier New" panose="02070309020205020404" pitchFamily="49" charset="0"/>
              </a:rPr>
              <a:t>    wheels = 4</a:t>
            </a:r>
            <a:endParaRPr lang="en-IN" sz="2800" b="1" dirty="0">
              <a:solidFill>
                <a:schemeClr val="bg1"/>
              </a:solidFill>
              <a:latin typeface="Courier New" panose="02070309020205020404" pitchFamily="49" charset="0"/>
              <a:cs typeface="Courier New" panose="02070309020205020404" pitchFamily="49" charset="0"/>
            </a:endParaRPr>
          </a:p>
          <a:p>
            <a:endParaRPr lang="en-IN" sz="2800" b="1" dirty="0">
              <a:solidFill>
                <a:schemeClr val="bg1"/>
              </a:solidFill>
              <a:latin typeface="Courier New" panose="02070309020205020404" pitchFamily="49" charset="0"/>
              <a:cs typeface="Courier New" panose="02070309020205020404" pitchFamily="49" charset="0"/>
            </a:endParaRPr>
          </a:p>
          <a:p>
            <a:r>
              <a:rPr lang="en-IN" sz="2800" b="1" dirty="0">
                <a:solidFill>
                  <a:schemeClr val="bg1"/>
                </a:solidFill>
                <a:latin typeface="Courier New" panose="02070309020205020404" pitchFamily="49" charset="0"/>
                <a:cs typeface="Courier New" panose="02070309020205020404" pitchFamily="49" charset="0"/>
              </a:rPr>
              <a:t>    def __init__(self, make):</a:t>
            </a:r>
            <a:endParaRPr lang="en-IN" sz="2800" b="1" dirty="0">
              <a:solidFill>
                <a:schemeClr val="bg1"/>
              </a:solidFill>
              <a:latin typeface="Courier New" panose="02070309020205020404" pitchFamily="49" charset="0"/>
              <a:cs typeface="Courier New" panose="02070309020205020404" pitchFamily="49" charset="0"/>
            </a:endParaRPr>
          </a:p>
          <a:p>
            <a:r>
              <a:rPr lang="en-IN" sz="2800" b="1" dirty="0">
                <a:solidFill>
                  <a:schemeClr val="bg1"/>
                </a:solidFill>
                <a:latin typeface="Courier New" panose="02070309020205020404" pitchFamily="49" charset="0"/>
                <a:cs typeface="Courier New" panose="02070309020205020404" pitchFamily="49" charset="0"/>
              </a:rPr>
              <a:t>      </a:t>
            </a:r>
            <a:r>
              <a:rPr lang="en-IN" sz="2800" b="1" dirty="0" err="1">
                <a:solidFill>
                  <a:schemeClr val="bg1"/>
                </a:solidFill>
                <a:latin typeface="Courier New" panose="02070309020205020404" pitchFamily="49" charset="0"/>
                <a:cs typeface="Courier New" panose="02070309020205020404" pitchFamily="49" charset="0"/>
              </a:rPr>
              <a:t>self.make</a:t>
            </a:r>
            <a:r>
              <a:rPr lang="en-IN" sz="2800" b="1" dirty="0">
                <a:solidFill>
                  <a:schemeClr val="bg1"/>
                </a:solidFill>
                <a:latin typeface="Courier New" panose="02070309020205020404" pitchFamily="49" charset="0"/>
                <a:cs typeface="Courier New" panose="02070309020205020404" pitchFamily="49" charset="0"/>
              </a:rPr>
              <a:t> = make</a:t>
            </a:r>
            <a:endParaRPr lang="en-IN" sz="2800" b="1" dirty="0">
              <a:solidFill>
                <a:schemeClr val="bg1"/>
              </a:solidFill>
              <a:latin typeface="Courier New" panose="02070309020205020404" pitchFamily="49" charset="0"/>
              <a:cs typeface="Courier New" panose="02070309020205020404" pitchFamily="49" charset="0"/>
            </a:endParaRPr>
          </a:p>
          <a:p>
            <a:endParaRPr lang="en-IN" sz="2800" b="1" dirty="0">
              <a:solidFill>
                <a:schemeClr val="bg1"/>
              </a:solidFill>
              <a:latin typeface="Courier New" panose="02070309020205020404" pitchFamily="49" charset="0"/>
              <a:cs typeface="Courier New" panose="02070309020205020404" pitchFamily="49" charset="0"/>
            </a:endParaRPr>
          </a:p>
          <a:p>
            <a:r>
              <a:rPr lang="en-IN" sz="2800" b="1" dirty="0" err="1">
                <a:solidFill>
                  <a:schemeClr val="bg1"/>
                </a:solidFill>
                <a:latin typeface="Courier New" panose="02070309020205020404" pitchFamily="49" charset="0"/>
                <a:cs typeface="Courier New" panose="02070309020205020404" pitchFamily="49" charset="0"/>
              </a:rPr>
              <a:t>newCar</a:t>
            </a:r>
            <a:r>
              <a:rPr lang="en-IN" sz="2800" b="1" dirty="0">
                <a:solidFill>
                  <a:schemeClr val="bg1"/>
                </a:solidFill>
                <a:latin typeface="Courier New" panose="02070309020205020404" pitchFamily="49" charset="0"/>
                <a:cs typeface="Courier New" panose="02070309020205020404" pitchFamily="49" charset="0"/>
              </a:rPr>
              <a:t> = Car("Honda")</a:t>
            </a:r>
            <a:endParaRPr lang="en-IN" sz="2800" b="1" dirty="0">
              <a:solidFill>
                <a:schemeClr val="bg1"/>
              </a:solidFill>
              <a:latin typeface="Courier New" panose="02070309020205020404" pitchFamily="49" charset="0"/>
              <a:cs typeface="Courier New" panose="02070309020205020404" pitchFamily="49" charset="0"/>
            </a:endParaRPr>
          </a:p>
          <a:p>
            <a:r>
              <a:rPr lang="en-IN" sz="2800" b="1" dirty="0">
                <a:solidFill>
                  <a:schemeClr val="bg1"/>
                </a:solidFill>
                <a:latin typeface="Courier New" panose="02070309020205020404" pitchFamily="49" charset="0"/>
                <a:cs typeface="Courier New" panose="02070309020205020404" pitchFamily="49" charset="0"/>
              </a:rPr>
              <a:t>print ("My new car is a {}".format(</a:t>
            </a:r>
            <a:r>
              <a:rPr lang="en-IN" sz="2800" b="1" dirty="0" err="1">
                <a:solidFill>
                  <a:schemeClr val="bg1"/>
                </a:solidFill>
                <a:latin typeface="Courier New" panose="02070309020205020404" pitchFamily="49" charset="0"/>
                <a:cs typeface="Courier New" panose="02070309020205020404" pitchFamily="49" charset="0"/>
              </a:rPr>
              <a:t>newCar.make</a:t>
            </a:r>
            <a:r>
              <a:rPr lang="en-IN" sz="2800" b="1" dirty="0">
                <a:solidFill>
                  <a:schemeClr val="bg1"/>
                </a:solidFill>
                <a:latin typeface="Courier New" panose="02070309020205020404" pitchFamily="49" charset="0"/>
                <a:cs typeface="Courier New" panose="02070309020205020404" pitchFamily="49" charset="0"/>
              </a:rPr>
              <a:t>))</a:t>
            </a:r>
            <a:endParaRPr lang="en-IN" sz="2800" b="1" dirty="0">
              <a:solidFill>
                <a:schemeClr val="bg1"/>
              </a:solidFill>
              <a:latin typeface="Courier New" panose="02070309020205020404" pitchFamily="49" charset="0"/>
              <a:cs typeface="Courier New" panose="02070309020205020404" pitchFamily="49" charset="0"/>
            </a:endParaRPr>
          </a:p>
          <a:p>
            <a:r>
              <a:rPr lang="en-IN" sz="2800" b="1" dirty="0">
                <a:solidFill>
                  <a:schemeClr val="bg1"/>
                </a:solidFill>
                <a:latin typeface="Courier New" panose="02070309020205020404" pitchFamily="49" charset="0"/>
                <a:cs typeface="Courier New" panose="02070309020205020404" pitchFamily="49" charset="0"/>
              </a:rPr>
              <a:t>print ("My car, like all cars, has {} </a:t>
            </a:r>
            <a:r>
              <a:rPr lang="en-IN" sz="2800" b="1" dirty="0" err="1">
                <a:solidFill>
                  <a:schemeClr val="bg1"/>
                </a:solidFill>
                <a:latin typeface="Courier New" panose="02070309020205020404" pitchFamily="49" charset="0"/>
                <a:cs typeface="Courier New" panose="02070309020205020404" pitchFamily="49" charset="0"/>
              </a:rPr>
              <a:t>wheels".format</a:t>
            </a:r>
            <a:r>
              <a:rPr lang="en-IN" sz="2800" b="1" dirty="0">
                <a:solidFill>
                  <a:schemeClr val="bg1"/>
                </a:solidFill>
                <a:latin typeface="Courier New" panose="02070309020205020404" pitchFamily="49" charset="0"/>
                <a:cs typeface="Courier New" panose="02070309020205020404" pitchFamily="49" charset="0"/>
              </a:rPr>
              <a:t>(</a:t>
            </a:r>
            <a:r>
              <a:rPr lang="en-IN" sz="2800" b="1" dirty="0" err="1">
                <a:solidFill>
                  <a:schemeClr val="bg1"/>
                </a:solidFill>
                <a:latin typeface="Courier New" panose="02070309020205020404" pitchFamily="49" charset="0"/>
                <a:cs typeface="Courier New" panose="02070309020205020404" pitchFamily="49" charset="0"/>
              </a:rPr>
              <a:t>Car.wheels</a:t>
            </a:r>
            <a:r>
              <a:rPr lang="en-IN" sz="2800" b="1" dirty="0">
                <a:solidFill>
                  <a:schemeClr val="bg1"/>
                </a:solidFill>
                <a:latin typeface="Courier New" panose="02070309020205020404" pitchFamily="49" charset="0"/>
                <a:cs typeface="Courier New" panose="02070309020205020404" pitchFamily="49" charset="0"/>
              </a:rPr>
              <a:t>))</a:t>
            </a:r>
            <a:endParaRPr lang="en-IN" sz="28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800" b="1" dirty="0">
                <a:latin typeface="Nunito Sans" panose="020B0604020202020204" charset="0"/>
                <a:cs typeface="Courier New" panose="02070309020205020404" pitchFamily="49" charset="0"/>
              </a:rPr>
              <a:t>My new car is a Honda                                                                                                         </a:t>
            </a:r>
            <a:endParaRPr lang="en-IN" sz="2800" b="1" dirty="0">
              <a:latin typeface="Nunito Sans" panose="020B0604020202020204"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IN" sz="2800" b="1" dirty="0">
                <a:latin typeface="Nunito Sans" panose="020B0604020202020204" charset="0"/>
                <a:cs typeface="Courier New" panose="02070309020205020404" pitchFamily="49" charset="0"/>
              </a:rPr>
              <a:t>My car, like all cars, has 4 wheels                                                                                           </a:t>
            </a:r>
            <a:endParaRPr lang="en-IN" sz="2800" b="1" dirty="0">
              <a:latin typeface="Nunito Sans" panose="020B0604020202020204"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IN" sz="2800" b="1" dirty="0">
                <a:latin typeface="Nunito Sans" panose="020B0604020202020204" charset="0"/>
                <a:cs typeface="Courier New" panose="02070309020205020404" pitchFamily="49" charset="0"/>
              </a:rPr>
              <a:t>                                  </a:t>
            </a:r>
            <a:endParaRPr lang="en-IN" sz="2800" b="1" dirty="0">
              <a:latin typeface="Nunito Sans" panose="020B0604020202020204"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800" b="1" dirty="0">
              <a:latin typeface="Nunito Sans" panose="020B0604020202020204"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20B0604020202020204" charset="0"/>
              </a:rPr>
              <a:t>Accessing using Functions</a:t>
            </a:r>
            <a:endParaRPr lang="en-US" sz="4500" b="1" dirty="0">
              <a:latin typeface="Nunito Sans" panose="020B0604020202020204"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1676400" y="2057400"/>
          <a:ext cx="8128000" cy="3840480"/>
        </p:xfrm>
        <a:graphic>
          <a:graphicData uri="http://schemas.openxmlformats.org/drawingml/2006/table">
            <a:tbl>
              <a:tblPr firstRow="1" bandRow="1">
                <a:tableStyleId>{5940675A-B579-460E-94D1-54222C63F5DA}</a:tableStyleId>
              </a:tblPr>
              <a:tblGrid>
                <a:gridCol w="4064000"/>
                <a:gridCol w="4064000"/>
              </a:tblGrid>
              <a:tr h="640080">
                <a:tc>
                  <a:txBody>
                    <a:bodyPr/>
                    <a:lstStyle/>
                    <a:p>
                      <a:pPr algn="ctr"/>
                      <a:r>
                        <a:rPr lang="en-US" sz="2500" b="1" dirty="0">
                          <a:latin typeface="Nunito Sans" panose="020B0604020202020204" charset="0"/>
                        </a:rPr>
                        <a:t>Functions</a:t>
                      </a:r>
                      <a:endParaRPr lang="en-US" sz="2500" b="1" dirty="0">
                        <a:latin typeface="Nunito Sans" panose="020B0604020202020204" charset="0"/>
                      </a:endParaRPr>
                    </a:p>
                  </a:txBody>
                  <a:tcPr anchor="ctr"/>
                </a:tc>
                <a:tc>
                  <a:txBody>
                    <a:bodyPr/>
                    <a:lstStyle/>
                    <a:p>
                      <a:pPr algn="ctr"/>
                      <a:r>
                        <a:rPr lang="en-US" sz="2500" b="1" dirty="0">
                          <a:latin typeface="Nunito Sans" panose="020B0604020202020204" charset="0"/>
                        </a:rPr>
                        <a:t>Description</a:t>
                      </a:r>
                      <a:endParaRPr lang="en-US" sz="2500" b="1" dirty="0">
                        <a:latin typeface="Nunito Sans" panose="020B0604020202020204" charset="0"/>
                      </a:endParaRPr>
                    </a:p>
                  </a:txBody>
                  <a:tcPr anchor="ctr"/>
                </a:tc>
              </a:tr>
              <a:tr h="640080">
                <a:tc>
                  <a:txBody>
                    <a:bodyPr/>
                    <a:lstStyle/>
                    <a:p>
                      <a:pPr algn="ctr"/>
                      <a:r>
                        <a:rPr lang="en-US" sz="2500" dirty="0" err="1">
                          <a:latin typeface="Nunito Sans" panose="020B0604020202020204" charset="0"/>
                        </a:rPr>
                        <a:t>getattr</a:t>
                      </a:r>
                      <a:r>
                        <a:rPr lang="en-US" sz="2500" dirty="0">
                          <a:latin typeface="Nunito Sans" panose="020B0604020202020204" charset="0"/>
                        </a:rPr>
                        <a:t>(</a:t>
                      </a:r>
                      <a:r>
                        <a:rPr lang="en-US" sz="2500" dirty="0" err="1">
                          <a:latin typeface="Nunito Sans" panose="020B0604020202020204" charset="0"/>
                        </a:rPr>
                        <a:t>obj,name</a:t>
                      </a:r>
                      <a:r>
                        <a:rPr lang="en-US" sz="2500" dirty="0">
                          <a:latin typeface="Nunito Sans" panose="020B0604020202020204" charset="0"/>
                        </a:rPr>
                        <a:t>[,default])</a:t>
                      </a:r>
                      <a:endParaRPr lang="en-US" sz="2500" dirty="0">
                        <a:latin typeface="Nunito Sans" panose="020B0604020202020204" charset="0"/>
                      </a:endParaRPr>
                    </a:p>
                  </a:txBody>
                  <a:tcPr anchor="ctr"/>
                </a:tc>
                <a:tc>
                  <a:txBody>
                    <a:bodyPr/>
                    <a:lstStyle/>
                    <a:p>
                      <a:r>
                        <a:rPr lang="en-US" sz="2500" dirty="0">
                          <a:latin typeface="Nunito Sans" panose="020B0604020202020204" charset="0"/>
                        </a:rPr>
                        <a:t>To access the attribute of the object.</a:t>
                      </a:r>
                      <a:endParaRPr lang="en-US" sz="2500" dirty="0">
                        <a:latin typeface="Nunito Sans" panose="020B0604020202020204" charset="0"/>
                      </a:endParaRPr>
                    </a:p>
                  </a:txBody>
                  <a:tcPr anchor="ctr"/>
                </a:tc>
              </a:tr>
              <a:tr h="640080">
                <a:tc>
                  <a:txBody>
                    <a:bodyPr/>
                    <a:lstStyle/>
                    <a:p>
                      <a:pPr algn="ctr"/>
                      <a:r>
                        <a:rPr lang="en-US" sz="2500" dirty="0" err="1">
                          <a:latin typeface="Nunito Sans" panose="020B0604020202020204" charset="0"/>
                        </a:rPr>
                        <a:t>hasattr</a:t>
                      </a:r>
                      <a:r>
                        <a:rPr lang="en-US" sz="2500" dirty="0">
                          <a:latin typeface="Nunito Sans" panose="020B0604020202020204" charset="0"/>
                        </a:rPr>
                        <a:t>(</a:t>
                      </a:r>
                      <a:r>
                        <a:rPr lang="en-US" sz="2500" dirty="0" err="1">
                          <a:latin typeface="Nunito Sans" panose="020B0604020202020204" charset="0"/>
                        </a:rPr>
                        <a:t>obj,name</a:t>
                      </a:r>
                      <a:r>
                        <a:rPr lang="en-US" sz="2500" dirty="0">
                          <a:latin typeface="Nunito Sans" panose="020B0604020202020204" charset="0"/>
                        </a:rPr>
                        <a:t>)</a:t>
                      </a:r>
                      <a:endParaRPr lang="en-US" sz="2500" dirty="0">
                        <a:latin typeface="Nunito Sans" panose="020B0604020202020204" charset="0"/>
                      </a:endParaRPr>
                    </a:p>
                  </a:txBody>
                  <a:tcPr anchor="ctr"/>
                </a:tc>
                <a:tc>
                  <a:txBody>
                    <a:bodyPr/>
                    <a:lstStyle/>
                    <a:p>
                      <a:r>
                        <a:rPr lang="en-US" sz="2500" dirty="0">
                          <a:latin typeface="Nunito Sans" panose="020B0604020202020204" charset="0"/>
                        </a:rPr>
                        <a:t>To check if an attribute exists or not.</a:t>
                      </a:r>
                      <a:endParaRPr lang="en-US" sz="2500" dirty="0">
                        <a:latin typeface="Nunito Sans" panose="020B0604020202020204" charset="0"/>
                      </a:endParaRPr>
                    </a:p>
                  </a:txBody>
                  <a:tcPr anchor="ctr"/>
                </a:tc>
              </a:tr>
              <a:tr h="640080">
                <a:tc>
                  <a:txBody>
                    <a:bodyPr/>
                    <a:lstStyle/>
                    <a:p>
                      <a:pPr algn="ctr"/>
                      <a:r>
                        <a:rPr lang="en-US" sz="2500" dirty="0" err="1">
                          <a:latin typeface="Nunito Sans" panose="020B0604020202020204" charset="0"/>
                        </a:rPr>
                        <a:t>setattr</a:t>
                      </a:r>
                      <a:r>
                        <a:rPr lang="en-US" sz="2500" dirty="0">
                          <a:latin typeface="Nunito Sans" panose="020B0604020202020204" charset="0"/>
                        </a:rPr>
                        <a:t>(</a:t>
                      </a:r>
                      <a:r>
                        <a:rPr lang="en-US" sz="2500" dirty="0" err="1">
                          <a:latin typeface="Nunito Sans" panose="020B0604020202020204" charset="0"/>
                        </a:rPr>
                        <a:t>obj,name,value</a:t>
                      </a:r>
                      <a:r>
                        <a:rPr lang="en-US" sz="2500" dirty="0">
                          <a:latin typeface="Nunito Sans" panose="020B0604020202020204" charset="0"/>
                        </a:rPr>
                        <a:t>)</a:t>
                      </a:r>
                      <a:endParaRPr lang="en-US" sz="2500" dirty="0">
                        <a:latin typeface="Nunito Sans" panose="020B0604020202020204" charset="0"/>
                      </a:endParaRPr>
                    </a:p>
                  </a:txBody>
                  <a:tcPr anchor="ctr"/>
                </a:tc>
                <a:tc>
                  <a:txBody>
                    <a:bodyPr/>
                    <a:lstStyle/>
                    <a:p>
                      <a:r>
                        <a:rPr lang="en-US" sz="2500" dirty="0">
                          <a:latin typeface="Nunito Sans" panose="020B0604020202020204" charset="0"/>
                        </a:rPr>
                        <a:t>To</a:t>
                      </a:r>
                      <a:r>
                        <a:rPr lang="en-US" sz="2500" baseline="0" dirty="0">
                          <a:latin typeface="Nunito Sans" panose="020B0604020202020204" charset="0"/>
                        </a:rPr>
                        <a:t> set attribute. If not it would be created.</a:t>
                      </a:r>
                      <a:endParaRPr lang="en-US" sz="2500" dirty="0">
                        <a:latin typeface="Nunito Sans" panose="020B0604020202020204" charset="0"/>
                      </a:endParaRPr>
                    </a:p>
                  </a:txBody>
                  <a:tcPr anchor="ctr"/>
                </a:tc>
              </a:tr>
              <a:tr h="640080">
                <a:tc>
                  <a:txBody>
                    <a:bodyPr/>
                    <a:lstStyle/>
                    <a:p>
                      <a:pPr algn="ctr"/>
                      <a:r>
                        <a:rPr lang="en-US" sz="2500" dirty="0" err="1">
                          <a:latin typeface="Nunito Sans" panose="020B0604020202020204" charset="0"/>
                        </a:rPr>
                        <a:t>delattr</a:t>
                      </a:r>
                      <a:r>
                        <a:rPr lang="en-US" sz="2500" dirty="0">
                          <a:latin typeface="Nunito Sans" panose="020B0604020202020204" charset="0"/>
                        </a:rPr>
                        <a:t>((</a:t>
                      </a:r>
                      <a:r>
                        <a:rPr lang="en-US" sz="2500" dirty="0" err="1">
                          <a:latin typeface="Nunito Sans" panose="020B0604020202020204" charset="0"/>
                        </a:rPr>
                        <a:t>obj,name</a:t>
                      </a:r>
                      <a:r>
                        <a:rPr lang="en-US" sz="2500" dirty="0">
                          <a:latin typeface="Nunito Sans" panose="020B0604020202020204" charset="0"/>
                        </a:rPr>
                        <a:t>)</a:t>
                      </a:r>
                      <a:endParaRPr lang="en-US" sz="2500" dirty="0">
                        <a:latin typeface="Nunito Sans" panose="020B0604020202020204" charset="0"/>
                      </a:endParaRPr>
                    </a:p>
                  </a:txBody>
                  <a:tcPr anchor="ctr"/>
                </a:tc>
                <a:tc>
                  <a:txBody>
                    <a:bodyPr/>
                    <a:lstStyle/>
                    <a:p>
                      <a:r>
                        <a:rPr lang="en-US" sz="2500" dirty="0">
                          <a:latin typeface="Nunito Sans" panose="020B0604020202020204" charset="0"/>
                        </a:rPr>
                        <a:t>To delete an attribute.</a:t>
                      </a:r>
                      <a:endParaRPr lang="en-US" sz="2500" dirty="0">
                        <a:latin typeface="Nunito Sans" panose="020B0604020202020204" charset="0"/>
                      </a:endParaRPr>
                    </a:p>
                  </a:txBody>
                  <a:tcPr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861774"/>
          </a:xfrm>
          <a:prstGeom prst="rect">
            <a:avLst/>
          </a:prstGeom>
          <a:noFill/>
        </p:spPr>
        <p:txBody>
          <a:bodyPr wrap="square" rtlCol="0">
            <a:spAutoFit/>
          </a:bodyPr>
          <a:lstStyle/>
          <a:p>
            <a:r>
              <a:rPr lang="en-US" sz="2500" dirty="0">
                <a:latin typeface="Nunito Sans" panose="020B0604020202020204" charset="0"/>
              </a:rPr>
              <a:t>Which Of The Following Is Required To Create A New Instance Of The Class?</a:t>
            </a:r>
            <a:endParaRPr lang="en-US" sz="2500" dirty="0">
              <a:latin typeface="Nunito Sans" panose="020B0604020202020204"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 constructor</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1</a:t>
            </a:r>
            <a:endParaRPr lang="en-US" sz="4800" b="1" dirty="0">
              <a:solidFill>
                <a:schemeClr val="bg1"/>
              </a:solidFill>
              <a:latin typeface="Nunito Sans" panose="020B0604020202020204" charset="0"/>
            </a:endParaRPr>
          </a:p>
        </p:txBody>
      </p:sp>
      <p:sp>
        <p:nvSpPr>
          <p:cNvPr id="2" name="TextBox 1"/>
          <p:cNvSpPr txBox="1"/>
          <p:nvPr/>
        </p:nvSpPr>
        <p:spPr>
          <a:xfrm>
            <a:off x="493486" y="2362200"/>
            <a:ext cx="682393"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 class</a:t>
            </a:r>
            <a:endParaRPr lang="en-US" sz="2500" dirty="0">
              <a:latin typeface="Nunito Sans" panose="020B0604020202020204" charset="0"/>
            </a:endParaRPr>
          </a:p>
        </p:txBody>
      </p:sp>
      <p:sp>
        <p:nvSpPr>
          <p:cNvPr id="29" name="TextBox 28"/>
          <p:cNvSpPr txBox="1"/>
          <p:nvPr/>
        </p:nvSpPr>
        <p:spPr>
          <a:xfrm>
            <a:off x="493486" y="3294142"/>
            <a:ext cx="691137"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 value-returning method</a:t>
            </a:r>
            <a:endParaRPr lang="en-US" sz="2500" dirty="0">
              <a:latin typeface="Nunito Sans" panose="020B0604020202020204" charset="0"/>
            </a:endParaRPr>
          </a:p>
        </p:txBody>
      </p:sp>
      <p:sp>
        <p:nvSpPr>
          <p:cNvPr id="31" name="TextBox 30"/>
          <p:cNvSpPr txBox="1"/>
          <p:nvPr/>
        </p:nvSpPr>
        <p:spPr>
          <a:xfrm>
            <a:off x="493486" y="4226084"/>
            <a:ext cx="682393"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 None method</a:t>
            </a:r>
            <a:endParaRPr lang="en-US" sz="2500" dirty="0">
              <a:latin typeface="Nunito Sans" panose="020B0604020202020204" charset="0"/>
            </a:endParaRPr>
          </a:p>
        </p:txBody>
      </p:sp>
      <p:sp>
        <p:nvSpPr>
          <p:cNvPr id="33" name="TextBox 32"/>
          <p:cNvSpPr txBox="1"/>
          <p:nvPr/>
        </p:nvSpPr>
        <p:spPr>
          <a:xfrm>
            <a:off x="493486" y="5158026"/>
            <a:ext cx="691137"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2</a:t>
            </a:r>
            <a:endParaRPr lang="en-US" sz="4800" b="1" dirty="0">
              <a:solidFill>
                <a:schemeClr val="bg1"/>
              </a:solidFill>
              <a:latin typeface="Nunito Sans" panose="020B0604020202020204"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20B0604020202020204" charset="0"/>
              </a:rPr>
              <a:t>What is the output of the below code?</a:t>
            </a:r>
            <a:endParaRPr lang="en-US" sz="2500" dirty="0">
              <a:latin typeface="Nunito Sans" panose="020B0604020202020204"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a:t>
            </a:r>
            <a:r>
              <a:rPr lang="en-US" sz="2000" b="1" dirty="0" err="1">
                <a:solidFill>
                  <a:schemeClr val="bg1"/>
                </a:solidFill>
                <a:latin typeface="Courier New" panose="02070309020205020404" pitchFamily="49" charset="0"/>
                <a:cs typeface="Courier New" panose="02070309020205020404" pitchFamily="49" charset="0"/>
              </a:rPr>
              <a:t>self,a</a:t>
            </a:r>
            <a:r>
              <a:rPr lang="en-US" sz="2000" b="1" dirty="0">
                <a:solidFill>
                  <a:schemeClr val="bg1"/>
                </a:solidFill>
                <a:latin typeface="Courier New" panose="02070309020205020404" pitchFamily="49" charset="0"/>
                <a:cs typeface="Courier New" panose="02070309020205020404" pitchFamily="49" charset="0"/>
              </a:rPr>
              <a:t>="Welcome to Python oops"):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self.a</a:t>
            </a:r>
            <a:r>
              <a:rPr lang="en-US" sz="2000" b="1" dirty="0">
                <a:solidFill>
                  <a:schemeClr val="bg1"/>
                </a:solidFill>
                <a:latin typeface="Courier New" panose="02070309020205020404" pitchFamily="49" charset="0"/>
                <a:cs typeface="Courier New" panose="02070309020205020404" pitchFamily="49" charset="0"/>
              </a:rPr>
              <a:t>=a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display(self):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a:t>
            </a:r>
            <a:r>
              <a:rPr lang="en-US" sz="2000" b="1" dirty="0" err="1">
                <a:solidFill>
                  <a:schemeClr val="bg1"/>
                </a:solidFill>
                <a:latin typeface="Courier New" panose="02070309020205020404" pitchFamily="49" charset="0"/>
                <a:cs typeface="Courier New" panose="02070309020205020404" pitchFamily="49" charset="0"/>
              </a:rPr>
              <a:t>self.a</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obj</a:t>
            </a:r>
            <a:r>
              <a:rPr lang="en-US" sz="2000" b="1" dirty="0">
                <a:solidFill>
                  <a:schemeClr val="bg1"/>
                </a:solidFill>
                <a:latin typeface="Courier New" panose="02070309020205020404" pitchFamily="49" charset="0"/>
                <a:cs typeface="Courier New" panose="02070309020205020404" pitchFamily="49" charset="0"/>
              </a:rPr>
              <a:t>=test()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obj.display</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861774"/>
          </a:xfrm>
          <a:prstGeom prst="rect">
            <a:avLst/>
          </a:prstGeom>
          <a:noFill/>
        </p:spPr>
        <p:txBody>
          <a:bodyPr wrap="square" lIns="91440" tIns="45720" rIns="91440" bIns="45720">
            <a:spAutoFit/>
          </a:bodyPr>
          <a:lstStyle/>
          <a:p>
            <a:r>
              <a:rPr lang="en-US" sz="2500" dirty="0">
                <a:latin typeface="Nunito Sans" panose="020B0604020202020204" charset="0"/>
              </a:rPr>
              <a:t>The program has an error because constructor can’t have default arguments</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2</a:t>
            </a:r>
            <a:endParaRPr lang="en-US" sz="4800" b="1" dirty="0">
              <a:solidFill>
                <a:schemeClr val="bg1"/>
              </a:solidFill>
              <a:latin typeface="Nunito Sans" panose="020B0604020202020204" charset="0"/>
            </a:endParaRPr>
          </a:p>
        </p:txBody>
      </p:sp>
      <p:sp>
        <p:nvSpPr>
          <p:cNvPr id="2" name="TextBox 1"/>
          <p:cNvSpPr txBox="1"/>
          <p:nvPr/>
        </p:nvSpPr>
        <p:spPr>
          <a:xfrm>
            <a:off x="538730" y="1161288"/>
            <a:ext cx="637149"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Nothing is displayed</a:t>
            </a:r>
            <a:endParaRPr lang="en-US" sz="2500" dirty="0">
              <a:latin typeface="Nunito Sans" panose="020B0604020202020204" charset="0"/>
            </a:endParaRPr>
          </a:p>
        </p:txBody>
      </p:sp>
      <p:sp>
        <p:nvSpPr>
          <p:cNvPr id="29" name="TextBox 28"/>
          <p:cNvSpPr txBox="1"/>
          <p:nvPr/>
        </p:nvSpPr>
        <p:spPr>
          <a:xfrm>
            <a:off x="547474" y="2399792"/>
            <a:ext cx="637149"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“Welcome to python oops” is displayed</a:t>
            </a:r>
            <a:endParaRPr lang="en-US" sz="2500" dirty="0">
              <a:latin typeface="Nunito Sans" panose="020B0604020202020204" charset="0"/>
            </a:endParaRPr>
          </a:p>
        </p:txBody>
      </p:sp>
      <p:sp>
        <p:nvSpPr>
          <p:cNvPr id="31" name="TextBox 30"/>
          <p:cNvSpPr txBox="1"/>
          <p:nvPr/>
        </p:nvSpPr>
        <p:spPr>
          <a:xfrm>
            <a:off x="538730" y="3638296"/>
            <a:ext cx="637149"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The program has an error display function doesn’t have parameters</a:t>
            </a:r>
            <a:endParaRPr lang="en-US" sz="2500" dirty="0">
              <a:latin typeface="Nunito Sans" panose="020B0604020202020204" charset="0"/>
            </a:endParaRPr>
          </a:p>
        </p:txBody>
      </p:sp>
      <p:sp>
        <p:nvSpPr>
          <p:cNvPr id="33" name="TextBox 32"/>
          <p:cNvSpPr txBox="1"/>
          <p:nvPr/>
        </p:nvSpPr>
        <p:spPr>
          <a:xfrm>
            <a:off x="537029" y="4876800"/>
            <a:ext cx="647594"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3</a:t>
            </a:r>
            <a:endParaRPr lang="en-US" sz="4800" b="1" dirty="0">
              <a:solidFill>
                <a:schemeClr val="bg1"/>
              </a:solidFill>
              <a:latin typeface="Nunito Sans" panose="020B0604020202020204"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20B0604020202020204" charset="0"/>
              </a:rPr>
              <a:t>What is the output of the below code?</a:t>
            </a:r>
            <a:endParaRPr lang="en-US" sz="2500" dirty="0">
              <a:latin typeface="Nunito Sans" panose="020B0604020202020204"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self.variable</a:t>
            </a:r>
            <a:r>
              <a:rPr lang="en-US" sz="2000" b="1" dirty="0">
                <a:solidFill>
                  <a:schemeClr val="bg1"/>
                </a:solidFill>
                <a:latin typeface="Courier New" panose="02070309020205020404" pitchFamily="49" charset="0"/>
                <a:cs typeface="Courier New" panose="02070309020205020404" pitchFamily="49" charset="0"/>
              </a:rPr>
              <a:t> =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self.Change</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self.variable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Change(self, </a:t>
            </a:r>
            <a:r>
              <a:rPr lang="en-US" sz="2000" b="1" dirty="0" err="1">
                <a:solidFill>
                  <a:schemeClr val="bg1"/>
                </a:solidFill>
                <a:latin typeface="Courier New" panose="02070309020205020404" pitchFamily="49" charset="0"/>
                <a:cs typeface="Courier New" panose="02070309020205020404" pitchFamily="49" charset="0"/>
              </a:rPr>
              <a:t>var</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var</a:t>
            </a:r>
            <a:r>
              <a:rPr lang="en-US" sz="2000" b="1" dirty="0">
                <a:solidFill>
                  <a:schemeClr val="bg1"/>
                </a:solidFill>
                <a:latin typeface="Courier New" panose="02070309020205020404" pitchFamily="49" charset="0"/>
                <a:cs typeface="Courier New" panose="02070309020205020404" pitchFamily="49" charset="0"/>
              </a:rPr>
              <a:t> = 'Bike'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obj</a:t>
            </a:r>
            <a:r>
              <a:rPr lang="en-US" sz="2000" b="1" dirty="0">
                <a:solidFill>
                  <a:schemeClr val="bg1"/>
                </a:solidFill>
                <a:latin typeface="Courier New" panose="02070309020205020404" pitchFamily="49" charset="0"/>
                <a:cs typeface="Courier New" panose="02070309020205020404" pitchFamily="49" charset="0"/>
              </a:rPr>
              <a:t>=test()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obj.variable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Error because function change can’t be called in the __</a:t>
            </a:r>
            <a:r>
              <a:rPr lang="en-US" sz="2500" dirty="0" err="1">
                <a:latin typeface="Nunito Sans" panose="020B0604020202020204" charset="0"/>
              </a:rPr>
              <a:t>init</a:t>
            </a:r>
            <a:r>
              <a:rPr lang="en-US" sz="2500" dirty="0">
                <a:latin typeface="Nunito Sans" panose="020B0604020202020204" charset="0"/>
              </a:rPr>
              <a:t>__ function</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3</a:t>
            </a:r>
            <a:endParaRPr lang="en-US" sz="4800" b="1" dirty="0">
              <a:solidFill>
                <a:schemeClr val="bg1"/>
              </a:solidFill>
              <a:latin typeface="Nunito Sans" panose="020B0604020202020204" charset="0"/>
            </a:endParaRPr>
          </a:p>
        </p:txBody>
      </p:sp>
      <p:sp>
        <p:nvSpPr>
          <p:cNvPr id="2" name="TextBox 1"/>
          <p:cNvSpPr txBox="1"/>
          <p:nvPr/>
        </p:nvSpPr>
        <p:spPr>
          <a:xfrm>
            <a:off x="478971" y="1161288"/>
            <a:ext cx="696908"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‘Bike’ is printed</a:t>
            </a:r>
            <a:endParaRPr lang="en-US" sz="2500" dirty="0">
              <a:latin typeface="Nunito Sans" panose="020B0604020202020204" charset="0"/>
            </a:endParaRPr>
          </a:p>
        </p:txBody>
      </p:sp>
      <p:sp>
        <p:nvSpPr>
          <p:cNvPr id="29" name="TextBox 28"/>
          <p:cNvSpPr txBox="1"/>
          <p:nvPr/>
        </p:nvSpPr>
        <p:spPr>
          <a:xfrm>
            <a:off x="478971" y="2399792"/>
            <a:ext cx="705652"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‘Car’ is printed</a:t>
            </a:r>
            <a:endParaRPr lang="en-US" sz="2500" dirty="0">
              <a:latin typeface="Nunito Sans" panose="020B0604020202020204" charset="0"/>
            </a:endParaRPr>
          </a:p>
        </p:txBody>
      </p:sp>
      <p:sp>
        <p:nvSpPr>
          <p:cNvPr id="31" name="TextBox 30"/>
          <p:cNvSpPr txBox="1"/>
          <p:nvPr/>
        </p:nvSpPr>
        <p:spPr>
          <a:xfrm>
            <a:off x="478971" y="3638296"/>
            <a:ext cx="696908"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Nothing is printed</a:t>
            </a:r>
            <a:endParaRPr lang="en-US" sz="2500" dirty="0">
              <a:latin typeface="Nunito Sans" panose="020B0604020202020204" charset="0"/>
            </a:endParaRPr>
          </a:p>
        </p:txBody>
      </p:sp>
      <p:sp>
        <p:nvSpPr>
          <p:cNvPr id="33" name="TextBox 32"/>
          <p:cNvSpPr txBox="1"/>
          <p:nvPr/>
        </p:nvSpPr>
        <p:spPr>
          <a:xfrm>
            <a:off x="478971" y="4876800"/>
            <a:ext cx="705652"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20B0604020202020204" charset="0"/>
              </a:rPr>
              <a:t>What is Instantiation in terms of OOP terminology?</a:t>
            </a:r>
            <a:endParaRPr lang="en-US" sz="2500" dirty="0">
              <a:latin typeface="Nunito Sans" panose="020B0604020202020204"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Deleting an instance of class</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4</a:t>
            </a:r>
            <a:endParaRPr lang="en-US" sz="4800" b="1" dirty="0">
              <a:solidFill>
                <a:schemeClr val="bg1"/>
              </a:solidFill>
              <a:latin typeface="Nunito Sans" panose="020B0604020202020204" charset="0"/>
            </a:endParaRPr>
          </a:p>
        </p:txBody>
      </p:sp>
      <p:sp>
        <p:nvSpPr>
          <p:cNvPr id="2" name="TextBox 1"/>
          <p:cNvSpPr txBox="1"/>
          <p:nvPr/>
        </p:nvSpPr>
        <p:spPr>
          <a:xfrm>
            <a:off x="537029" y="2362200"/>
            <a:ext cx="638850"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Modifying an instance of class	</a:t>
            </a:r>
            <a:endParaRPr lang="en-US" sz="2500" dirty="0">
              <a:latin typeface="Nunito Sans" panose="020B0604020202020204" charset="0"/>
            </a:endParaRPr>
          </a:p>
        </p:txBody>
      </p:sp>
      <p:sp>
        <p:nvSpPr>
          <p:cNvPr id="29" name="TextBox 28"/>
          <p:cNvSpPr txBox="1"/>
          <p:nvPr/>
        </p:nvSpPr>
        <p:spPr>
          <a:xfrm>
            <a:off x="537029" y="3294142"/>
            <a:ext cx="647594"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Copying an instance of class</a:t>
            </a:r>
            <a:endParaRPr lang="en-US" sz="2500" dirty="0">
              <a:latin typeface="Nunito Sans" panose="020B0604020202020204" charset="0"/>
            </a:endParaRPr>
          </a:p>
        </p:txBody>
      </p:sp>
      <p:sp>
        <p:nvSpPr>
          <p:cNvPr id="31" name="TextBox 30"/>
          <p:cNvSpPr txBox="1"/>
          <p:nvPr/>
        </p:nvSpPr>
        <p:spPr>
          <a:xfrm>
            <a:off x="537029" y="4226084"/>
            <a:ext cx="638850"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Creating an instance of class</a:t>
            </a:r>
            <a:endParaRPr lang="en-US" sz="2500" dirty="0">
              <a:latin typeface="Nunito Sans" panose="020B0604020202020204" charset="0"/>
            </a:endParaRPr>
          </a:p>
        </p:txBody>
      </p:sp>
      <p:sp>
        <p:nvSpPr>
          <p:cNvPr id="33" name="TextBox 32"/>
          <p:cNvSpPr txBox="1"/>
          <p:nvPr/>
        </p:nvSpPr>
        <p:spPr>
          <a:xfrm>
            <a:off x="537029" y="5158026"/>
            <a:ext cx="647594"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5</a:t>
            </a:r>
            <a:endParaRPr lang="en-US" sz="4800" b="1" dirty="0">
              <a:solidFill>
                <a:schemeClr val="bg1"/>
              </a:solidFill>
              <a:latin typeface="Nunito Sans" panose="020B0604020202020204"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20B0604020202020204" charset="0"/>
              </a:rPr>
              <a:t>What is the output of the below code?</a:t>
            </a:r>
            <a:endParaRPr lang="en-US" sz="2500" dirty="0">
              <a:latin typeface="Nunito Sans" panose="020B0604020202020204"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B(object):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first(self):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print("Apple")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second():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print("Mango")</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a:t>
            </a:r>
            <a:r>
              <a:rPr lang="en-US" sz="2000" b="1" dirty="0">
                <a:solidFill>
                  <a:schemeClr val="bg1"/>
                </a:solidFill>
                <a:latin typeface="Courier New" panose="02070309020205020404" pitchFamily="49" charset="0"/>
                <a:cs typeface="Courier New" panose="02070309020205020404" pitchFamily="49" charset="0"/>
              </a:rPr>
              <a:t> = B()</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B.first</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ob</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3410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Python is a multi-paradigm programming language. Meaning, it supports different programming approach.</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One of the popular approach to solve a programming problem is by creating objects. This is known as Object-Oriented Programming(OOP).</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What is meant by object oriented?</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It isn’t as the object declaration isn’t right</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5</a:t>
            </a:r>
            <a:endParaRPr lang="en-US" sz="4800" b="1" dirty="0">
              <a:solidFill>
                <a:schemeClr val="bg1"/>
              </a:solidFill>
              <a:latin typeface="Nunito Sans" panose="020B0604020202020204" charset="0"/>
            </a:endParaRPr>
          </a:p>
        </p:txBody>
      </p:sp>
      <p:sp>
        <p:nvSpPr>
          <p:cNvPr id="2" name="TextBox 1"/>
          <p:cNvSpPr txBox="1"/>
          <p:nvPr/>
        </p:nvSpPr>
        <p:spPr>
          <a:xfrm>
            <a:off x="522514" y="1161288"/>
            <a:ext cx="653365"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It isn’t as there isn’t any __</a:t>
            </a:r>
            <a:r>
              <a:rPr lang="en-US" sz="2500" dirty="0" err="1">
                <a:latin typeface="Nunito Sans" panose="020B0604020202020204" charset="0"/>
              </a:rPr>
              <a:t>init</a:t>
            </a:r>
            <a:r>
              <a:rPr lang="en-US" sz="2500" dirty="0">
                <a:latin typeface="Nunito Sans" panose="020B0604020202020204" charset="0"/>
              </a:rPr>
              <a:t>__ method for initializing class members</a:t>
            </a:r>
            <a:endParaRPr lang="en-US" sz="2500" dirty="0">
              <a:latin typeface="Nunito Sans" panose="020B0604020202020204" charset="0"/>
            </a:endParaRPr>
          </a:p>
        </p:txBody>
      </p:sp>
      <p:sp>
        <p:nvSpPr>
          <p:cNvPr id="29" name="TextBox 28"/>
          <p:cNvSpPr txBox="1"/>
          <p:nvPr/>
        </p:nvSpPr>
        <p:spPr>
          <a:xfrm>
            <a:off x="522514" y="2399792"/>
            <a:ext cx="662109"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Yes, this method of calling is called unbounded method call</a:t>
            </a:r>
            <a:endParaRPr lang="en-US" sz="2500" dirty="0">
              <a:latin typeface="Nunito Sans" panose="020B0604020202020204" charset="0"/>
            </a:endParaRPr>
          </a:p>
        </p:txBody>
      </p:sp>
      <p:sp>
        <p:nvSpPr>
          <p:cNvPr id="31" name="TextBox 30"/>
          <p:cNvSpPr txBox="1"/>
          <p:nvPr/>
        </p:nvSpPr>
        <p:spPr>
          <a:xfrm>
            <a:off x="522514" y="3638296"/>
            <a:ext cx="653365"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Yes, this method of calling is called bounded method call</a:t>
            </a:r>
            <a:endParaRPr lang="en-US" sz="2500" dirty="0">
              <a:latin typeface="Nunito Sans" panose="020B0604020202020204" charset="0"/>
            </a:endParaRPr>
          </a:p>
        </p:txBody>
      </p:sp>
      <p:sp>
        <p:nvSpPr>
          <p:cNvPr id="33" name="TextBox 32"/>
          <p:cNvSpPr txBox="1"/>
          <p:nvPr/>
        </p:nvSpPr>
        <p:spPr>
          <a:xfrm>
            <a:off x="522514" y="4876800"/>
            <a:ext cx="662109"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6</a:t>
            </a:r>
            <a:endParaRPr lang="en-US" sz="4800" b="1" dirty="0">
              <a:solidFill>
                <a:schemeClr val="bg1"/>
              </a:solidFill>
              <a:latin typeface="Nunito Sans" panose="020B0604020202020204"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20B0604020202020204" charset="0"/>
              </a:rPr>
              <a:t>What is the output of the below code?</a:t>
            </a:r>
            <a:endParaRPr lang="en-US" sz="2500" dirty="0">
              <a:latin typeface="Nunito Sans" panose="020B0604020202020204"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self.variable</a:t>
            </a:r>
            <a:r>
              <a:rPr lang="en-US" sz="2000" b="1" dirty="0">
                <a:solidFill>
                  <a:schemeClr val="bg1"/>
                </a:solidFill>
                <a:latin typeface="Courier New" panose="02070309020205020404" pitchFamily="49" charset="0"/>
                <a:cs typeface="Courier New" panose="02070309020205020404" pitchFamily="49" charset="0"/>
              </a:rPr>
              <a:t> =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self.Change</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self.variable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Change(self, var):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self.var</a:t>
            </a:r>
            <a:r>
              <a:rPr lang="en-US" sz="2000" b="1" dirty="0">
                <a:solidFill>
                  <a:schemeClr val="bg1"/>
                </a:solidFill>
                <a:latin typeface="Courier New" panose="02070309020205020404" pitchFamily="49" charset="0"/>
                <a:cs typeface="Courier New" panose="02070309020205020404" pitchFamily="49" charset="0"/>
              </a:rPr>
              <a:t> = 'Bike'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obj=test()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obj.variable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obj.var</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Error because function change can’t be called in the __</a:t>
            </a:r>
            <a:r>
              <a:rPr lang="en-US" sz="2500" dirty="0" err="1">
                <a:latin typeface="Nunito Sans" panose="020B0604020202020204" charset="0"/>
              </a:rPr>
              <a:t>init</a:t>
            </a:r>
            <a:r>
              <a:rPr lang="en-US" sz="2500" dirty="0">
                <a:latin typeface="Nunito Sans" panose="020B0604020202020204" charset="0"/>
              </a:rPr>
              <a:t>__ function</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6</a:t>
            </a:r>
            <a:endParaRPr lang="en-US" sz="4800" b="1" dirty="0">
              <a:solidFill>
                <a:schemeClr val="bg1"/>
              </a:solidFill>
              <a:latin typeface="Nunito Sans" panose="020B0604020202020204" charset="0"/>
            </a:endParaRPr>
          </a:p>
        </p:txBody>
      </p:sp>
      <p:sp>
        <p:nvSpPr>
          <p:cNvPr id="2" name="TextBox 1"/>
          <p:cNvSpPr txBox="1"/>
          <p:nvPr/>
        </p:nvSpPr>
        <p:spPr>
          <a:xfrm>
            <a:off x="478971" y="1161288"/>
            <a:ext cx="696908"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‘Bike’ is printed</a:t>
            </a:r>
            <a:endParaRPr lang="en-US" sz="2500" dirty="0">
              <a:latin typeface="Nunito Sans" panose="020B0604020202020204" charset="0"/>
            </a:endParaRPr>
          </a:p>
        </p:txBody>
      </p:sp>
      <p:sp>
        <p:nvSpPr>
          <p:cNvPr id="29" name="TextBox 28"/>
          <p:cNvSpPr txBox="1"/>
          <p:nvPr/>
        </p:nvSpPr>
        <p:spPr>
          <a:xfrm>
            <a:off x="478971" y="2399792"/>
            <a:ext cx="705652"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‘Car’  and ‘Bike’ is printed</a:t>
            </a:r>
            <a:endParaRPr lang="en-US" sz="2500" dirty="0">
              <a:latin typeface="Nunito Sans" panose="020B0604020202020204" charset="0"/>
            </a:endParaRPr>
          </a:p>
        </p:txBody>
      </p:sp>
      <p:sp>
        <p:nvSpPr>
          <p:cNvPr id="31" name="TextBox 30"/>
          <p:cNvSpPr txBox="1"/>
          <p:nvPr/>
        </p:nvSpPr>
        <p:spPr>
          <a:xfrm>
            <a:off x="478971" y="3638296"/>
            <a:ext cx="696908"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Nothing is printed</a:t>
            </a:r>
            <a:endParaRPr lang="en-US" sz="2500" dirty="0">
              <a:latin typeface="Nunito Sans" panose="020B0604020202020204" charset="0"/>
            </a:endParaRPr>
          </a:p>
        </p:txBody>
      </p:sp>
      <p:sp>
        <p:nvSpPr>
          <p:cNvPr id="33" name="TextBox 32"/>
          <p:cNvSpPr txBox="1"/>
          <p:nvPr/>
        </p:nvSpPr>
        <p:spPr>
          <a:xfrm>
            <a:off x="478971" y="4876800"/>
            <a:ext cx="705652"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7</a:t>
            </a:r>
            <a:endParaRPr lang="en-US" sz="4800" b="1" dirty="0">
              <a:solidFill>
                <a:schemeClr val="bg1"/>
              </a:solidFill>
              <a:latin typeface="Nunito Sans" panose="020B0604020202020204"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20B0604020202020204" charset="0"/>
              </a:rPr>
              <a:t>What is the output of the below code?</a:t>
            </a:r>
            <a:endParaRPr lang="en-US" sz="2500" dirty="0">
              <a:latin typeface="Nunito Sans" panose="020B0604020202020204"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self.variable</a:t>
            </a:r>
            <a:r>
              <a:rPr lang="en-US" sz="2000" b="1" dirty="0">
                <a:solidFill>
                  <a:schemeClr val="bg1"/>
                </a:solidFill>
                <a:latin typeface="Courier New" panose="02070309020205020404" pitchFamily="49" charset="0"/>
                <a:cs typeface="Courier New" panose="02070309020205020404" pitchFamily="49" charset="0"/>
              </a:rPr>
              <a:t> =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self.Change</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self.variable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Change(self, var):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var = 'Bike'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print(var)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obj=test()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obj.variable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Error because function change can’t be called in the __</a:t>
            </a:r>
            <a:r>
              <a:rPr lang="en-US" sz="2500" dirty="0" err="1">
                <a:latin typeface="Nunito Sans" panose="020B0604020202020204" charset="0"/>
              </a:rPr>
              <a:t>init</a:t>
            </a:r>
            <a:r>
              <a:rPr lang="en-US" sz="2500" dirty="0">
                <a:latin typeface="Nunito Sans" panose="020B0604020202020204" charset="0"/>
              </a:rPr>
              <a:t>__ function</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7</a:t>
            </a:r>
            <a:endParaRPr lang="en-US" sz="4800" b="1" dirty="0">
              <a:solidFill>
                <a:schemeClr val="bg1"/>
              </a:solidFill>
              <a:latin typeface="Nunito Sans" panose="020B0604020202020204" charset="0"/>
            </a:endParaRPr>
          </a:p>
        </p:txBody>
      </p:sp>
      <p:sp>
        <p:nvSpPr>
          <p:cNvPr id="2" name="TextBox 1"/>
          <p:cNvSpPr txBox="1"/>
          <p:nvPr/>
        </p:nvSpPr>
        <p:spPr>
          <a:xfrm>
            <a:off x="478971" y="1161288"/>
            <a:ext cx="696908"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‘Bike’ and ‘Car’ is printed</a:t>
            </a:r>
            <a:endParaRPr lang="en-US" sz="2500" dirty="0">
              <a:latin typeface="Nunito Sans" panose="020B0604020202020204" charset="0"/>
            </a:endParaRPr>
          </a:p>
        </p:txBody>
      </p:sp>
      <p:sp>
        <p:nvSpPr>
          <p:cNvPr id="29" name="TextBox 28"/>
          <p:cNvSpPr txBox="1"/>
          <p:nvPr/>
        </p:nvSpPr>
        <p:spPr>
          <a:xfrm>
            <a:off x="478971" y="2399792"/>
            <a:ext cx="705652"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‘Car’  and ‘Bike’ is printed</a:t>
            </a:r>
            <a:endParaRPr lang="en-US" sz="2500" dirty="0">
              <a:latin typeface="Nunito Sans" panose="020B0604020202020204" charset="0"/>
            </a:endParaRPr>
          </a:p>
        </p:txBody>
      </p:sp>
      <p:sp>
        <p:nvSpPr>
          <p:cNvPr id="31" name="TextBox 30"/>
          <p:cNvSpPr txBox="1"/>
          <p:nvPr/>
        </p:nvSpPr>
        <p:spPr>
          <a:xfrm>
            <a:off x="478971" y="3638296"/>
            <a:ext cx="696908"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Nothing is printed</a:t>
            </a:r>
            <a:endParaRPr lang="en-US" sz="2500" dirty="0">
              <a:latin typeface="Nunito Sans" panose="020B0604020202020204" charset="0"/>
            </a:endParaRPr>
          </a:p>
        </p:txBody>
      </p:sp>
      <p:sp>
        <p:nvSpPr>
          <p:cNvPr id="33" name="TextBox 32"/>
          <p:cNvSpPr txBox="1"/>
          <p:nvPr/>
        </p:nvSpPr>
        <p:spPr>
          <a:xfrm>
            <a:off x="478971" y="4876800"/>
            <a:ext cx="705652"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8</a:t>
            </a:r>
            <a:endParaRPr lang="en-US" sz="4800" b="1" dirty="0">
              <a:solidFill>
                <a:schemeClr val="bg1"/>
              </a:solidFill>
              <a:latin typeface="Nunito Sans" panose="020B0604020202020204"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20B0604020202020204" charset="0"/>
              </a:rPr>
              <a:t>What is the output of the below code?</a:t>
            </a:r>
            <a:endParaRPr lang="en-US" sz="2500" dirty="0">
              <a:latin typeface="Nunito Sans" panose="020B0604020202020204" charset="0"/>
            </a:endParaRPr>
          </a:p>
        </p:txBody>
      </p:sp>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Demo:</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test(self):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print(__name__)</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obj = Demo()</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obj.test</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Exception is thrown.</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8</a:t>
            </a:r>
            <a:endParaRPr lang="en-US" sz="4800" b="1" dirty="0">
              <a:solidFill>
                <a:schemeClr val="bg1"/>
              </a:solidFill>
              <a:latin typeface="Nunito Sans" panose="020B0604020202020204" charset="0"/>
            </a:endParaRPr>
          </a:p>
        </p:txBody>
      </p:sp>
      <p:sp>
        <p:nvSpPr>
          <p:cNvPr id="2" name="TextBox 1"/>
          <p:cNvSpPr txBox="1"/>
          <p:nvPr/>
        </p:nvSpPr>
        <p:spPr>
          <a:xfrm>
            <a:off x="478971" y="1161288"/>
            <a:ext cx="696908"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__main__</a:t>
            </a:r>
            <a:endParaRPr lang="en-US" sz="2500" dirty="0">
              <a:latin typeface="Nunito Sans" panose="020B0604020202020204" charset="0"/>
            </a:endParaRPr>
          </a:p>
        </p:txBody>
      </p:sp>
      <p:sp>
        <p:nvSpPr>
          <p:cNvPr id="29" name="TextBox 28"/>
          <p:cNvSpPr txBox="1"/>
          <p:nvPr/>
        </p:nvSpPr>
        <p:spPr>
          <a:xfrm>
            <a:off x="478971" y="2399792"/>
            <a:ext cx="705652"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Demo</a:t>
            </a:r>
            <a:endParaRPr lang="en-US" sz="2500" dirty="0">
              <a:latin typeface="Nunito Sans" panose="020B0604020202020204" charset="0"/>
            </a:endParaRPr>
          </a:p>
        </p:txBody>
      </p:sp>
      <p:sp>
        <p:nvSpPr>
          <p:cNvPr id="31" name="TextBox 30"/>
          <p:cNvSpPr txBox="1"/>
          <p:nvPr/>
        </p:nvSpPr>
        <p:spPr>
          <a:xfrm>
            <a:off x="478971" y="3638296"/>
            <a:ext cx="696908"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test</a:t>
            </a:r>
            <a:endParaRPr lang="en-US" sz="2500" dirty="0">
              <a:latin typeface="Nunito Sans" panose="020B0604020202020204" charset="0"/>
            </a:endParaRPr>
          </a:p>
        </p:txBody>
      </p:sp>
      <p:sp>
        <p:nvSpPr>
          <p:cNvPr id="33" name="TextBox 32"/>
          <p:cNvSpPr txBox="1"/>
          <p:nvPr/>
        </p:nvSpPr>
        <p:spPr>
          <a:xfrm>
            <a:off x="478971" y="4876800"/>
            <a:ext cx="705652"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20B0604020202020204" charset="0"/>
              </a:rPr>
              <a:t>______ represents an entity in the real world with its identity and </a:t>
            </a:r>
            <a:r>
              <a:rPr lang="en-US" sz="2500" dirty="0" err="1">
                <a:latin typeface="Nunito Sans" panose="020B0604020202020204" charset="0"/>
              </a:rPr>
              <a:t>behaviour</a:t>
            </a:r>
            <a:endParaRPr lang="en-US" sz="2500" dirty="0">
              <a:latin typeface="Nunito Sans" panose="020B0604020202020204"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 method</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9</a:t>
            </a:r>
            <a:endParaRPr lang="en-US" sz="4800" b="1" dirty="0">
              <a:solidFill>
                <a:schemeClr val="bg1"/>
              </a:solidFill>
              <a:latin typeface="Nunito Sans" panose="020B0604020202020204" charset="0"/>
            </a:endParaRPr>
          </a:p>
        </p:txBody>
      </p:sp>
      <p:sp>
        <p:nvSpPr>
          <p:cNvPr id="2" name="TextBox 1"/>
          <p:cNvSpPr txBox="1"/>
          <p:nvPr/>
        </p:nvSpPr>
        <p:spPr>
          <a:xfrm>
            <a:off x="493486" y="2362200"/>
            <a:ext cx="682393"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An object</a:t>
            </a:r>
            <a:endParaRPr lang="en-US" sz="2500" dirty="0">
              <a:latin typeface="Nunito Sans" panose="020B0604020202020204" charset="0"/>
            </a:endParaRPr>
          </a:p>
        </p:txBody>
      </p:sp>
      <p:sp>
        <p:nvSpPr>
          <p:cNvPr id="29" name="TextBox 28"/>
          <p:cNvSpPr txBox="1"/>
          <p:nvPr/>
        </p:nvSpPr>
        <p:spPr>
          <a:xfrm>
            <a:off x="493486" y="3294142"/>
            <a:ext cx="691137"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 class</a:t>
            </a:r>
            <a:endParaRPr lang="en-US" sz="2500" dirty="0">
              <a:latin typeface="Nunito Sans" panose="020B0604020202020204" charset="0"/>
            </a:endParaRPr>
          </a:p>
        </p:txBody>
      </p:sp>
      <p:sp>
        <p:nvSpPr>
          <p:cNvPr id="31" name="TextBox 30"/>
          <p:cNvSpPr txBox="1"/>
          <p:nvPr/>
        </p:nvSpPr>
        <p:spPr>
          <a:xfrm>
            <a:off x="493486" y="4226084"/>
            <a:ext cx="682393"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An operator</a:t>
            </a:r>
            <a:endParaRPr lang="en-US" sz="2500" dirty="0">
              <a:latin typeface="Nunito Sans" panose="020B0604020202020204" charset="0"/>
            </a:endParaRPr>
          </a:p>
        </p:txBody>
      </p:sp>
      <p:sp>
        <p:nvSpPr>
          <p:cNvPr id="33" name="TextBox 32"/>
          <p:cNvSpPr txBox="1"/>
          <p:nvPr/>
        </p:nvSpPr>
        <p:spPr>
          <a:xfrm>
            <a:off x="493486" y="5158026"/>
            <a:ext cx="691137"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20B0604020202020204" charset="0"/>
              </a:rPr>
              <a:t>The module name is stored by which variable</a:t>
            </a:r>
            <a:endParaRPr lang="en-US" sz="2500" dirty="0">
              <a:latin typeface="Nunito Sans" panose="020B0604020202020204"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__name__</a:t>
            </a:r>
            <a:endParaRPr lang="en-US" sz="25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10</a:t>
            </a:r>
            <a:endParaRPr lang="en-US" sz="4800" b="1" dirty="0">
              <a:solidFill>
                <a:schemeClr val="bg1"/>
              </a:solidFill>
              <a:latin typeface="Nunito Sans" panose="020B0604020202020204" charset="0"/>
            </a:endParaRPr>
          </a:p>
        </p:txBody>
      </p:sp>
      <p:sp>
        <p:nvSpPr>
          <p:cNvPr id="2" name="TextBox 1"/>
          <p:cNvSpPr txBox="1"/>
          <p:nvPr/>
        </p:nvSpPr>
        <p:spPr>
          <a:xfrm>
            <a:off x="493486" y="2362200"/>
            <a:ext cx="682393" cy="477054"/>
          </a:xfrm>
          <a:prstGeom prst="rect">
            <a:avLst/>
          </a:prstGeom>
          <a:noFill/>
        </p:spPr>
        <p:txBody>
          <a:bodyPr wrap="square" rtlCol="0">
            <a:spAutoFit/>
          </a:bodyPr>
          <a:lstStyle/>
          <a:p>
            <a:r>
              <a:rPr lang="en-US" sz="2500" b="1" dirty="0">
                <a:latin typeface="Nunito Sans" panose="020B0604020202020204" charset="0"/>
              </a:rPr>
              <a:t>A)</a:t>
            </a:r>
            <a:endParaRPr lang="en-US" sz="2500" b="1" dirty="0">
              <a:latin typeface="Nunito Sans" panose="020B0604020202020204"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__file__</a:t>
            </a:r>
            <a:endParaRPr lang="en-US" sz="2500" dirty="0">
              <a:latin typeface="Nunito Sans" panose="020B0604020202020204" charset="0"/>
            </a:endParaRPr>
          </a:p>
        </p:txBody>
      </p:sp>
      <p:sp>
        <p:nvSpPr>
          <p:cNvPr id="29" name="TextBox 28"/>
          <p:cNvSpPr txBox="1"/>
          <p:nvPr/>
        </p:nvSpPr>
        <p:spPr>
          <a:xfrm>
            <a:off x="493486" y="3294142"/>
            <a:ext cx="691137" cy="477054"/>
          </a:xfrm>
          <a:prstGeom prst="rect">
            <a:avLst/>
          </a:prstGeom>
          <a:noFill/>
        </p:spPr>
        <p:txBody>
          <a:bodyPr wrap="square" rtlCol="0">
            <a:spAutoFit/>
          </a:bodyPr>
          <a:lstStyle/>
          <a:p>
            <a:r>
              <a:rPr lang="en-US" sz="2500" b="1" dirty="0">
                <a:latin typeface="Nunito Sans" panose="020B0604020202020204" charset="0"/>
              </a:rPr>
              <a:t>B)</a:t>
            </a:r>
            <a:endParaRPr lang="en-US" sz="2500" b="1" dirty="0">
              <a:latin typeface="Nunito Sans" panose="020B0604020202020204"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__</a:t>
            </a:r>
            <a:r>
              <a:rPr lang="en-US" sz="2500" dirty="0" err="1">
                <a:latin typeface="Nunito Sans" panose="020B0604020202020204" charset="0"/>
              </a:rPr>
              <a:t>dir</a:t>
            </a:r>
            <a:r>
              <a:rPr lang="en-US" sz="2500" dirty="0">
                <a:latin typeface="Nunito Sans" panose="020B0604020202020204" charset="0"/>
              </a:rPr>
              <a:t>__</a:t>
            </a:r>
            <a:endParaRPr lang="en-US" sz="2500" dirty="0">
              <a:latin typeface="Nunito Sans" panose="020B0604020202020204" charset="0"/>
            </a:endParaRPr>
          </a:p>
        </p:txBody>
      </p:sp>
      <p:sp>
        <p:nvSpPr>
          <p:cNvPr id="31" name="TextBox 30"/>
          <p:cNvSpPr txBox="1"/>
          <p:nvPr/>
        </p:nvSpPr>
        <p:spPr>
          <a:xfrm>
            <a:off x="493486" y="4226084"/>
            <a:ext cx="682393" cy="477054"/>
          </a:xfrm>
          <a:prstGeom prst="rect">
            <a:avLst/>
          </a:prstGeom>
          <a:noFill/>
        </p:spPr>
        <p:txBody>
          <a:bodyPr wrap="square" rtlCol="0">
            <a:spAutoFit/>
          </a:bodyPr>
          <a:lstStyle/>
          <a:p>
            <a:r>
              <a:rPr lang="en-US" sz="2500" b="1" dirty="0">
                <a:latin typeface="Nunito Sans" panose="020B0604020202020204" charset="0"/>
              </a:rPr>
              <a:t>C)</a:t>
            </a:r>
            <a:endParaRPr lang="en-US" sz="2500" b="1" dirty="0">
              <a:latin typeface="Nunito Sans" panose="020B0604020202020204"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20B0604020202020204" charset="0"/>
              </a:rPr>
              <a:t>__doc__</a:t>
            </a:r>
            <a:endParaRPr lang="en-US" sz="2500" dirty="0">
              <a:latin typeface="Nunito Sans" panose="020B0604020202020204" charset="0"/>
            </a:endParaRPr>
          </a:p>
        </p:txBody>
      </p:sp>
      <p:sp>
        <p:nvSpPr>
          <p:cNvPr id="33" name="TextBox 32"/>
          <p:cNvSpPr txBox="1"/>
          <p:nvPr/>
        </p:nvSpPr>
        <p:spPr>
          <a:xfrm>
            <a:off x="493486" y="5158026"/>
            <a:ext cx="691137" cy="477054"/>
          </a:xfrm>
          <a:prstGeom prst="rect">
            <a:avLst/>
          </a:prstGeom>
          <a:noFill/>
        </p:spPr>
        <p:txBody>
          <a:bodyPr wrap="square" rtlCol="0">
            <a:spAutoFit/>
          </a:bodyPr>
          <a:lstStyle/>
          <a:p>
            <a:r>
              <a:rPr lang="en-US" sz="2500" b="1" dirty="0">
                <a:latin typeface="Nunito Sans" panose="020B0604020202020204" charset="0"/>
              </a:rPr>
              <a:t>D)</a:t>
            </a:r>
            <a:endParaRPr lang="en-US" sz="2500" b="1" dirty="0">
              <a:latin typeface="Nunito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641168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20B0604020202020204" charset="0"/>
              </a:rPr>
              <a:t> Inheritance</a:t>
            </a:r>
            <a:endParaRPr lang="en-US" sz="2500" dirty="0">
              <a:latin typeface="Nunito Sans" panose="020B0604020202020204" charset="0"/>
            </a:endParaRPr>
          </a:p>
          <a:p>
            <a:pPr marL="457200" indent="-457200">
              <a:lnSpc>
                <a:spcPct val="150000"/>
              </a:lnSpc>
              <a:buFont typeface="Arial" panose="020B0604020202020204" pitchFamily="34" charset="0"/>
              <a:buChar char="•"/>
            </a:pPr>
            <a:r>
              <a:rPr lang="en-US" sz="2500" dirty="0">
                <a:latin typeface="Nunito Sans" panose="020B0604020202020204" charset="0"/>
              </a:rPr>
              <a:t>Polymorphism</a:t>
            </a:r>
            <a:endParaRPr lang="en-US" sz="2500" dirty="0">
              <a:latin typeface="Nunito Sans" panose="020B0604020202020204" charset="0"/>
            </a:endParaRPr>
          </a:p>
          <a:p>
            <a:pPr marL="457200" indent="-457200">
              <a:lnSpc>
                <a:spcPct val="150000"/>
              </a:lnSpc>
              <a:buFont typeface="Arial" panose="020B0604020202020204" pitchFamily="34" charset="0"/>
              <a:buChar char="•"/>
            </a:pPr>
            <a:r>
              <a:rPr lang="en-US" sz="2500" dirty="0">
                <a:latin typeface="Nunito Sans" panose="020B0604020202020204" charset="0"/>
              </a:rPr>
              <a:t>Abstraction</a:t>
            </a:r>
            <a:endParaRPr lang="en-US" sz="2500" dirty="0">
              <a:latin typeface="Nunito Sans" panose="020B0604020202020204" charset="0"/>
            </a:endParaRPr>
          </a:p>
          <a:p>
            <a:pPr marL="457200" indent="-457200">
              <a:lnSpc>
                <a:spcPct val="150000"/>
              </a:lnSpc>
              <a:buFont typeface="Arial" panose="020B0604020202020204" pitchFamily="34" charset="0"/>
              <a:buChar char="•"/>
            </a:pPr>
            <a:r>
              <a:rPr lang="en-US" sz="2500" dirty="0">
                <a:latin typeface="Nunito Sans" panose="020B0604020202020204" charset="0"/>
              </a:rPr>
              <a:t>Encapsulation</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Concepts of OOPs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29200" y="2438400"/>
            <a:ext cx="1524000" cy="9906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OOPS</a:t>
            </a:r>
            <a:endParaRPr lang="en-US" dirty="0">
              <a:ln w="0"/>
              <a:solidFill>
                <a:schemeClr val="tx1"/>
              </a:solidFill>
              <a:effectLst>
                <a:outerShdw blurRad="38100" dist="19050" dir="2700000" algn="tl" rotWithShape="0">
                  <a:schemeClr val="dk1">
                    <a:alpha val="40000"/>
                  </a:schemeClr>
                </a:outerShdw>
              </a:effectLst>
            </a:endParaRPr>
          </a:p>
        </p:txBody>
      </p:sp>
      <p:sp>
        <p:nvSpPr>
          <p:cNvPr id="3" name="Oval 2"/>
          <p:cNvSpPr/>
          <p:nvPr/>
        </p:nvSpPr>
        <p:spPr>
          <a:xfrm>
            <a:off x="4724400" y="661986"/>
            <a:ext cx="2133600" cy="9906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Encapsulation</a:t>
            </a:r>
            <a:endParaRPr lang="en-US" dirty="0"/>
          </a:p>
        </p:txBody>
      </p:sp>
      <p:sp>
        <p:nvSpPr>
          <p:cNvPr id="5" name="Oval 4"/>
          <p:cNvSpPr/>
          <p:nvPr/>
        </p:nvSpPr>
        <p:spPr>
          <a:xfrm>
            <a:off x="7848600" y="2438399"/>
            <a:ext cx="1905000" cy="990601"/>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Inheritance</a:t>
            </a:r>
            <a:endParaRPr lang="en-US" dirty="0"/>
          </a:p>
        </p:txBody>
      </p:sp>
      <p:sp>
        <p:nvSpPr>
          <p:cNvPr id="6" name="Oval 5"/>
          <p:cNvSpPr/>
          <p:nvPr/>
        </p:nvSpPr>
        <p:spPr>
          <a:xfrm>
            <a:off x="4800600" y="4495800"/>
            <a:ext cx="1981200" cy="10668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Abstraction</a:t>
            </a:r>
            <a:endParaRPr lang="en-US" dirty="0"/>
          </a:p>
        </p:txBody>
      </p:sp>
      <p:sp>
        <p:nvSpPr>
          <p:cNvPr id="7" name="Oval 6"/>
          <p:cNvSpPr/>
          <p:nvPr/>
        </p:nvSpPr>
        <p:spPr>
          <a:xfrm>
            <a:off x="1524000" y="2438399"/>
            <a:ext cx="2209800" cy="9906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Polymorphism</a:t>
            </a:r>
            <a:endParaRPr lang="en-US" dirty="0"/>
          </a:p>
        </p:txBody>
      </p:sp>
      <p:cxnSp>
        <p:nvCxnSpPr>
          <p:cNvPr id="13" name="Straight Arrow Connector 12"/>
          <p:cNvCxnSpPr>
            <a:stCxn id="2" idx="3"/>
            <a:endCxn id="5" idx="2"/>
          </p:cNvCxnSpPr>
          <p:nvPr/>
        </p:nvCxnSpPr>
        <p:spPr>
          <a:xfrm>
            <a:off x="6553200" y="2933700"/>
            <a:ext cx="12954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2"/>
            <a:endCxn id="6" idx="0"/>
          </p:cNvCxnSpPr>
          <p:nvPr/>
        </p:nvCxnSpPr>
        <p:spPr>
          <a:xfrm>
            <a:off x="5791200" y="3429000"/>
            <a:ext cx="0" cy="1066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2" idx="1"/>
          </p:cNvCxnSpPr>
          <p:nvPr/>
        </p:nvCxnSpPr>
        <p:spPr>
          <a:xfrm>
            <a:off x="3733800" y="2933699"/>
            <a:ext cx="1295400"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 idx="4"/>
            <a:endCxn id="2" idx="0"/>
          </p:cNvCxnSpPr>
          <p:nvPr/>
        </p:nvCxnSpPr>
        <p:spPr>
          <a:xfrm>
            <a:off x="5791200" y="1652586"/>
            <a:ext cx="0" cy="7858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97773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A </a:t>
            </a:r>
            <a:r>
              <a:rPr lang="en-US" sz="2500" b="1" dirty="0">
                <a:latin typeface="Nunito Sans" panose="020B0604020202020204" charset="0"/>
              </a:rPr>
              <a:t>blueprint</a:t>
            </a:r>
            <a:r>
              <a:rPr lang="en-US" sz="2500" dirty="0">
                <a:latin typeface="Nunito Sans" panose="020B0604020202020204" charset="0"/>
              </a:rPr>
              <a:t> for the object and also can be defined as a collection of objects.</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A template to create an object</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Created using the keyword </a:t>
            </a:r>
            <a:r>
              <a:rPr lang="en-US" sz="2500" b="1" dirty="0">
                <a:latin typeface="Nunito Sans" panose="020B0604020202020204" charset="0"/>
              </a:rPr>
              <a:t>class</a:t>
            </a:r>
            <a:endParaRPr lang="en-US" sz="2500" b="1"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It supports Camel Case Letters</a:t>
            </a:r>
            <a:endParaRPr lang="en-US" sz="2500" dirty="0">
              <a:latin typeface="Nunito Sans" panose="020B0604020202020204" charset="0"/>
            </a:endParaRPr>
          </a:p>
          <a:p>
            <a:pPr marL="457200" indent="-457200" algn="just">
              <a:lnSpc>
                <a:spcPct val="150000"/>
              </a:lnSpc>
              <a:buFont typeface="Arial" panose="020B0604020202020204" pitchFamily="34" charset="0"/>
              <a:buChar char="•"/>
            </a:pPr>
            <a:r>
              <a:rPr lang="en-US" sz="2500" dirty="0">
                <a:latin typeface="Nunito Sans" panose="020B0604020202020204" charset="0"/>
              </a:rPr>
              <a:t>Logical Entity that has some specific attributes.</a:t>
            </a:r>
            <a:endParaRPr lang="en-US" sz="2500"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Class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40065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20B0604020202020204" charset="0"/>
              </a:rPr>
              <a:t>The syntax for creating a class :</a:t>
            </a:r>
            <a:endParaRPr lang="en-US" sz="2500" dirty="0">
              <a:latin typeface="Nunito Sans" panose="020B0604020202020204" charset="0"/>
            </a:endParaRPr>
          </a:p>
          <a:p>
            <a:pPr algn="just">
              <a:lnSpc>
                <a:spcPct val="150000"/>
              </a:lnSpc>
            </a:pPr>
            <a:r>
              <a:rPr lang="en-US" sz="2500" dirty="0">
                <a:latin typeface="Nunito Sans" panose="020B0604020202020204" charset="0"/>
              </a:rPr>
              <a:t>      </a:t>
            </a:r>
            <a:r>
              <a:rPr lang="en-US" sz="2500" b="1" dirty="0">
                <a:latin typeface="Nunito Sans" panose="020B0604020202020204" charset="0"/>
              </a:rPr>
              <a:t>class </a:t>
            </a:r>
            <a:r>
              <a:rPr lang="en-US" sz="2500" b="1" dirty="0" err="1">
                <a:latin typeface="Nunito Sans" panose="020B0604020202020204" charset="0"/>
              </a:rPr>
              <a:t>className</a:t>
            </a:r>
            <a:r>
              <a:rPr lang="en-US" sz="2500" b="1" dirty="0">
                <a:latin typeface="Nunito Sans" panose="020B0604020202020204" charset="0"/>
              </a:rPr>
              <a:t>:</a:t>
            </a:r>
            <a:endParaRPr lang="en-US" sz="2500" b="1" dirty="0">
              <a:latin typeface="Nunito Sans" panose="020B0604020202020204" charset="0"/>
            </a:endParaRPr>
          </a:p>
          <a:p>
            <a:pPr algn="just">
              <a:lnSpc>
                <a:spcPct val="150000"/>
              </a:lnSpc>
            </a:pPr>
            <a:r>
              <a:rPr lang="en-US" sz="2500" b="1" dirty="0">
                <a:latin typeface="Nunito Sans" panose="020B0604020202020204" charset="0"/>
              </a:rPr>
              <a:t>           class documentation</a:t>
            </a:r>
            <a:endParaRPr lang="en-US" sz="2500" b="1" dirty="0">
              <a:latin typeface="Nunito Sans" panose="020B0604020202020204" charset="0"/>
            </a:endParaRPr>
          </a:p>
          <a:p>
            <a:pPr algn="just">
              <a:lnSpc>
                <a:spcPct val="150000"/>
              </a:lnSpc>
            </a:pPr>
            <a:r>
              <a:rPr lang="en-US" sz="2500" b="1" dirty="0">
                <a:latin typeface="Nunito Sans" panose="020B0604020202020204" charset="0"/>
              </a:rPr>
              <a:t>	</a:t>
            </a:r>
            <a:r>
              <a:rPr lang="en-US" sz="2500" b="1" dirty="0" err="1">
                <a:latin typeface="Nunito Sans" panose="020B0604020202020204" charset="0"/>
              </a:rPr>
              <a:t>class_suite</a:t>
            </a:r>
            <a:endParaRPr lang="en-US" sz="2500" b="1" dirty="0">
              <a:latin typeface="Nunito Sans" panose="020B0604020202020204"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20B0604020202020204" charset="0"/>
              </a:rPr>
              <a:t>Creating a Class</a:t>
            </a:r>
            <a:endParaRPr lang="en-US" sz="4500" b="1" dirty="0">
              <a:latin typeface="Nunito Sans" panose="020B0604020202020204"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48319" y="681770"/>
            <a:ext cx="3019425" cy="1590675"/>
          </a:xfrm>
          <a:prstGeom prst="rect">
            <a:avLst/>
          </a:prstGeom>
        </p:spPr>
      </p:pic>
      <p:sp>
        <p:nvSpPr>
          <p:cNvPr id="6" name="TextBox 5"/>
          <p:cNvSpPr txBox="1"/>
          <p:nvPr/>
        </p:nvSpPr>
        <p:spPr>
          <a:xfrm>
            <a:off x="9139361" y="2571383"/>
            <a:ext cx="5524501" cy="477054"/>
          </a:xfrm>
          <a:prstGeom prst="rect">
            <a:avLst/>
          </a:prstGeom>
          <a:noFill/>
        </p:spPr>
        <p:txBody>
          <a:bodyPr wrap="square" rtlCol="0">
            <a:spAutoFit/>
          </a:bodyPr>
          <a:lstStyle/>
          <a:p>
            <a:r>
              <a:rPr lang="en-US" sz="2500" dirty="0">
                <a:latin typeface="Nunito Sans" panose="020B0604020202020204" charset="0"/>
              </a:rPr>
              <a:t>Class</a:t>
            </a:r>
            <a:endParaRPr lang="en-US" sz="2500" dirty="0">
              <a:latin typeface="Nunito Sans" panose="020B0604020202020204" charset="0"/>
            </a:endParaRPr>
          </a:p>
        </p:txBody>
      </p:sp>
      <p:sp>
        <p:nvSpPr>
          <p:cNvPr id="7" name="TextBox 6"/>
          <p:cNvSpPr txBox="1"/>
          <p:nvPr/>
        </p:nvSpPr>
        <p:spPr>
          <a:xfrm>
            <a:off x="780807" y="1238580"/>
            <a:ext cx="5524501" cy="1246495"/>
          </a:xfrm>
          <a:prstGeom prst="rect">
            <a:avLst/>
          </a:prstGeom>
          <a:noFill/>
        </p:spPr>
        <p:txBody>
          <a:bodyPr wrap="square" rtlCol="0">
            <a:spAutoFit/>
          </a:bodyPr>
          <a:lstStyle/>
          <a:p>
            <a:r>
              <a:rPr lang="en-US" sz="2500" b="1" dirty="0">
                <a:latin typeface="Nunito Sans" panose="020B0604020202020204" charset="0"/>
              </a:rPr>
              <a:t>Class Members:</a:t>
            </a:r>
            <a:endParaRPr lang="en-US" sz="2500" b="1" dirty="0">
              <a:latin typeface="Nunito Sans" panose="020B0604020202020204" charset="0"/>
            </a:endParaRPr>
          </a:p>
          <a:p>
            <a:r>
              <a:rPr lang="en-US" sz="2500" dirty="0">
                <a:latin typeface="Nunito Sans" panose="020B0604020202020204" charset="0"/>
              </a:rPr>
              <a:t>	Brand</a:t>
            </a:r>
            <a:endParaRPr lang="en-US" sz="2500" dirty="0">
              <a:latin typeface="Nunito Sans" panose="020B0604020202020204" charset="0"/>
            </a:endParaRPr>
          </a:p>
          <a:p>
            <a:r>
              <a:rPr lang="en-US" sz="2500" dirty="0">
                <a:latin typeface="Nunito Sans" panose="020B0604020202020204" charset="0"/>
              </a:rPr>
              <a:t>	Color</a:t>
            </a:r>
            <a:endParaRPr lang="en-US" sz="2500" dirty="0">
              <a:latin typeface="Nunito Sans" panose="020B0604020202020204" charset="0"/>
            </a:endParaRPr>
          </a:p>
        </p:txBody>
      </p:sp>
      <p:sp>
        <p:nvSpPr>
          <p:cNvPr id="8" name="TextBox 7"/>
          <p:cNvSpPr txBox="1"/>
          <p:nvPr/>
        </p:nvSpPr>
        <p:spPr>
          <a:xfrm>
            <a:off x="780807" y="2952359"/>
            <a:ext cx="5524501" cy="1631216"/>
          </a:xfrm>
          <a:prstGeom prst="rect">
            <a:avLst/>
          </a:prstGeom>
          <a:noFill/>
        </p:spPr>
        <p:txBody>
          <a:bodyPr wrap="square" rtlCol="0">
            <a:spAutoFit/>
          </a:bodyPr>
          <a:lstStyle/>
          <a:p>
            <a:r>
              <a:rPr lang="en-US" sz="2500" b="1" dirty="0">
                <a:latin typeface="Nunito Sans" panose="020B0604020202020204" charset="0"/>
              </a:rPr>
              <a:t>Class Functions:</a:t>
            </a:r>
            <a:endParaRPr lang="en-US" sz="2500" b="1" dirty="0">
              <a:latin typeface="Nunito Sans" panose="020B0604020202020204" charset="0"/>
            </a:endParaRPr>
          </a:p>
          <a:p>
            <a:r>
              <a:rPr lang="en-US" sz="2500" dirty="0">
                <a:latin typeface="Nunito Sans" panose="020B0604020202020204" charset="0"/>
              </a:rPr>
              <a:t>	Apply Break()</a:t>
            </a:r>
            <a:endParaRPr lang="en-US" sz="2500" dirty="0">
              <a:latin typeface="Nunito Sans" panose="020B0604020202020204" charset="0"/>
            </a:endParaRPr>
          </a:p>
          <a:p>
            <a:r>
              <a:rPr lang="en-US" sz="2500" dirty="0">
                <a:latin typeface="Nunito Sans" panose="020B0604020202020204" charset="0"/>
              </a:rPr>
              <a:t>	Increasing speed()</a:t>
            </a:r>
            <a:endParaRPr lang="en-US" sz="2500" dirty="0">
              <a:latin typeface="Nunito Sans" panose="020B0604020202020204" charset="0"/>
            </a:endParaRPr>
          </a:p>
          <a:p>
            <a:r>
              <a:rPr lang="en-US" sz="2500" dirty="0">
                <a:latin typeface="Nunito Sans" panose="020B0604020202020204" charset="0"/>
              </a:rPr>
              <a:t>	Decreasing speed()</a:t>
            </a:r>
            <a:endParaRPr lang="en-US" sz="2500" dirty="0">
              <a:latin typeface="Nunito Sans" panose="020B0604020202020204" charset="0"/>
            </a:endParaRPr>
          </a:p>
        </p:txBody>
      </p:sp>
      <p:sp>
        <p:nvSpPr>
          <p:cNvPr id="9" name="TextBox 8"/>
          <p:cNvSpPr txBox="1"/>
          <p:nvPr/>
        </p:nvSpPr>
        <p:spPr>
          <a:xfrm>
            <a:off x="2216884" y="4217724"/>
            <a:ext cx="5524501" cy="477054"/>
          </a:xfrm>
          <a:prstGeom prst="rect">
            <a:avLst/>
          </a:prstGeom>
          <a:noFill/>
        </p:spPr>
        <p:txBody>
          <a:bodyPr wrap="square" rtlCol="0">
            <a:spAutoFit/>
          </a:bodyPr>
          <a:lstStyle/>
          <a:p>
            <a:r>
              <a:rPr lang="en-US" sz="2500" dirty="0">
                <a:latin typeface="Nunito Sans" panose="020B0604020202020204" charset="0"/>
              </a:rPr>
              <a:t>	</a:t>
            </a:r>
            <a:endParaRPr lang="en-US" sz="2500" dirty="0">
              <a:latin typeface="Nunito Sans"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7351</Words>
  <Application>WPS Presentation</Application>
  <PresentationFormat>Widescreen</PresentationFormat>
  <Paragraphs>705</Paragraphs>
  <Slides>48</Slides>
  <Notes>49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vt:lpstr>
      <vt:lpstr>SimSun</vt:lpstr>
      <vt:lpstr>Wingdings</vt:lpstr>
      <vt:lpstr>Nunito Sans</vt:lpstr>
      <vt:lpstr>Utsaah</vt:lpstr>
      <vt:lpstr>Courier New</vt:lpstr>
      <vt:lpstr>Microsoft YaHei</vt:lpstr>
      <vt:lpstr>Arial Unicode MS</vt:lpstr>
      <vt:lpstr>Calibri Light</vt:lpstr>
      <vt:lpstr>Calibri</vt:lpstr>
      <vt:lpstr>Helvetica Neue Medium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dc:creator>
  <cp:lastModifiedBy>yugandhar surya</cp:lastModifiedBy>
  <cp:revision>68</cp:revision>
  <dcterms:created xsi:type="dcterms:W3CDTF">2019-12-10T20:04:00Z</dcterms:created>
  <dcterms:modified xsi:type="dcterms:W3CDTF">2023-07-08T05:04:07Z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265A4FC86A924AB7862F4DAE6D588F6C</vt:lpwstr>
  </property>
  <property fmtid="{D5CDD505-2E9C-101B-9397-08002B2CF9AE}" pid="3" name="KSOProductBuildVer">
    <vt:lpwstr>1033-11.2.0.11537</vt:lpwstr>
  </property>
</Properties>
</file>