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7" r:id="rId3"/>
    <p:sldId id="258" r:id="rId5"/>
    <p:sldId id="259" r:id="rId6"/>
    <p:sldId id="260" r:id="rId7"/>
    <p:sldId id="261" r:id="rId8"/>
    <p:sldId id="262" r:id="rId9"/>
    <p:sldId id="263" r:id="rId10"/>
    <p:sldId id="264" r:id="rId11"/>
    <p:sldId id="278" r:id="rId12"/>
    <p:sldId id="279" r:id="rId13"/>
    <p:sldId id="265" r:id="rId14"/>
    <p:sldId id="266" r:id="rId15"/>
    <p:sldId id="267" r:id="rId16"/>
    <p:sldId id="268" r:id="rId17"/>
    <p:sldId id="269" r:id="rId18"/>
    <p:sldId id="270" r:id="rId19"/>
    <p:sldId id="271" r:id="rId20"/>
    <p:sldId id="272" r:id="rId21"/>
    <p:sldId id="273" r:id="rId22"/>
    <p:sldId id="274" r:id="rId23"/>
    <p:sldId id="275"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83" autoAdjust="0"/>
  </p:normalViewPr>
  <p:slideViewPr>
    <p:cSldViewPr snapToGrid="0">
      <p:cViewPr varScale="1">
        <p:scale>
          <a:sx n="48" d="100"/>
          <a:sy n="48" d="100"/>
        </p:scale>
        <p:origin x="53" y="8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9B786-8EB3-4D0D-9586-D276BF2C2DF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0227A-8614-4B02-B985-F280D618176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example, we do not have a constructor but still we are able to create an object for the class. This is because there is a default constructor implicitly injected by python during program compilation, this is an empty default constructor .</a:t>
            </a:r>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Audi Car</a:t>
            </a:r>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example, we do not have a constructor but still we are able to create an object for the class. This is because there is a default constructor implicitly injected by python during program compilation, this is an empty default constructor .</a:t>
            </a:r>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baseline="0" dirty="0"/>
              <a:t> : Option C</a:t>
            </a:r>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MCQ coding question (Programming)</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dirty="0"/>
              <a:t> : Option 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MCQ coding question (Programming)</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dirty="0"/>
              <a:t> : Option C</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baseline="0" dirty="0"/>
              <a:t> : </a:t>
            </a:r>
            <a:r>
              <a:rPr lang="en-US" b="1" baseline="0"/>
              <a:t>Option D</a:t>
            </a:r>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a:t>
            </a:r>
            <a:r>
              <a:rPr lang="en-US" b="1" baseline="0" dirty="0"/>
              <a:t> : Option b</a:t>
            </a:r>
            <a:endParaRPr lang="en-US" b="1" baseline="0" dirty="0"/>
          </a:p>
          <a:p>
            <a:endParaRPr lang="en-US" b="1" baseline="0" dirty="0"/>
          </a:p>
          <a:p>
            <a:r>
              <a:rPr lang="en-US" sz="1200" b="0" i="0" kern="1200" dirty="0">
                <a:solidFill>
                  <a:schemeClr val="tx1"/>
                </a:solidFill>
                <a:effectLst/>
                <a:latin typeface="+mn-lt"/>
                <a:ea typeface="+mn-ea"/>
                <a:cs typeface="+mn-cs"/>
              </a:rPr>
              <a:t>Explanation: Constructors are the member functions which are called automatically whenever an object is created. It is a mandatory functions to be called for an object to be created as this helps in initializing the object to a legal initial value for the class.</a:t>
            </a:r>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a:t>
            </a:r>
            <a:r>
              <a:rPr lang="en-US" b="1" baseline="0" dirty="0"/>
              <a:t> : Option c</a:t>
            </a:r>
            <a:endParaRPr lang="en-US" b="1" baseline="0" dirty="0"/>
          </a:p>
          <a:p>
            <a:endParaRPr lang="en-US" b="1" baseline="0" dirty="0"/>
          </a:p>
          <a:p>
            <a:r>
              <a:rPr lang="en-US" sz="1200" b="0" i="0" kern="1200" dirty="0">
                <a:solidFill>
                  <a:schemeClr val="tx1"/>
                </a:solidFill>
                <a:effectLst/>
                <a:latin typeface="+mn-lt"/>
                <a:ea typeface="+mn-ea"/>
                <a:cs typeface="+mn-cs"/>
              </a:rPr>
              <a:t>Explanation: Constructors are predefined implicitly, even if the programmer doesn’t define any of them. Even if the programmer declares a constructor, it’s not necessary that it must contain some definition.</a:t>
            </a:r>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a:t>
            </a:r>
            <a:r>
              <a:rPr lang="en-US" b="1" baseline="0" dirty="0"/>
              <a:t> : Option a</a:t>
            </a:r>
            <a:endParaRPr lang="en-US" b="1" baseline="0" dirty="0"/>
          </a:p>
          <a:p>
            <a:endParaRPr lang="en-US" b="1" baseline="0" dirty="0"/>
          </a:p>
          <a:p>
            <a:r>
              <a:rPr lang="en-US" sz="1200" b="0" i="0" kern="1200" dirty="0">
                <a:solidFill>
                  <a:schemeClr val="tx1"/>
                </a:solidFill>
                <a:effectLst/>
                <a:latin typeface="+mn-lt"/>
                <a:ea typeface="+mn-ea"/>
                <a:cs typeface="+mn-cs"/>
              </a:rPr>
              <a:t>Explanation: Constructor function should be available to all the parts of program where the object is to be created. Hence it is advised to define it in public access, so that any other function is able to create objects.</a:t>
            </a:r>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a:t>
            </a:r>
            <a:r>
              <a:rPr lang="en-US" b="1" baseline="0" dirty="0"/>
              <a:t> : Option b</a:t>
            </a:r>
            <a:endParaRPr lang="en-US" b="1" baseline="0" dirty="0"/>
          </a:p>
          <a:p>
            <a:endParaRPr lang="en-US" b="1" baseline="0" dirty="0"/>
          </a:p>
          <a:p>
            <a:r>
              <a:rPr lang="en-US" sz="1200" b="0" i="0" kern="1200" dirty="0">
                <a:solidFill>
                  <a:schemeClr val="tx1"/>
                </a:solidFill>
                <a:effectLst/>
                <a:latin typeface="+mn-lt"/>
                <a:ea typeface="+mn-ea"/>
                <a:cs typeface="+mn-cs"/>
              </a:rPr>
              <a:t>Explanation: It can’t be defined with zero number of arguments. </a:t>
            </a:r>
            <a:r>
              <a:rPr lang="en-US" sz="1200" b="0" i="0" kern="1200">
                <a:solidFill>
                  <a:schemeClr val="tx1"/>
                </a:solidFill>
                <a:effectLst/>
                <a:latin typeface="+mn-lt"/>
                <a:ea typeface="+mn-ea"/>
                <a:cs typeface="+mn-cs"/>
              </a:rPr>
              <a:t>This is because to copy one object to another, the object must be mentioned so that compiler can take values from that object.</a:t>
            </a:r>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we have a instance variable </a:t>
            </a:r>
            <a:r>
              <a:rPr lang="en-US" dirty="0"/>
              <a:t>name</a:t>
            </a:r>
            <a:r>
              <a:rPr lang="en-US" sz="1200" b="0" i="0" kern="1200" dirty="0">
                <a:solidFill>
                  <a:schemeClr val="tx1"/>
                </a:solidFill>
                <a:effectLst/>
                <a:latin typeface="+mn-lt"/>
                <a:ea typeface="+mn-ea"/>
                <a:cs typeface="+mn-cs"/>
              </a:rPr>
              <a:t> which we are initializing in the constructor. The constructor is being invoked when we create the object of the class</a:t>
            </a:r>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example, we do not have a constructor but still we are able to create an object for the class. This is because there is a default constructor implicitly injected by python during program compilation, this is an empty default constructor .</a:t>
            </a:r>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FB24DA9-7039-4C49-A912-669D23C41D4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C9CFB-7BD0-41EA-A101-AB5FF6C1DF5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FB24DA9-7039-4C49-A912-669D23C41D4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C9CFB-7BD0-41EA-A101-AB5FF6C1DF5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FB24DA9-7039-4C49-A912-669D23C41D4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C9CFB-7BD0-41EA-A101-AB5FF6C1DF5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FB24DA9-7039-4C49-A912-669D23C41D4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C9CFB-7BD0-41EA-A101-AB5FF6C1DF5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FB24DA9-7039-4C49-A912-669D23C41D4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C9CFB-7BD0-41EA-A101-AB5FF6C1DF5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FB24DA9-7039-4C49-A912-669D23C41D4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C9CFB-7BD0-41EA-A101-AB5FF6C1DF5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FB24DA9-7039-4C49-A912-669D23C41D4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C9CFB-7BD0-41EA-A101-AB5FF6C1DF5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FB24DA9-7039-4C49-A912-669D23C41D4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C9CFB-7BD0-41EA-A101-AB5FF6C1DF5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24DA9-7039-4C49-A912-669D23C41D4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C9CFB-7BD0-41EA-A101-AB5FF6C1DF5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B24DA9-7039-4C49-A912-669D23C41D4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C9CFB-7BD0-41EA-A101-AB5FF6C1DF5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B24DA9-7039-4C49-A912-669D23C41D4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C9CFB-7BD0-41EA-A101-AB5FF6C1DF5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24DA9-7039-4C49-A912-669D23C41D4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C9CFB-7BD0-41EA-A101-AB5FF6C1DF5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Constructors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19475" y="2320119"/>
            <a:ext cx="5353050" cy="37901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The number of students : 3</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15236"/>
                </a:solidFill>
                <a:latin typeface="Courier New" panose="02070309020205020404" pitchFamily="49" charset="0"/>
                <a:cs typeface="Courier New" panose="02070309020205020404" pitchFamily="49" charset="0"/>
              </a:rPr>
              <a:t>// Predict the output(Parameterized Constructor)</a:t>
            </a:r>
            <a:endParaRPr lang="en-US" sz="2000" b="1" dirty="0">
              <a:solidFill>
                <a:srgbClr val="F152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Car: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name = "Audi"</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 data):</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self.name = data</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read_name</a:t>
            </a:r>
            <a:r>
              <a:rPr lang="en-US" sz="2000" b="1" dirty="0">
                <a:solidFill>
                  <a:schemeClr val="bg1"/>
                </a:solidFill>
                <a:latin typeface="Courier New" panose="02070309020205020404" pitchFamily="49" charset="0"/>
                <a:cs typeface="Courier New" panose="02070309020205020404" pitchFamily="49" charset="0"/>
              </a:rPr>
              <a:t>(self):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print(self.name)</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c=Car("Benz")</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c.read_name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c1=Car("BMW")</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c1.read_name()</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Benz</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BMW</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413190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0000500000000000000" pitchFamily="2" charset="0"/>
              </a:rPr>
              <a:t>Object Creation</a:t>
            </a:r>
            <a:endParaRPr lang="en-US" sz="2500" dirty="0">
              <a:latin typeface="Nunito Sans" panose="00000500000000000000" pitchFamily="2" charset="0"/>
            </a:endParaRPr>
          </a:p>
          <a:p>
            <a:pPr marL="1371600" lvl="2" indent="-457200" algn="just">
              <a:lnSpc>
                <a:spcPct val="150000"/>
              </a:lnSpc>
              <a:buFont typeface="Wingdings" panose="05000000000000000000" pitchFamily="2" charset="2"/>
              <a:buChar char="ü"/>
            </a:pPr>
            <a:r>
              <a:rPr lang="en-US" sz="2500" dirty="0">
                <a:latin typeface="Nunito Sans" panose="00000500000000000000" pitchFamily="2" charset="0"/>
              </a:rPr>
              <a:t>Controlled by static class</a:t>
            </a:r>
            <a:endParaRPr lang="en-US" sz="2500" dirty="0">
              <a:latin typeface="Nunito Sans" panose="00000500000000000000" pitchFamily="2" charset="0"/>
            </a:endParaRPr>
          </a:p>
          <a:p>
            <a:pPr marL="1371600" lvl="2" indent="-457200" algn="just">
              <a:lnSpc>
                <a:spcPct val="150000"/>
              </a:lnSpc>
              <a:buFont typeface="Wingdings" panose="05000000000000000000" pitchFamily="2" charset="2"/>
              <a:buChar char="ü"/>
            </a:pPr>
            <a:r>
              <a:rPr lang="en-US" sz="2500" dirty="0">
                <a:latin typeface="Nunito Sans" panose="00000500000000000000" pitchFamily="2" charset="0"/>
              </a:rPr>
              <a:t>Method with the name __new__</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Object Initialization</a:t>
            </a:r>
            <a:endParaRPr lang="en-US" sz="2500" dirty="0">
              <a:latin typeface="Nunito Sans" panose="00000500000000000000" pitchFamily="2" charset="0"/>
            </a:endParaRPr>
          </a:p>
          <a:p>
            <a:pPr marL="1371600" lvl="2" indent="-457200" algn="just">
              <a:lnSpc>
                <a:spcPct val="150000"/>
              </a:lnSpc>
              <a:buFont typeface="Wingdings" panose="05000000000000000000" pitchFamily="2" charset="2"/>
              <a:buChar char="ü"/>
            </a:pPr>
            <a:r>
              <a:rPr lang="en-US" sz="2500" dirty="0">
                <a:latin typeface="Nunito Sans" panose="00000500000000000000" pitchFamily="2" charset="0"/>
              </a:rPr>
              <a:t>Controlled by instance class</a:t>
            </a:r>
            <a:endParaRPr lang="en-US" sz="2500" dirty="0">
              <a:latin typeface="Nunito Sans" panose="00000500000000000000" pitchFamily="2" charset="0"/>
            </a:endParaRPr>
          </a:p>
          <a:p>
            <a:pPr marL="1371600" lvl="2" indent="-457200" algn="just">
              <a:lnSpc>
                <a:spcPct val="150000"/>
              </a:lnSpc>
              <a:buFont typeface="Wingdings" panose="05000000000000000000" pitchFamily="2" charset="2"/>
              <a:buChar char="ü"/>
            </a:pPr>
            <a:r>
              <a:rPr lang="en-US" sz="2500" dirty="0">
                <a:latin typeface="Nunito Sans" panose="00000500000000000000" pitchFamily="2" charset="0"/>
              </a:rPr>
              <a:t>Method with the name __</a:t>
            </a:r>
            <a:r>
              <a:rPr lang="en-US" sz="2500" dirty="0" err="1">
                <a:latin typeface="Nunito Sans" panose="00000500000000000000" pitchFamily="2" charset="0"/>
              </a:rPr>
              <a:t>init</a:t>
            </a:r>
            <a:r>
              <a:rPr lang="en-US" sz="2500" dirty="0">
                <a:latin typeface="Nunito Sans" panose="00000500000000000000" pitchFamily="2" charset="0"/>
              </a:rPr>
              <a:t>__</a:t>
            </a:r>
            <a:endParaRPr lang="en-US" sz="2500" dirty="0">
              <a:latin typeface="Nunito Sans" panose="00000500000000000000" pitchFamily="2" charset="0"/>
            </a:endParaRPr>
          </a:p>
          <a:p>
            <a:pPr algn="just">
              <a:lnSpc>
                <a:spcPct val="150000"/>
              </a:lnSpc>
            </a:pP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Defining a Constructor</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15236"/>
                </a:solidFill>
                <a:latin typeface="Courier New" panose="02070309020205020404" pitchFamily="49" charset="0"/>
                <a:cs typeface="Courier New" panose="02070309020205020404" pitchFamily="49" charset="0"/>
              </a:rPr>
              <a:t>// Predict the output(Object creation)</a:t>
            </a:r>
            <a:endParaRPr lang="en-US" sz="2000" b="1" dirty="0">
              <a:solidFill>
                <a:srgbClr val="F152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Car: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__new__(self):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return 'Audi Car'</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 Car()</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print(c)</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15236"/>
                </a:solidFill>
                <a:latin typeface="Courier New" panose="02070309020205020404" pitchFamily="49" charset="0"/>
                <a:cs typeface="Courier New" panose="02070309020205020404" pitchFamily="49" charset="0"/>
              </a:rPr>
              <a:t>// Predict the output(Parameterized Constructor)</a:t>
            </a:r>
            <a:endParaRPr lang="en-US" sz="2000" b="1" dirty="0">
              <a:solidFill>
                <a:srgbClr val="F152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Car: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name = "Audi"</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 data):</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self.name = data</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read_name</a:t>
            </a:r>
            <a:r>
              <a:rPr lang="en-US" sz="2000" b="1" dirty="0">
                <a:solidFill>
                  <a:schemeClr val="bg1"/>
                </a:solidFill>
                <a:latin typeface="Courier New" panose="02070309020205020404" pitchFamily="49" charset="0"/>
                <a:cs typeface="Courier New" panose="02070309020205020404" pitchFamily="49" charset="0"/>
              </a:rPr>
              <a:t>(self):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print(self.name)</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c=Car("Benz")</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c.read_name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c1=Car("BMW")</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c1.read_name()</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0000500000000000000" pitchFamily="2" charset="0"/>
              </a:rPr>
              <a:t> A constructor has</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Return type integer</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endParaRPr lang="en-US" sz="4800" b="1" dirty="0">
              <a:solidFill>
                <a:schemeClr val="bg1"/>
              </a:solidFill>
              <a:latin typeface="Nunito Sans" panose="00000500000000000000" pitchFamily="2" charset="0"/>
            </a:endParaRPr>
          </a:p>
        </p:txBody>
      </p:sp>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Return type char</a:t>
            </a:r>
            <a:endParaRPr lang="en-US" sz="2500" dirty="0">
              <a:latin typeface="Nunito Sans" panose="00000500000000000000" pitchFamily="2"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No return type</a:t>
            </a:r>
            <a:endParaRPr lang="en-US" sz="2500" dirty="0">
              <a:latin typeface="Nunito Sans" panose="00000500000000000000" pitchFamily="2"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Return type Boolean</a:t>
            </a:r>
            <a:endParaRPr lang="en-US" sz="2500" dirty="0">
              <a:latin typeface="Nunito Sans" panose="00000500000000000000" pitchFamily="2"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endParaRPr lang="en-US" sz="4800" b="1" dirty="0">
              <a:solidFill>
                <a:schemeClr val="bg1"/>
              </a:solidFill>
              <a:latin typeface="Nunito Sans" panose="00000500000000000000" pitchFamily="2" charset="0"/>
            </a:endParaRPr>
          </a:p>
        </p:txBody>
      </p:sp>
      <p:sp>
        <p:nvSpPr>
          <p:cNvPr id="18" name="TextBox 17"/>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What is the output of the below code?</a:t>
            </a:r>
            <a:endParaRPr lang="en-US" sz="2500" dirty="0">
              <a:latin typeface="Nunito Sans" panose="00000500000000000000" pitchFamily="2" charset="0"/>
            </a:endParaRPr>
          </a:p>
        </p:txBody>
      </p:sp>
      <p:sp>
        <p:nvSpPr>
          <p:cNvPr id="2" name="Rectangle 1"/>
          <p:cNvSpPr/>
          <p:nvPr/>
        </p:nvSpPr>
        <p:spPr>
          <a:xfrm>
            <a:off x="598715" y="2590800"/>
            <a:ext cx="11063835" cy="2819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class Sales: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 id):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self.id = id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id = 100  </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val</a:t>
            </a:r>
            <a:r>
              <a:rPr lang="en-US" sz="2000" b="1" dirty="0">
                <a:solidFill>
                  <a:schemeClr val="bg1"/>
                </a:solidFill>
                <a:latin typeface="Courier New" panose="02070309020205020404" pitchFamily="49" charset="0"/>
                <a:cs typeface="Courier New" panose="02070309020205020404" pitchFamily="49" charset="0"/>
              </a:rPr>
              <a:t> = Sales(123)</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 (val.id)</a:t>
            </a:r>
            <a:endParaRPr lang="en-US" sz="20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123</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endParaRPr lang="en-US" sz="4800" b="1" dirty="0">
              <a:solidFill>
                <a:schemeClr val="bg1"/>
              </a:solidFill>
              <a:latin typeface="Nunito Sans" panose="00000500000000000000" pitchFamily="2" charset="0"/>
            </a:endParaRPr>
          </a:p>
        </p:txBody>
      </p:sp>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Error</a:t>
            </a:r>
            <a:endParaRPr lang="en-US" sz="2500" dirty="0">
              <a:latin typeface="Nunito Sans" panose="00000500000000000000" pitchFamily="2" charset="0"/>
            </a:endParaRP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Function is not called</a:t>
            </a:r>
            <a:endParaRPr lang="en-US" sz="2500" dirty="0">
              <a:latin typeface="Nunito Sans" panose="00000500000000000000" pitchFamily="2" charset="0"/>
            </a:endParaRP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Class is declared wrongly</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1569660"/>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endParaRPr lang="en-US" sz="4800" b="1" dirty="0">
              <a:solidFill>
                <a:schemeClr val="bg1"/>
              </a:solidFill>
              <a:latin typeface="Nunito Sans" panose="00000500000000000000" pitchFamily="2" charset="0"/>
            </a:endParaRPr>
          </a:p>
          <a:p>
            <a:pPr algn="r"/>
            <a:r>
              <a:rPr lang="en-US" sz="4800" b="1" dirty="0">
                <a:solidFill>
                  <a:schemeClr val="bg1"/>
                </a:solidFill>
                <a:latin typeface="Nunito Sans" panose="00000500000000000000" pitchFamily="2" charset="0"/>
              </a:rPr>
              <a:t> </a:t>
            </a:r>
            <a:endParaRPr lang="en-US" sz="4800" b="1" dirty="0">
              <a:solidFill>
                <a:schemeClr val="bg1"/>
              </a:solidFill>
              <a:latin typeface="Nunito Sans" panose="00000500000000000000" pitchFamily="2" charset="0"/>
            </a:endParaRPr>
          </a:p>
        </p:txBody>
      </p:sp>
      <p:sp>
        <p:nvSpPr>
          <p:cNvPr id="18" name="TextBox 17"/>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What is the output of the below code?</a:t>
            </a:r>
            <a:endParaRPr lang="en-US" sz="2500" dirty="0">
              <a:latin typeface="Nunito Sans" panose="00000500000000000000" pitchFamily="2" charset="0"/>
            </a:endParaRPr>
          </a:p>
        </p:txBody>
      </p:sp>
      <p:sp>
        <p:nvSpPr>
          <p:cNvPr id="2" name="Rectangle 1"/>
          <p:cNvSpPr/>
          <p:nvPr/>
        </p:nvSpPr>
        <p:spPr>
          <a:xfrm>
            <a:off x="598715" y="2590800"/>
            <a:ext cx="11063835" cy="2819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class Person: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 id):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self.id = id</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sam</a:t>
            </a:r>
            <a:r>
              <a:rPr lang="en-US" sz="2000" b="1" dirty="0">
                <a:solidFill>
                  <a:schemeClr val="bg1"/>
                </a:solidFill>
                <a:latin typeface="Courier New" panose="02070309020205020404" pitchFamily="49" charset="0"/>
                <a:cs typeface="Courier New" panose="02070309020205020404" pitchFamily="49" charset="0"/>
              </a:rPr>
              <a:t> = Person(100)</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sam</a:t>
            </a:r>
            <a:r>
              <a:rPr lang="en-US" sz="2000" b="1" dirty="0">
                <a:solidFill>
                  <a:schemeClr val="bg1"/>
                </a:solidFill>
                <a:latin typeface="Courier New" panose="02070309020205020404" pitchFamily="49" charset="0"/>
                <a:cs typeface="Courier New" panose="02070309020205020404" pitchFamily="49" charset="0"/>
              </a:rPr>
              <a:t>.__</a:t>
            </a:r>
            <a:r>
              <a:rPr lang="en-US" sz="2000" b="1" dirty="0" err="1">
                <a:solidFill>
                  <a:schemeClr val="bg1"/>
                </a:solidFill>
                <a:latin typeface="Courier New" panose="02070309020205020404" pitchFamily="49" charset="0"/>
                <a:cs typeface="Courier New" panose="02070309020205020404" pitchFamily="49" charset="0"/>
              </a:rPr>
              <a:t>dict</a:t>
            </a:r>
            <a:r>
              <a:rPr lang="en-US" sz="2000" b="1" dirty="0">
                <a:solidFill>
                  <a:schemeClr val="bg1"/>
                </a:solidFill>
                <a:latin typeface="Courier New" panose="02070309020205020404" pitchFamily="49" charset="0"/>
                <a:cs typeface="Courier New" panose="02070309020205020404" pitchFamily="49" charset="0"/>
              </a:rPr>
              <a:t>__['age'] = 49</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 (</a:t>
            </a:r>
            <a:r>
              <a:rPr lang="en-US" sz="2000" b="1" dirty="0" err="1">
                <a:solidFill>
                  <a:schemeClr val="bg1"/>
                </a:solidFill>
                <a:latin typeface="Courier New" panose="02070309020205020404" pitchFamily="49" charset="0"/>
                <a:cs typeface="Courier New" panose="02070309020205020404" pitchFamily="49" charset="0"/>
              </a:rPr>
              <a:t>sam.age</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len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sam</a:t>
            </a:r>
            <a:r>
              <a:rPr lang="en-US" sz="2000" b="1" dirty="0">
                <a:solidFill>
                  <a:schemeClr val="bg1"/>
                </a:solidFill>
                <a:latin typeface="Courier New" panose="02070309020205020404" pitchFamily="49" charset="0"/>
                <a:cs typeface="Courier New" panose="02070309020205020404" pitchFamily="49" charset="0"/>
              </a:rPr>
              <a:t>.__</a:t>
            </a:r>
            <a:r>
              <a:rPr lang="en-US" sz="2000" b="1" dirty="0" err="1">
                <a:solidFill>
                  <a:schemeClr val="bg1"/>
                </a:solidFill>
                <a:latin typeface="Courier New" panose="02070309020205020404" pitchFamily="49" charset="0"/>
                <a:cs typeface="Courier New" panose="02070309020205020404" pitchFamily="49" charset="0"/>
              </a:rPr>
              <a:t>dict</a:t>
            </a:r>
            <a:r>
              <a:rPr lang="en-US" sz="2000" b="1" dirty="0">
                <a:solidFill>
                  <a:schemeClr val="bg1"/>
                </a:solidFill>
                <a:latin typeface="Courier New" panose="02070309020205020404" pitchFamily="49" charset="0"/>
                <a:cs typeface="Courier New" panose="02070309020205020404" pitchFamily="49" charset="0"/>
              </a:rPr>
              <a:t>__))</a:t>
            </a:r>
            <a:endParaRPr lang="en-US" sz="20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240065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0000500000000000000" pitchFamily="2" charset="0"/>
              </a:rPr>
              <a:t>Initialize the instance members</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Executes when we create the object</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Performs any start-up task</a:t>
            </a:r>
            <a:endParaRPr lang="en-US" sz="2500" dirty="0">
              <a:latin typeface="Nunito Sans" panose="00000500000000000000" pitchFamily="2" charset="0"/>
            </a:endParaRPr>
          </a:p>
          <a:p>
            <a:pPr algn="just">
              <a:lnSpc>
                <a:spcPct val="150000"/>
              </a:lnSpc>
            </a:pP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Constructors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49	</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endParaRPr lang="en-US" sz="4800" b="1" dirty="0">
              <a:solidFill>
                <a:schemeClr val="bg1"/>
              </a:solidFill>
              <a:latin typeface="Nunito Sans" panose="00000500000000000000" pitchFamily="2" charset="0"/>
            </a:endParaRPr>
          </a:p>
        </p:txBody>
      </p:sp>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50</a:t>
            </a:r>
            <a:endParaRPr lang="en-US" sz="2500" dirty="0">
              <a:latin typeface="Nunito Sans" panose="00000500000000000000" pitchFamily="2" charset="0"/>
            </a:endParaRP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51</a:t>
            </a:r>
            <a:endParaRPr lang="en-US" sz="2500" dirty="0">
              <a:latin typeface="Nunito Sans" panose="00000500000000000000" pitchFamily="2" charset="0"/>
            </a:endParaRP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48</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0000500000000000000" pitchFamily="2" charset="0"/>
              </a:rPr>
              <a:t>Which Of The Following Statements Is True?</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By default, the __new__() method invokes the __</a:t>
            </a:r>
            <a:r>
              <a:rPr lang="en-US" sz="2500" dirty="0" err="1">
                <a:latin typeface="Nunito Sans" panose="00000500000000000000" pitchFamily="2" charset="0"/>
              </a:rPr>
              <a:t>init</a:t>
            </a:r>
            <a:r>
              <a:rPr lang="en-US" sz="2500" dirty="0">
                <a:latin typeface="Nunito Sans" panose="00000500000000000000" pitchFamily="2" charset="0"/>
              </a:rPr>
              <a:t>__ method.</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endParaRPr lang="en-US" sz="4800" b="1" dirty="0">
              <a:solidFill>
                <a:schemeClr val="bg1"/>
              </a:solidFill>
              <a:latin typeface="Nunito Sans" panose="00000500000000000000" pitchFamily="2" charset="0"/>
            </a:endParaRPr>
          </a:p>
        </p:txBody>
      </p:sp>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__new__() method is defined in the object class.</a:t>
            </a:r>
            <a:endParaRPr lang="en-US" sz="2500" dirty="0">
              <a:latin typeface="Nunito Sans" panose="00000500000000000000" pitchFamily="2"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__</a:t>
            </a:r>
            <a:r>
              <a:rPr lang="en-US" sz="2500" dirty="0" err="1">
                <a:latin typeface="Nunito Sans" panose="00000500000000000000" pitchFamily="2" charset="0"/>
              </a:rPr>
              <a:t>init</a:t>
            </a:r>
            <a:r>
              <a:rPr lang="en-US" sz="2500" dirty="0">
                <a:latin typeface="Nunito Sans" panose="00000500000000000000" pitchFamily="2" charset="0"/>
              </a:rPr>
              <a:t>__() method is defined in the object class.</a:t>
            </a:r>
            <a:endParaRPr lang="en-US" sz="2500" dirty="0">
              <a:latin typeface="Nunito Sans" panose="00000500000000000000" pitchFamily="2"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All the above</a:t>
            </a:r>
            <a:endParaRPr lang="en-US" sz="2500" dirty="0">
              <a:latin typeface="Nunito Sans" panose="00000500000000000000" pitchFamily="2"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0000500000000000000" pitchFamily="2" charset="0"/>
              </a:rPr>
              <a:t>Which among the following is called first, automatically</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Class</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endParaRPr lang="en-US" sz="4800" b="1" dirty="0">
              <a:solidFill>
                <a:schemeClr val="bg1"/>
              </a:solidFill>
              <a:latin typeface="Nunito Sans" panose="00000500000000000000" pitchFamily="2" charset="0"/>
            </a:endParaRPr>
          </a:p>
        </p:txBody>
      </p:sp>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Constructor</a:t>
            </a:r>
            <a:endParaRPr lang="en-US" sz="2500" dirty="0">
              <a:latin typeface="Nunito Sans" panose="00000500000000000000" pitchFamily="2"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New</a:t>
            </a:r>
            <a:endParaRPr lang="en-US" sz="2500" dirty="0">
              <a:latin typeface="Nunito Sans" panose="00000500000000000000" pitchFamily="2"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Trigger</a:t>
            </a:r>
            <a:endParaRPr lang="en-US" sz="2500" dirty="0">
              <a:latin typeface="Nunito Sans" panose="00000500000000000000" pitchFamily="2"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0000500000000000000" pitchFamily="2" charset="0"/>
              </a:rPr>
              <a:t>Which among the following is not a necessary condition for constructors?</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Its name must be same as that of Class</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endParaRPr lang="en-US" sz="4800" b="1" dirty="0">
              <a:solidFill>
                <a:schemeClr val="bg1"/>
              </a:solidFill>
              <a:latin typeface="Nunito Sans" panose="00000500000000000000" pitchFamily="2" charset="0"/>
            </a:endParaRPr>
          </a:p>
        </p:txBody>
      </p:sp>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It must not have any return type</a:t>
            </a:r>
            <a:endParaRPr lang="en-US" sz="2500" dirty="0">
              <a:latin typeface="Nunito Sans" panose="00000500000000000000" pitchFamily="2"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It must contain a definition body</a:t>
            </a:r>
            <a:endParaRPr lang="en-US" sz="2500" dirty="0">
              <a:latin typeface="Nunito Sans" panose="00000500000000000000" pitchFamily="2"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It can contains arguments</a:t>
            </a:r>
            <a:endParaRPr lang="en-US" sz="2500" dirty="0">
              <a:latin typeface="Nunito Sans" panose="00000500000000000000" pitchFamily="2"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861774"/>
          </a:xfrm>
          <a:prstGeom prst="rect">
            <a:avLst/>
          </a:prstGeom>
          <a:noFill/>
        </p:spPr>
        <p:txBody>
          <a:bodyPr wrap="square" rtlCol="0">
            <a:spAutoFit/>
          </a:bodyPr>
          <a:lstStyle/>
          <a:p>
            <a:r>
              <a:rPr lang="en-US" sz="2500" dirty="0">
                <a:latin typeface="Nunito Sans" panose="00000500000000000000" pitchFamily="2" charset="0"/>
              </a:rPr>
              <a:t>In which access should a constructor be defined, so that object of the class can be created in any function?</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public</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endParaRPr lang="en-US" sz="4800" b="1" dirty="0">
              <a:solidFill>
                <a:schemeClr val="bg1"/>
              </a:solidFill>
              <a:latin typeface="Nunito Sans" panose="00000500000000000000" pitchFamily="2" charset="0"/>
            </a:endParaRPr>
          </a:p>
        </p:txBody>
      </p:sp>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protected</a:t>
            </a:r>
            <a:endParaRPr lang="en-US" sz="2500" dirty="0">
              <a:latin typeface="Nunito Sans" panose="00000500000000000000" pitchFamily="2"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private</a:t>
            </a:r>
            <a:endParaRPr lang="en-US" sz="2500" dirty="0">
              <a:latin typeface="Nunito Sans" panose="00000500000000000000" pitchFamily="2"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Any access specifier will work</a:t>
            </a:r>
            <a:endParaRPr lang="en-US" sz="2500" dirty="0">
              <a:latin typeface="Nunito Sans" panose="00000500000000000000" pitchFamily="2"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0000500000000000000" pitchFamily="2" charset="0"/>
              </a:rPr>
              <a:t>Which among the following is true for copy constructor?</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argument object is passed by reference.</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endParaRPr lang="en-US" sz="4800" b="1" dirty="0">
              <a:solidFill>
                <a:schemeClr val="bg1"/>
              </a:solidFill>
              <a:latin typeface="Nunito Sans" panose="00000500000000000000" pitchFamily="2" charset="0"/>
            </a:endParaRPr>
          </a:p>
        </p:txBody>
      </p:sp>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It can be defined with zero arguments</a:t>
            </a:r>
            <a:endParaRPr lang="en-US" sz="2500" dirty="0">
              <a:latin typeface="Nunito Sans" panose="00000500000000000000" pitchFamily="2"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Used when an object is passed by value to a function</a:t>
            </a:r>
            <a:endParaRPr lang="en-US" sz="2500" dirty="0">
              <a:latin typeface="Nunito Sans" panose="00000500000000000000" pitchFamily="2"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Used when a function returns an object</a:t>
            </a:r>
            <a:endParaRPr lang="en-US" sz="2500" dirty="0">
              <a:latin typeface="Nunito Sans" panose="00000500000000000000" pitchFamily="2"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182357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0000500000000000000" pitchFamily="2" charset="0"/>
              </a:rPr>
              <a:t>Default constructors - The default constructor is simple constructor which doesn't accept any arguments. It's definition has only one argument which is a reference to the instance being constructed.</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Parameterized constructors - constructor with parameters </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Types of Constructors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291810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0000500000000000000" pitchFamily="2" charset="0"/>
              </a:rPr>
              <a:t>Begins with double underscores(__)</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Name should be in __</a:t>
            </a:r>
            <a:r>
              <a:rPr lang="en-US" sz="2500" dirty="0" err="1">
                <a:latin typeface="Nunito Sans" panose="00000500000000000000" pitchFamily="2" charset="0"/>
              </a:rPr>
              <a:t>init</a:t>
            </a:r>
            <a:r>
              <a:rPr lang="en-US" sz="2500" dirty="0">
                <a:latin typeface="Nunito Sans" panose="00000500000000000000" pitchFamily="2" charset="0"/>
              </a:rPr>
              <a:t>__()</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It is mostly used to initialize the class attributes</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Every class must have a constructor, even if it simply relies on the default constructor</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Creating a Constructors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15236"/>
                </a:solidFill>
                <a:latin typeface="Courier New" panose="02070309020205020404" pitchFamily="49" charset="0"/>
                <a:cs typeface="Courier New" panose="02070309020205020404" pitchFamily="49" charset="0"/>
              </a:rPr>
              <a:t>// Predict the output</a:t>
            </a:r>
            <a:endParaRPr lang="en-US" sz="2000" b="1" dirty="0">
              <a:solidFill>
                <a:srgbClr val="F152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Constructor: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self.name="Hello"</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read_name</a:t>
            </a:r>
            <a:r>
              <a:rPr lang="en-US" sz="2000" b="1" dirty="0">
                <a:solidFill>
                  <a:schemeClr val="bg1"/>
                </a:solidFill>
                <a:latin typeface="Courier New" panose="02070309020205020404" pitchFamily="49" charset="0"/>
                <a:cs typeface="Courier New" panose="02070309020205020404" pitchFamily="49" charset="0"/>
              </a:rPr>
              <a:t>(self):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print(self.name)</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cons=Constructor()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cons.read_name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3" name="Rectangle 2"/>
          <p:cNvSpPr/>
          <p:nvPr/>
        </p:nvSpPr>
        <p:spPr>
          <a:xfrm>
            <a:off x="1733266" y="1064525"/>
            <a:ext cx="382137" cy="259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Hello</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15236"/>
                </a:solidFill>
                <a:latin typeface="Courier New" panose="02070309020205020404" pitchFamily="49" charset="0"/>
                <a:cs typeface="Courier New" panose="02070309020205020404" pitchFamily="49" charset="0"/>
              </a:rPr>
              <a:t>// Predict the output(Default Constructor)</a:t>
            </a:r>
            <a:endParaRPr lang="en-US" sz="2000" b="1" dirty="0">
              <a:solidFill>
                <a:srgbClr val="F152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Car: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name = "AUDI“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__init__(self):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read_name</a:t>
            </a:r>
            <a:r>
              <a:rPr lang="en-US" sz="2000" b="1" dirty="0">
                <a:solidFill>
                  <a:schemeClr val="bg1"/>
                </a:solidFill>
                <a:latin typeface="Courier New" panose="02070309020205020404" pitchFamily="49" charset="0"/>
                <a:cs typeface="Courier New" panose="02070309020205020404" pitchFamily="49" charset="0"/>
              </a:rPr>
              <a:t>(self):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print(self.name)</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 = Car()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c.read_name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AUDI</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15236"/>
                </a:solidFill>
                <a:latin typeface="Courier New" panose="02070309020205020404" pitchFamily="49" charset="0"/>
                <a:cs typeface="Courier New" panose="02070309020205020404" pitchFamily="49" charset="0"/>
              </a:rPr>
              <a:t>// Counting the number of object</a:t>
            </a:r>
            <a:endParaRPr lang="en-US" sz="2000" b="1" dirty="0">
              <a:solidFill>
                <a:srgbClr val="F152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Student: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count = 0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Student.count</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Student.count</a:t>
            </a:r>
            <a:r>
              <a:rPr lang="en-US" sz="2000" b="1" dirty="0">
                <a:solidFill>
                  <a:schemeClr val="bg1"/>
                </a:solidFill>
                <a:latin typeface="Courier New" panose="02070309020205020404" pitchFamily="49" charset="0"/>
                <a:cs typeface="Courier New" panose="02070309020205020404" pitchFamily="49" charset="0"/>
              </a:rPr>
              <a:t> + 1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s1=Student()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s2=Student()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s3=Student()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print("The number of students:",</a:t>
            </a:r>
            <a:r>
              <a:rPr lang="en-US" sz="2000" b="1" dirty="0" err="1">
                <a:solidFill>
                  <a:schemeClr val="bg1"/>
                </a:solidFill>
                <a:latin typeface="Courier New" panose="02070309020205020404" pitchFamily="49" charset="0"/>
                <a:cs typeface="Courier New" panose="02070309020205020404" pitchFamily="49" charset="0"/>
              </a:rPr>
              <a:t>Student.count</a:t>
            </a:r>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3717</Words>
  <Application>WPS Presentation</Application>
  <PresentationFormat>Widescreen</PresentationFormat>
  <Paragraphs>454</Paragraphs>
  <Slides>25</Slides>
  <Notes>26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SimSun</vt:lpstr>
      <vt:lpstr>Wingdings</vt:lpstr>
      <vt:lpstr>Nunito Sans</vt:lpstr>
      <vt:lpstr>Segoe Print</vt:lpstr>
      <vt:lpstr>Courier New</vt:lpstr>
      <vt:lpstr>Helvetica Neue Medium</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sangeetha</dc:creator>
  <cp:lastModifiedBy>yugandhar surya</cp:lastModifiedBy>
  <cp:revision>12</cp:revision>
  <dcterms:created xsi:type="dcterms:W3CDTF">2019-12-10T20:05:00Z</dcterms:created>
  <dcterms:modified xsi:type="dcterms:W3CDTF">2023-07-05T18:18:29Z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2FC9B11BDC4943208A1E4FF09DE28B17</vt:lpwstr>
  </property>
  <property fmtid="{D5CDD505-2E9C-101B-9397-08002B2CF9AE}" pid="3" name="KSOProductBuildVer">
    <vt:lpwstr>1033-11.2.0.11537</vt:lpwstr>
  </property>
</Properties>
</file>