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8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9" r:id="rId14"/>
    <p:sldId id="267" r:id="rId15"/>
    <p:sldId id="268" r:id="rId16"/>
    <p:sldId id="269" r:id="rId17"/>
    <p:sldId id="290" r:id="rId18"/>
    <p:sldId id="270" r:id="rId19"/>
    <p:sldId id="271" r:id="rId20"/>
    <p:sldId id="272" r:id="rId21"/>
    <p:sldId id="273" r:id="rId22"/>
    <p:sldId id="291" r:id="rId23"/>
    <p:sldId id="274" r:id="rId24"/>
    <p:sldId id="275" r:id="rId25"/>
    <p:sldId id="276" r:id="rId26"/>
    <p:sldId id="277" r:id="rId27"/>
    <p:sldId id="278" r:id="rId28"/>
    <p:sldId id="292" r:id="rId29"/>
    <p:sldId id="279" r:id="rId30"/>
    <p:sldId id="280" r:id="rId31"/>
    <p:sldId id="294" r:id="rId32"/>
    <p:sldId id="295" r:id="rId33"/>
    <p:sldId id="281" r:id="rId34"/>
    <p:sldId id="296" r:id="rId35"/>
    <p:sldId id="297" r:id="rId36"/>
    <p:sldId id="298" r:id="rId37"/>
    <p:sldId id="293" r:id="rId38"/>
    <p:sldId id="282" r:id="rId39"/>
    <p:sldId id="283" r:id="rId40"/>
    <p:sldId id="284" r:id="rId41"/>
    <p:sldId id="285" r:id="rId42"/>
    <p:sldId id="286" r:id="rId43"/>
    <p:sldId id="287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48" d="100"/>
          <a:sy n="48" d="100"/>
        </p:scale>
        <p:origin x="53" y="1042"/>
      </p:cViewPr>
      <p:guideLst>
        <p:guide orient="horz" pos="2184"/>
        <p:guide pos="3843"/>
      </p:guideLst>
    </p:cSldViewPr>
  </p:slideViewPr>
  <p:notesTextViewPr>
    <p:cViewPr>
      <p:scale>
        <a:sx n="1" d="1"/>
        <a:sy n="1" d="1"/>
      </p:scale>
      <p:origin x="0" y="-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F33EE-2305-4E60-88E4-669192CA4B0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62E24-DD5A-455F-B94B-89207844993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Blank slide (Text Only)</a:t>
            </a:r>
            <a:endParaRPr lang="en-US" b="1" dirty="0"/>
          </a:p>
          <a:p>
            <a:r>
              <a:rPr lang="en-US" b="0" dirty="0"/>
              <a:t>Use this slide as an </a:t>
            </a:r>
            <a:r>
              <a:rPr lang="en-US" b="1" dirty="0"/>
              <a:t>extension of other slides</a:t>
            </a:r>
            <a:r>
              <a:rPr lang="en-US" b="0" dirty="0"/>
              <a:t>. Therefore, if the data doesn’t fit in any of the slides then put the extra data here.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Blank slide (Text Only)</a:t>
            </a:r>
            <a:endParaRPr lang="en-US" b="1" dirty="0"/>
          </a:p>
          <a:p>
            <a:r>
              <a:rPr lang="en-US" b="0" dirty="0"/>
              <a:t>Use this slide as an </a:t>
            </a:r>
            <a:r>
              <a:rPr lang="en-US" b="1" dirty="0"/>
              <a:t>extension of other slides</a:t>
            </a:r>
            <a:r>
              <a:rPr lang="en-US" b="0" dirty="0"/>
              <a:t>. Therefore, if the data doesn’t fit in any of the slides then put the extra data here.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MCQ coding question (Programming)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Ans</a:t>
            </a:r>
            <a:r>
              <a:rPr lang="en-US" b="1" dirty="0"/>
              <a:t> : Option 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Explanation: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multi-level inheritance, a subclass derives from another class which itself is derived from another class.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 : Option B</a:t>
            </a:r>
            <a:endParaRPr lang="en-US" b="1" dirty="0"/>
          </a:p>
          <a:p>
            <a:endParaRPr lang="en-US" b="1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Explanation:  Initially x=3 and y=0. When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obj.count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is called, y=1.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 : Option C</a:t>
            </a:r>
            <a:endParaRPr lang="en-US" b="1" dirty="0"/>
          </a:p>
          <a:p>
            <a:endParaRPr lang="en-US" b="1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Explanation: Any changes made to the private members of the class in the subclass aren’t reflected in the original members.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Explanation: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multi-level inheritance, a subclass derives from another class which itself is derived from another class.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MCQ coding question (Programming)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 : Option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Explanation: Class B inherits class A hence the function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becomes part of class B’s definition. Hence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method is properly executed and the line is printed.</a:t>
            </a:r>
            <a:endParaRPr lang="en-US" b="1" dirty="0"/>
          </a:p>
          <a:p>
            <a:r>
              <a:rPr lang="en-US" b="1" dirty="0"/>
              <a:t>Explanation: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multi-level inheritance, a subclass derives from another class which itself is derived from another class.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 : Option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Explanation: For example: &gt;&gt;&gt; type((1,)) gives &lt;class ‘tuple’&gt;.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 : Option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Explanation: help() usually gives information of the class on any built-in type or function.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Car is the Base class and Class Audi Class is the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Here,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 Car</a:t>
            </a:r>
            <a:r>
              <a:rPr lang="en-US" b="1" baseline="0" dirty="0"/>
              <a:t> --- Class simulate a car</a:t>
            </a:r>
            <a:endParaRPr lang="en-US" b="1" baseline="0" dirty="0"/>
          </a:p>
          <a:p>
            <a:r>
              <a:rPr lang="en-US" b="1" baseline="0" dirty="0"/>
              <a:t> Brand --- Subclass of Car</a:t>
            </a:r>
            <a:endParaRPr lang="en-US" b="1" baseline="0" dirty="0"/>
          </a:p>
          <a:p>
            <a:r>
              <a:rPr lang="en-US" b="1" baseline="0" dirty="0"/>
              <a:t> Price --- Subclass of Car</a:t>
            </a:r>
            <a:endParaRPr lang="en-US" b="1" baseline="0" dirty="0"/>
          </a:p>
          <a:p>
            <a:r>
              <a:rPr lang="en-US" b="1" baseline="0" dirty="0"/>
              <a:t> Color --- Subclass of Car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28-C53A-4C0A-BB72-ABADDFA1EB2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74E9-3326-4CB4-943E-31473A5698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28-C53A-4C0A-BB72-ABADDFA1EB2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74E9-3326-4CB4-943E-31473A5698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28-C53A-4C0A-BB72-ABADDFA1EB2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74E9-3326-4CB4-943E-31473A5698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28-C53A-4C0A-BB72-ABADDFA1EB2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74E9-3326-4CB4-943E-31473A5698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28-C53A-4C0A-BB72-ABADDFA1EB2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74E9-3326-4CB4-943E-31473A5698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28-C53A-4C0A-BB72-ABADDFA1EB2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74E9-3326-4CB4-943E-31473A5698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28-C53A-4C0A-BB72-ABADDFA1EB2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74E9-3326-4CB4-943E-31473A5698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28-C53A-4C0A-BB72-ABADDFA1EB2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74E9-3326-4CB4-943E-31473A5698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28-C53A-4C0A-BB72-ABADDFA1EB2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74E9-3326-4CB4-943E-31473A5698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28-C53A-4C0A-BB72-ABADDFA1EB2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74E9-3326-4CB4-943E-31473A5698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28-C53A-4C0A-BB72-ABADDFA1EB2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74E9-3326-4CB4-943E-31473A5698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3E728-C53A-4C0A-BB72-ABADDFA1EB2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474E9-3326-4CB4-943E-31473A5698F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jpeg"/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jpeg"/><Relationship Id="rId3" Type="http://schemas.openxmlformats.org/officeDocument/2006/relationships/image" Target="../media/image2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image" Target="../media/image1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Inheritance</a:t>
            </a:r>
            <a:endParaRPr lang="en-US" sz="4500" b="1" dirty="0">
              <a:latin typeface="Nunito Sans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82" y="1078174"/>
            <a:ext cx="1183621" cy="1781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17" y="3712191"/>
            <a:ext cx="1482556" cy="21802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867" y="3712191"/>
            <a:ext cx="2260939" cy="1913102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8" idx="0"/>
          </p:cNvCxnSpPr>
          <p:nvPr/>
        </p:nvCxnSpPr>
        <p:spPr>
          <a:xfrm flipH="1">
            <a:off x="3906695" y="2152170"/>
            <a:ext cx="1402284" cy="15600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6090557" y="2152170"/>
            <a:ext cx="2079780" cy="15600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Inheritance can be achieve by passing the parent class as an argument in the class definition of child class.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Single Inheritance</a:t>
            </a:r>
            <a:endParaRPr lang="en-US" sz="4500" b="1" dirty="0">
              <a:latin typeface="Nunito Sans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96" y="1612669"/>
            <a:ext cx="1928013" cy="290114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technovisionmobile.com/wp-content/uploads/2018/12/oppo-f9-cph1881-original-imaf9yuuqxggfhhe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260" y="1485344"/>
            <a:ext cx="2990071" cy="302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3316406" y="2954058"/>
            <a:ext cx="4421875" cy="455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Single Inheritance</a:t>
            </a:r>
            <a:endParaRPr lang="en-US" sz="4500" b="1" dirty="0"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15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Predict the output</a:t>
            </a:r>
            <a:endParaRPr lang="en-US" sz="2000" b="1" dirty="0">
              <a:solidFill>
                <a:srgbClr val="F152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brand = ""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 = ""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show_brand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self.brand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color(Car):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show_color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self.color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ch1 = color()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ch1.brand = "Audi"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ch1.color = "Black"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ch1.show_brand()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ch1.show_color()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Archived when a derived class inherits another derived class</a:t>
            </a:r>
            <a:endParaRPr lang="en-US" sz="2500" dirty="0">
              <a:latin typeface="Nunito Sans" panose="020B0604020202020204" charset="0"/>
            </a:endParaRPr>
          </a:p>
          <a:p>
            <a:endParaRPr lang="en-US" sz="2500" dirty="0">
              <a:latin typeface="Nunito Sans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There is no limit on the number of levels up to which, the multi-level inheritance is archived in python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82811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Multi-level Inheritance</a:t>
            </a:r>
            <a:endParaRPr lang="en-US" sz="4500" b="1" dirty="0">
              <a:latin typeface="Nunito Sans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	</a:t>
            </a:r>
            <a:endParaRPr lang="en-US" sz="4500" b="1" dirty="0">
              <a:latin typeface="Nunito Sans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82" y="1568916"/>
            <a:ext cx="2034209" cy="13552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84" y="5227104"/>
            <a:ext cx="2044577" cy="1302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82" y="3524478"/>
            <a:ext cx="2044579" cy="115784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283845" y="2893326"/>
            <a:ext cx="14941" cy="631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0"/>
          </p:cNvCxnSpPr>
          <p:nvPr/>
        </p:nvCxnSpPr>
        <p:spPr>
          <a:xfrm flipV="1">
            <a:off x="6303973" y="4694830"/>
            <a:ext cx="14940" cy="5322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8624" y="9215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Multi-level Inheritance</a:t>
            </a:r>
            <a:endParaRPr lang="en-US" sz="4500" b="1" dirty="0"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class class1:  </a:t>
            </a:r>
            <a:endParaRPr lang="en-US" sz="25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   &lt;class-suite&gt;   </a:t>
            </a:r>
            <a:endParaRPr lang="en-US" sz="25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class class2(class1):  </a:t>
            </a:r>
            <a:endParaRPr lang="en-US" sz="25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   &lt;class suite&gt;  </a:t>
            </a:r>
            <a:endParaRPr lang="en-US" sz="25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class class3(class2):  </a:t>
            </a:r>
            <a:endParaRPr lang="en-US" sz="25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   &lt;class suite&gt; 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Syntax	</a:t>
            </a:r>
            <a:endParaRPr lang="en-US" sz="4500" b="1" dirty="0">
              <a:latin typeface="Nunito Sans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168974" y="1585898"/>
            <a:ext cx="1828800" cy="809179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Class 1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168974" y="3087331"/>
            <a:ext cx="1828800" cy="739189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Class 2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172022" y="4628352"/>
            <a:ext cx="1825752" cy="78795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Class N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7037654" y="2474655"/>
            <a:ext cx="45719" cy="6208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7037655" y="3859413"/>
            <a:ext cx="45719" cy="7360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15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Predict the output</a:t>
            </a:r>
            <a:endParaRPr lang="en-US" sz="2000" b="1" dirty="0">
              <a:solidFill>
                <a:srgbClr val="F152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Car: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speed(self):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print("100km/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Brand(Car):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print("Its a high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speciality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car")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Color(Brand):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black(self):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print("Everyone loves black car")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Color()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c.audi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c.speed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c.black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Its a high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speciality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100km/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Everyone loves black car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Provides us the flexibility to inherit multiple base classes in the child class.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Multiple Inheritance</a:t>
            </a:r>
            <a:endParaRPr lang="en-US" sz="4500" b="1" dirty="0">
              <a:latin typeface="Nunito Sans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Provides code reusability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Use an existing class to create a new class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Inherit a base class into the derived class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Inherit all the data fields and methods in base class</a:t>
            </a:r>
            <a:endParaRPr lang="en-US" sz="25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Inheritance</a:t>
            </a:r>
            <a:endParaRPr lang="en-US" sz="4500" b="1" dirty="0">
              <a:latin typeface="Nunito Sans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2659469"/>
            <a:ext cx="10983686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500" b="1" dirty="0">
              <a:latin typeface="Nunito Sans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63" y="5082362"/>
            <a:ext cx="1595772" cy="7526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22" y="2267054"/>
            <a:ext cx="2742709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11" y="2232717"/>
            <a:ext cx="2314575" cy="1628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50" y="2272288"/>
            <a:ext cx="1762125" cy="1447800"/>
          </a:xfrm>
          <a:prstGeom prst="rect">
            <a:avLst/>
          </a:prstGeom>
        </p:spPr>
      </p:pic>
      <p:sp>
        <p:nvSpPr>
          <p:cNvPr id="11" name="Bent-Up Arrow 10"/>
          <p:cNvSpPr/>
          <p:nvPr/>
        </p:nvSpPr>
        <p:spPr>
          <a:xfrm flipH="1">
            <a:off x="2200195" y="3684397"/>
            <a:ext cx="3133667" cy="1984313"/>
          </a:xfrm>
          <a:prstGeom prst="bentUpArrow">
            <a:avLst>
              <a:gd name="adj1" fmla="val 25000"/>
              <a:gd name="adj2" fmla="val 2415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/>
          <p:cNvSpPr/>
          <p:nvPr/>
        </p:nvSpPr>
        <p:spPr>
          <a:xfrm>
            <a:off x="6929635" y="4000604"/>
            <a:ext cx="3508190" cy="1668106"/>
          </a:xfrm>
          <a:prstGeom prst="bentUpArrow">
            <a:avLst>
              <a:gd name="adj1" fmla="val 25000"/>
              <a:gd name="adj2" fmla="val 2415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5823857" y="3880339"/>
            <a:ext cx="533400" cy="11315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8624" y="9215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Multiple Inheritance</a:t>
            </a:r>
            <a:endParaRPr lang="en-US" sz="4500" b="1" dirty="0"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class Base1:  </a:t>
            </a:r>
            <a:endParaRPr lang="en-US" sz="25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   &lt;class-suite&gt;  </a:t>
            </a:r>
            <a:endParaRPr lang="en-US" sz="25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 class Base2:  </a:t>
            </a:r>
            <a:endParaRPr lang="en-US" sz="25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   &lt;class-suite&gt;   </a:t>
            </a:r>
            <a:endParaRPr lang="en-US" sz="25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class </a:t>
            </a:r>
            <a:r>
              <a:rPr lang="en-US" sz="2500" dirty="0" err="1">
                <a:latin typeface="Nunito Sans" panose="020B0604020202020204" charset="0"/>
              </a:rPr>
              <a:t>BaseN</a:t>
            </a:r>
            <a:r>
              <a:rPr lang="en-US" sz="2500" dirty="0">
                <a:latin typeface="Nunito Sans" panose="020B0604020202020204" charset="0"/>
              </a:rPr>
              <a:t>:  </a:t>
            </a:r>
            <a:endParaRPr lang="en-US" sz="25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   &lt;class-suite&gt;  </a:t>
            </a:r>
            <a:endParaRPr lang="en-US" sz="25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class Derived(Base1, Base2, ...... </a:t>
            </a:r>
            <a:r>
              <a:rPr lang="en-US" sz="2500" dirty="0" err="1">
                <a:latin typeface="Nunito Sans" panose="020B0604020202020204" charset="0"/>
              </a:rPr>
              <a:t>BaseN</a:t>
            </a:r>
            <a:r>
              <a:rPr lang="en-US" sz="2500" dirty="0">
                <a:latin typeface="Nunito Sans" panose="020B0604020202020204" charset="0"/>
              </a:rPr>
              <a:t>):  </a:t>
            </a:r>
            <a:endParaRPr lang="en-US" sz="25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   &lt;class-suite&gt; 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Syntax	</a:t>
            </a:r>
            <a:endParaRPr lang="en-US" sz="4500" b="1" dirty="0">
              <a:latin typeface="Nunito Sans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71600" y="1219200"/>
            <a:ext cx="1676400" cy="914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Class 1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419600" y="1219200"/>
            <a:ext cx="1828800" cy="914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Class 2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467600" y="1219199"/>
            <a:ext cx="1752600" cy="838201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Class 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19600" y="3200400"/>
            <a:ext cx="1828800" cy="914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  <a:endParaRPr lang="en-US" dirty="0"/>
          </a:p>
        </p:txBody>
      </p:sp>
      <p:sp>
        <p:nvSpPr>
          <p:cNvPr id="8" name="Bent-Up Arrow 7"/>
          <p:cNvSpPr/>
          <p:nvPr/>
        </p:nvSpPr>
        <p:spPr>
          <a:xfrm>
            <a:off x="6248400" y="2108915"/>
            <a:ext cx="2590800" cy="1766552"/>
          </a:xfrm>
          <a:prstGeom prst="bentUpArrow">
            <a:avLst>
              <a:gd name="adj1" fmla="val 25000"/>
              <a:gd name="adj2" fmla="val 2415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5029200" y="2133600"/>
            <a:ext cx="533400" cy="106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-Up Arrow 16"/>
          <p:cNvSpPr/>
          <p:nvPr/>
        </p:nvSpPr>
        <p:spPr>
          <a:xfrm flipH="1">
            <a:off x="1750454" y="2124404"/>
            <a:ext cx="2674513" cy="1766552"/>
          </a:xfrm>
          <a:prstGeom prst="bentUpArrow">
            <a:avLst>
              <a:gd name="adj1" fmla="val 25000"/>
              <a:gd name="adj2" fmla="val 2415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15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Predict the output</a:t>
            </a:r>
            <a:endParaRPr lang="en-US" sz="2000" b="1" dirty="0">
              <a:solidFill>
                <a:srgbClr val="F152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Animal1(object):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self.str1 = "Dog"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 ("Animal1")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Animal2(object):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self.str2 = "Cat"    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 ("Animal2")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(Animal1, Animal2):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Animal1.__init__(self)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Animal2.__init__(self)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 ("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printStrs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print(self.str1, self.str2)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a.printStrs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Animal2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Dog Cat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Involves multiple inheritance taking place in a single program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This form combines more than one form of inheritance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 It is a blend of more than one type of inheritance.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Hybrid Inheritance</a:t>
            </a:r>
            <a:endParaRPr lang="en-US" sz="4500" b="1" dirty="0">
              <a:latin typeface="Nunito Sans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42" y="4831306"/>
            <a:ext cx="1609201" cy="16983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809" y="1"/>
            <a:ext cx="1539002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73" y="2538483"/>
            <a:ext cx="1310640" cy="1543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191" y="2454503"/>
            <a:ext cx="1852448" cy="1627091"/>
          </a:xfrm>
          <a:prstGeom prst="rect">
            <a:avLst/>
          </a:prstGeom>
        </p:spPr>
      </p:pic>
      <p:cxnSp>
        <p:nvCxnSpPr>
          <p:cNvPr id="8" name="Elbow Connector 7"/>
          <p:cNvCxnSpPr>
            <a:endCxn id="4" idx="0"/>
          </p:cNvCxnSpPr>
          <p:nvPr/>
        </p:nvCxnSpPr>
        <p:spPr>
          <a:xfrm rot="10800000" flipV="1">
            <a:off x="3389594" y="1064525"/>
            <a:ext cx="2342467" cy="147395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5" idx="0"/>
          </p:cNvCxnSpPr>
          <p:nvPr/>
        </p:nvCxnSpPr>
        <p:spPr>
          <a:xfrm>
            <a:off x="6632812" y="1064525"/>
            <a:ext cx="2577603" cy="138997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</p:cNvCxnSpPr>
          <p:nvPr/>
        </p:nvCxnSpPr>
        <p:spPr>
          <a:xfrm rot="5400000">
            <a:off x="7388210" y="3664195"/>
            <a:ext cx="1404806" cy="223960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89594" y="3903260"/>
            <a:ext cx="0" cy="15831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89594" y="5486400"/>
            <a:ext cx="234246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15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Predict the output</a:t>
            </a:r>
            <a:endParaRPr lang="en-US" sz="2000" b="1" dirty="0">
              <a:solidFill>
                <a:srgbClr val="F152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Car():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print("Car Class Display")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Animal(Car):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    print("Animal Class Display")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=Animal()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obj.display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=Car()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obj.display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Class Display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 Class Display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15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Python method overriding</a:t>
            </a:r>
            <a:endParaRPr lang="en-US" sz="2000" b="1" dirty="0">
              <a:solidFill>
                <a:srgbClr val="F152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Parent: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func1(self):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print("this is parent function")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Child(Parent):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func1(self):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print("this is child function")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Child()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ob.func1()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876800" y="1066800"/>
            <a:ext cx="2286000" cy="1295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Base Class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876800" y="3657600"/>
            <a:ext cx="2286000" cy="13716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Derived Class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5791200" y="2362200"/>
            <a:ext cx="457200" cy="1295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is child function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62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When more than one derived classes are created from a single base 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Hierarchical Inheritance</a:t>
            </a:r>
            <a:endParaRPr lang="en-US" sz="4500" b="1" dirty="0">
              <a:latin typeface="Nunito Sans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15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 err="1">
                <a:solidFill>
                  <a:srgbClr val="F15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Hierarchial</a:t>
            </a:r>
            <a:r>
              <a:rPr lang="en-US" sz="2000" b="1" dirty="0">
                <a:solidFill>
                  <a:srgbClr val="F15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Inheritance</a:t>
            </a:r>
            <a:endParaRPr lang="en-US" sz="2000" b="1" dirty="0">
              <a:solidFill>
                <a:srgbClr val="F152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Details: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self.__id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="&lt;No Id&gt;"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self.__name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="&lt;No Name&gt;"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setData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self,id,name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self.__id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=id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self.__name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=name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showData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print("Id: ",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self.__id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print("Name: ",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self.__name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Employee(Details): #Inheritance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self.__company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="&lt;No Company&gt;"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setEmployee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self,id,name,comp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self.setData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id,name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self.__company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=comp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showEmployee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self.showData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print("Company: ",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self.__company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Doctor(Details): #Inheritance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self.__hospital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="&lt;No Hospital&gt;"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setEmployee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self,id,name,hos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self.setData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id,name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self.__hospital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=hos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showEmployee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self.showData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print("Hospital: ",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self.__hospital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print("Employee Object")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e=Employee()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e.setEmployee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(1,"Prem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Sharma","excavation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e.showEmployee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print("\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nDoctor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 = Doctor()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d.setEmployee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"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pankaj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aiims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d.showEmployee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__name__=="__main__":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 Object                                                                                                                               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Id:  1                                                                                                                                        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 Prem Sharma                                                                                                                            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Company:  excavation                                                                                                                          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                                                              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Doctor Object                                                                                                                                 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Id:  1                                                                                                                                        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pankaj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                                                 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Hospital: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aiims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567" y="3728687"/>
            <a:ext cx="1762125" cy="144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86" y="3835026"/>
            <a:ext cx="2544576" cy="14843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785" y="1883396"/>
            <a:ext cx="1417873" cy="682672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4" idx="2"/>
          </p:cNvCxnSpPr>
          <p:nvPr/>
        </p:nvCxnSpPr>
        <p:spPr>
          <a:xfrm flipV="1">
            <a:off x="3589361" y="2566068"/>
            <a:ext cx="2087361" cy="13781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0"/>
          </p:cNvCxnSpPr>
          <p:nvPr/>
        </p:nvCxnSpPr>
        <p:spPr>
          <a:xfrm flipH="1" flipV="1">
            <a:off x="5773003" y="2566068"/>
            <a:ext cx="2903571" cy="1268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Hybrid Inheritance</a:t>
            </a:r>
            <a:endParaRPr lang="en-US" sz="4500" b="1" dirty="0"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15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Predict the output</a:t>
            </a:r>
            <a:endParaRPr lang="en-US" sz="2000" b="1" dirty="0">
              <a:solidFill>
                <a:srgbClr val="F152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Car():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print("Car Class Display")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Animal(Car):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    print("Animal Class Display")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=Animal()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obj.display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=Car()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obj.display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Class Display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 Class Display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20B0604020202020204" charset="0"/>
              </a:rPr>
              <a:t>Question 1</a:t>
            </a:r>
            <a:endParaRPr lang="en-US" sz="4800" b="1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What type of inheritance is illustrated in the following Python code?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715" y="259080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A():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B(A):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C(B):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Multi-level inheritance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20B0604020202020204" charset="0"/>
              </a:rPr>
              <a:t>Question 1</a:t>
            </a:r>
            <a:endParaRPr lang="en-US" sz="4800" b="1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615" y="1161288"/>
            <a:ext cx="657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A)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Multiple inheritance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8615" y="2399792"/>
            <a:ext cx="666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B)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Hierarchical inheritance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8615" y="3638296"/>
            <a:ext cx="657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C)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Single-level inheritance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615" y="4876800"/>
            <a:ext cx="666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D)</a:t>
            </a:r>
            <a:endParaRPr lang="en-US" sz="2500" b="1" dirty="0"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class </a:t>
            </a:r>
            <a:r>
              <a:rPr lang="en-US" sz="2500" dirty="0" err="1">
                <a:latin typeface="Nunito Sans" panose="020B0604020202020204" charset="0"/>
              </a:rPr>
              <a:t>BaseClass</a:t>
            </a:r>
            <a:r>
              <a:rPr lang="en-US" sz="2500" dirty="0">
                <a:latin typeface="Nunito Sans" panose="020B0604020202020204" charset="0"/>
              </a:rPr>
              <a:t>:</a:t>
            </a:r>
            <a:endParaRPr lang="en-US" sz="25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	Body of the base class</a:t>
            </a:r>
            <a:endParaRPr lang="en-US" sz="25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Class </a:t>
            </a:r>
            <a:r>
              <a:rPr lang="en-US" sz="2500" dirty="0" err="1">
                <a:latin typeface="Nunito Sans" panose="020B0604020202020204" charset="0"/>
              </a:rPr>
              <a:t>DerivedClass</a:t>
            </a:r>
            <a:r>
              <a:rPr lang="en-US" sz="2500" dirty="0">
                <a:latin typeface="Nunito Sans" panose="020B0604020202020204" charset="0"/>
              </a:rPr>
              <a:t>(</a:t>
            </a:r>
            <a:r>
              <a:rPr lang="en-US" sz="2500" dirty="0" err="1">
                <a:latin typeface="Nunito Sans" panose="020B0604020202020204" charset="0"/>
              </a:rPr>
              <a:t>BaseClass</a:t>
            </a:r>
            <a:r>
              <a:rPr lang="en-US" sz="2500" dirty="0">
                <a:latin typeface="Nunito Sans" panose="020B0604020202020204" charset="0"/>
              </a:rPr>
              <a:t>):</a:t>
            </a:r>
            <a:endParaRPr lang="en-US" sz="25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	Body of the derived class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Syntax</a:t>
            </a:r>
            <a:endParaRPr lang="en-US" sz="4500" b="1" dirty="0">
              <a:latin typeface="Nunito Sans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1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Predict the output</a:t>
            </a:r>
            <a:endParaRPr lang="en-US" sz="2000" b="1" dirty="0">
              <a:solidFill>
                <a:srgbClr val="F1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self,x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self,x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self.x+1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B(A):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y=0):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A.__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3)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 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obj.count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obj.x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obj.y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3 0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20B0604020202020204" charset="0"/>
              </a:rPr>
              <a:t>Question 2</a:t>
            </a:r>
            <a:endParaRPr lang="en-US" sz="4800" b="1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615" y="1161288"/>
            <a:ext cx="657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A)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3 1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8615" y="2399792"/>
            <a:ext cx="666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B)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0 1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8615" y="3638296"/>
            <a:ext cx="657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C)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Exception thrown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615" y="4876800"/>
            <a:ext cx="666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D)</a:t>
            </a:r>
            <a:endParaRPr lang="en-US" sz="2500" b="1" dirty="0"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364445" y="226559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Protected members of a class can be inherited.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20B0604020202020204" charset="0"/>
              </a:rPr>
              <a:t>Question 3</a:t>
            </a:r>
            <a:endParaRPr lang="en-US" sz="4800" b="1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7181" y="2268945"/>
            <a:ext cx="657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A)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11513" y="3115373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The inheriting class is called a subclass.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5559" y="3115373"/>
            <a:ext cx="666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B)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11513" y="411535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Private members of a class can be inherited and accessed.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4249" y="4115350"/>
            <a:ext cx="657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C)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84623" y="5115327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Inheritance is one of the features of OOP.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615" y="5115327"/>
            <a:ext cx="666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D)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7181" y="1030364"/>
            <a:ext cx="1097285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Which of the following statements is wrong about inheritance?</a:t>
            </a:r>
            <a:endParaRPr lang="en-US" sz="2500" dirty="0"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20B0604020202020204" charset="0"/>
              </a:rPr>
              <a:t>Question 4</a:t>
            </a:r>
            <a:endParaRPr lang="en-US" sz="4800" b="1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What will be the output of  the following Python code?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715" y="259080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A():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print(“A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()”)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B(A):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 = B()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obj.disp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Invalid syntax for  inheritance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20B0604020202020204" charset="0"/>
              </a:rPr>
              <a:t>Question 4</a:t>
            </a:r>
            <a:endParaRPr lang="en-US" sz="4800" b="1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615" y="1161288"/>
            <a:ext cx="657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A)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Error because when object is created, argument must be passed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8615" y="2399792"/>
            <a:ext cx="666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B)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Nothing is printed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8615" y="3638296"/>
            <a:ext cx="657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C)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A </a:t>
            </a:r>
            <a:r>
              <a:rPr lang="en-US" sz="2500" dirty="0" err="1">
                <a:latin typeface="Nunito Sans" panose="020B0604020202020204" charset="0"/>
              </a:rPr>
              <a:t>disp</a:t>
            </a:r>
            <a:r>
              <a:rPr lang="en-US" sz="2500" dirty="0">
                <a:latin typeface="Nunito Sans" panose="020B0604020202020204" charset="0"/>
              </a:rPr>
              <a:t>()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615" y="4876800"/>
            <a:ext cx="666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D)</a:t>
            </a:r>
            <a:endParaRPr lang="en-US" sz="2500" b="1" dirty="0"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364445" y="226559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Determines the object name of any value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20B0604020202020204" charset="0"/>
              </a:rPr>
              <a:t>Question 5</a:t>
            </a:r>
            <a:endParaRPr lang="en-US" sz="4800" b="1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7181" y="2268945"/>
            <a:ext cx="657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A)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11513" y="3115373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Determines the class name of any value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5559" y="3115373"/>
            <a:ext cx="666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B)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11513" y="411535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Determines the class description of any value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4249" y="4115350"/>
            <a:ext cx="657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C)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84623" y="5115327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Determines the file name of any value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615" y="5115327"/>
            <a:ext cx="666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D)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7181" y="1030364"/>
            <a:ext cx="1097285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What does built-in function “type “ do in context of classes?</a:t>
            </a:r>
            <a:endParaRPr lang="en-US" sz="2500" dirty="0"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364445" y="226559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Determines the object name of any value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20B0604020202020204" charset="0"/>
              </a:rPr>
              <a:t>Question 6</a:t>
            </a:r>
            <a:endParaRPr lang="en-US" sz="4800" b="1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7181" y="2268945"/>
            <a:ext cx="657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A)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11513" y="3115373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Determines the class identifiers of any value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5559" y="3115373"/>
            <a:ext cx="666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B)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11513" y="411535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Determines the class description of any built-in type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4249" y="4115350"/>
            <a:ext cx="657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C)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84623" y="5115327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Determines the class description of any user-defined built-in type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615" y="5115327"/>
            <a:ext cx="666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D)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7181" y="1030364"/>
            <a:ext cx="1097285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What does built-in function “help “ do in context of classes?</a:t>
            </a:r>
            <a:endParaRPr lang="en-US" sz="2500" dirty="0"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15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Predict the output</a:t>
            </a:r>
            <a:endParaRPr lang="en-US" sz="2000" b="1" dirty="0">
              <a:solidFill>
                <a:srgbClr val="F152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Car: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speed(self):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print("100km")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Audi(Car): 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engine(self):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print("Engine is powerful")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Audi()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c.engine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c.speed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Engine is powerful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100km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9883" y="609600"/>
            <a:ext cx="110525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Example: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71600" y="1600200"/>
            <a:ext cx="1828800" cy="12192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Car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343400" y="1600200"/>
            <a:ext cx="1905000" cy="1219200"/>
          </a:xfrm>
          <a:prstGeom prst="roundRect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Car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47800" y="3429762"/>
            <a:ext cx="1676400" cy="12954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Brand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162800" y="566949"/>
            <a:ext cx="1603248" cy="119934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Brand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62800" y="2182389"/>
            <a:ext cx="1603248" cy="121767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Price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165848" y="3816159"/>
            <a:ext cx="1603248" cy="11430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Color</a:t>
            </a:r>
            <a:endParaRPr lang="en-US" sz="2500" dirty="0">
              <a:latin typeface="Nunito Sans" panose="020B0604020202020204" charset="0"/>
            </a:endParaRPr>
          </a:p>
        </p:txBody>
      </p:sp>
      <p:cxnSp>
        <p:nvCxnSpPr>
          <p:cNvPr id="13" name="Straight Arrow Connector 12"/>
          <p:cNvCxnSpPr>
            <a:stCxn id="5" idx="0"/>
            <a:endCxn id="2" idx="2"/>
          </p:cNvCxnSpPr>
          <p:nvPr/>
        </p:nvCxnSpPr>
        <p:spPr>
          <a:xfrm flipV="1">
            <a:off x="2286000" y="2819400"/>
            <a:ext cx="0" cy="610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3"/>
            <a:endCxn id="6" idx="2"/>
          </p:cNvCxnSpPr>
          <p:nvPr/>
        </p:nvCxnSpPr>
        <p:spPr>
          <a:xfrm flipV="1">
            <a:off x="6248400" y="1166622"/>
            <a:ext cx="914400" cy="1043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3"/>
            <a:endCxn id="8" idx="2"/>
          </p:cNvCxnSpPr>
          <p:nvPr/>
        </p:nvCxnSpPr>
        <p:spPr>
          <a:xfrm>
            <a:off x="6248400" y="2209800"/>
            <a:ext cx="914400" cy="581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9" idx="2"/>
          </p:cNvCxnSpPr>
          <p:nvPr/>
        </p:nvCxnSpPr>
        <p:spPr>
          <a:xfrm>
            <a:off x="6248400" y="2209800"/>
            <a:ext cx="917448" cy="2177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71600" y="5410200"/>
            <a:ext cx="2133600" cy="68884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Base Class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84541" y="5335524"/>
            <a:ext cx="2743200" cy="76352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Derived Class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2" name="Up Arrow 21"/>
          <p:cNvSpPr/>
          <p:nvPr/>
        </p:nvSpPr>
        <p:spPr>
          <a:xfrm>
            <a:off x="2286000" y="4725162"/>
            <a:ext cx="45719" cy="6850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The Instance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The Class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The Class which is inherited by parent class.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Attribute Hierarchy</a:t>
            </a:r>
            <a:endParaRPr lang="en-US" sz="4500" b="1" dirty="0">
              <a:latin typeface="Nunito Sans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Single Inheritance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Multiple Inheritance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Multilevel Inheritance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Hierarchical Inheritance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Hybrid Inheritance</a:t>
            </a:r>
            <a:endParaRPr lang="en-US" sz="25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Types of Inheritance</a:t>
            </a:r>
            <a:endParaRPr lang="en-US" sz="4500" b="1" dirty="0">
              <a:latin typeface="Nunito Sans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8143</Words>
  <Application>WPS Presentation</Application>
  <PresentationFormat>Widescreen</PresentationFormat>
  <Paragraphs>730</Paragraphs>
  <Slides>46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Arial</vt:lpstr>
      <vt:lpstr>SimSun</vt:lpstr>
      <vt:lpstr>Wingdings</vt:lpstr>
      <vt:lpstr>Nunito Sans</vt:lpstr>
      <vt:lpstr>Utsaah</vt:lpstr>
      <vt:lpstr>Courier New</vt:lpstr>
      <vt:lpstr>Helvetica Neue Medium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sangeetha</dc:creator>
  <cp:lastModifiedBy>yugandhar surya</cp:lastModifiedBy>
  <cp:revision>29</cp:revision>
  <dcterms:created xsi:type="dcterms:W3CDTF">2019-12-10T20:08:00Z</dcterms:created>
  <dcterms:modified xsi:type="dcterms:W3CDTF">2023-07-10T05:06:26Z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0D9BB531EC694977946BB88CE6394DD4</vt:lpwstr>
  </property>
  <property fmtid="{D5CDD505-2E9C-101B-9397-08002B2CF9AE}" pid="3" name="KSOProductBuildVer">
    <vt:lpwstr>1033-11.2.0.11537</vt:lpwstr>
  </property>
</Properties>
</file>