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9" r:id="rId5"/>
    <p:sldId id="257" r:id="rId6"/>
    <p:sldId id="258" r:id="rId7"/>
    <p:sldId id="270" r:id="rId8"/>
    <p:sldId id="271" r:id="rId9"/>
    <p:sldId id="272" r:id="rId10"/>
    <p:sldId id="259" r:id="rId11"/>
    <p:sldId id="260" r:id="rId12"/>
    <p:sldId id="261" r:id="rId13"/>
    <p:sldId id="262" r:id="rId14"/>
    <p:sldId id="263" r:id="rId15"/>
    <p:sldId id="264" r:id="rId16"/>
    <p:sldId id="275" r:id="rId17"/>
    <p:sldId id="276" r:id="rId18"/>
    <p:sldId id="265" r:id="rId19"/>
    <p:sldId id="266" r:id="rId20"/>
    <p:sldId id="267" r:id="rId21"/>
    <p:sldId id="268" r:id="rId22"/>
    <p:sldId id="273" r:id="rId23"/>
    <p:sldId id="274"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9" autoAdjust="0"/>
  </p:normalViewPr>
  <p:slideViewPr>
    <p:cSldViewPr snapToGrid="0">
      <p:cViewPr varScale="1">
        <p:scale>
          <a:sx n="48" d="100"/>
          <a:sy n="48" d="100"/>
        </p:scale>
        <p:origin x="53" y="6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BB7E1-F2AB-449E-AF3B-74916BF5F05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5942B-A732-4570-AB09-37A9F782D28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above code functions </a:t>
            </a:r>
            <a:r>
              <a:rPr lang="en-US" dirty="0" err="1"/>
              <a:t>get_age</a:t>
            </a:r>
            <a:r>
              <a:rPr lang="en-US" dirty="0"/>
              <a:t>()</a:t>
            </a:r>
            <a:r>
              <a:rPr lang="en-US" sz="1200" b="0" i="0" kern="1200" dirty="0">
                <a:solidFill>
                  <a:schemeClr val="tx1"/>
                </a:solidFill>
                <a:effectLst/>
                <a:latin typeface="+mn-lt"/>
                <a:ea typeface="+mn-ea"/>
                <a:cs typeface="+mn-cs"/>
              </a:rPr>
              <a:t> and </a:t>
            </a:r>
            <a:r>
              <a:rPr lang="en-US" dirty="0" err="1"/>
              <a:t>set_age</a:t>
            </a:r>
            <a:r>
              <a:rPr lang="en-US" dirty="0"/>
              <a:t>()</a:t>
            </a:r>
            <a:r>
              <a:rPr lang="en-US" sz="1200" b="0" i="0" kern="1200" dirty="0">
                <a:solidFill>
                  <a:schemeClr val="tx1"/>
                </a:solidFill>
                <a:effectLst/>
                <a:latin typeface="+mn-lt"/>
                <a:ea typeface="+mn-ea"/>
                <a:cs typeface="+mn-cs"/>
              </a:rPr>
              <a:t> acts as normal functions and doesn’t play any impact as getters and setters, to achieve such functionality Python has a special function </a:t>
            </a:r>
            <a:r>
              <a:rPr lang="en-US" dirty="0"/>
              <a:t>property()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A</a:t>
            </a:r>
            <a:endParaRPr lang="en-US" b="1" baseline="0" dirty="0"/>
          </a:p>
          <a:p>
            <a:endParaRPr lang="en-US" b="1" baseline="0" dirty="0"/>
          </a:p>
          <a:p>
            <a:r>
              <a:rPr lang="en-US" sz="1200" b="0" i="0" kern="1200" dirty="0">
                <a:solidFill>
                  <a:schemeClr val="tx1"/>
                </a:solidFill>
                <a:effectLst/>
                <a:latin typeface="+mn-lt"/>
                <a:ea typeface="+mn-ea"/>
                <a:cs typeface="+mn-cs"/>
              </a:rPr>
              <a:t>Explanation: The purpose of getters and setters is to get(return) and set(assign) private instance variables of a class.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MCQ coding question (Programming)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dirty="0"/>
              <a:t> : Option D</a:t>
            </a:r>
            <a:endParaRPr lang="en-US" b="1" dirty="0"/>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Explanation: Here, get(self) is a member of the class. Hence, it can even return a private member of the class. Because of this reason, the program runs fine and 1 is printed.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D</a:t>
            </a:r>
            <a:endParaRPr lang="en-US" b="1" baseline="0" dirty="0"/>
          </a:p>
          <a:p>
            <a:endParaRPr lang="en-US" b="1" baseline="0" dirty="0"/>
          </a:p>
          <a:p>
            <a:r>
              <a:rPr lang="en-US" sz="1200" b="0" i="0" kern="1200" dirty="0">
                <a:solidFill>
                  <a:schemeClr val="tx1"/>
                </a:solidFill>
                <a:effectLst/>
                <a:latin typeface="+mn-lt"/>
                <a:ea typeface="+mn-ea"/>
                <a:cs typeface="+mn-cs"/>
              </a:rPr>
              <a:t>Encapsulation works on providing interactions through function calling only. Using keyword private or protected stops the use of data members outside class. The data thus remains accessible to functions inside class. Encapsulation is also called information hiding as it restricts the use of data inside class. Coupling is the degree of interdependence between different blocks( modules) of program code. Low coupling helps in keeping data safe inside the class. Coupling contrasts cohesion as with high cohesion comes reliability and reusability in a code.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A</a:t>
            </a:r>
            <a:endParaRPr lang="en-US" b="1" baseline="0" dirty="0"/>
          </a:p>
          <a:p>
            <a:endParaRPr lang="en-US" b="1" baseline="0" dirty="0"/>
          </a:p>
          <a:p>
            <a:r>
              <a:rPr lang="en-US" sz="1200" b="0" i="0" kern="1200" dirty="0">
                <a:solidFill>
                  <a:schemeClr val="tx1"/>
                </a:solidFill>
                <a:effectLst/>
                <a:latin typeface="+mn-lt"/>
                <a:ea typeface="+mn-ea"/>
                <a:cs typeface="+mn-cs"/>
              </a:rPr>
              <a:t>Explanation: Name mangling prevents unintentional access of private members of a class, while still allowing access when needed. Unless the variable is accessed with its mangled name, it will not be found.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a:t>
            </a:r>
            <a:r>
              <a:rPr lang="en-US" b="1" baseline="0"/>
              <a:t>Option C</a:t>
            </a:r>
            <a:endParaRPr lang="en-US" b="1" baseline="0"/>
          </a:p>
          <a:p>
            <a:r>
              <a:rPr lang="en-US" sz="1200" b="0" i="0" kern="1200">
                <a:solidFill>
                  <a:schemeClr val="tx1"/>
                </a:solidFill>
                <a:effectLst/>
                <a:latin typeface="+mn-lt"/>
                <a:ea typeface="+mn-ea"/>
                <a:cs typeface="+mn-cs"/>
              </a:rPr>
              <a:t>Explanation</a:t>
            </a:r>
            <a:r>
              <a:rPr lang="en-US" sz="1200" b="0" i="0" kern="1200" dirty="0">
                <a:solidFill>
                  <a:schemeClr val="tx1"/>
                </a:solidFill>
                <a:effectLst/>
                <a:latin typeface="+mn-lt"/>
                <a:ea typeface="+mn-ea"/>
                <a:cs typeface="+mn-cs"/>
              </a:rPr>
              <a:t>: Protected class members can’t be accessed by name mangling.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C</a:t>
            </a:r>
            <a:endParaRPr lang="en-US" b="1" baseline="0" dirty="0"/>
          </a:p>
          <a:p>
            <a:r>
              <a:rPr lang="en-US" sz="1200" b="0" i="0" kern="1200" dirty="0">
                <a:solidFill>
                  <a:schemeClr val="tx1"/>
                </a:solidFill>
                <a:effectLst/>
                <a:latin typeface="+mn-lt"/>
                <a:ea typeface="+mn-ea"/>
                <a:cs typeface="+mn-cs"/>
              </a:rPr>
              <a:t>Explanation: Instantiation simply refers to creation of an instance of class. It is not a fundamental feature of OOP.</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b</a:t>
            </a:r>
            <a:endParaRPr lang="en-US" b="1" baseline="0" dirty="0"/>
          </a:p>
          <a:p>
            <a:r>
              <a:rPr lang="en-US" sz="1200" b="0" i="0" kern="1200" dirty="0">
                <a:solidFill>
                  <a:schemeClr val="tx1"/>
                </a:solidFill>
                <a:effectLst/>
                <a:latin typeface="+mn-lt"/>
                <a:ea typeface="+mn-ea"/>
                <a:cs typeface="+mn-cs"/>
              </a:rPr>
              <a:t>Explanation: The values assigned by the constructor to the class members is used to create the object.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a</a:t>
            </a:r>
            <a:endParaRPr lang="en-US" b="1" baseline="0" dirty="0"/>
          </a:p>
          <a:p>
            <a:r>
              <a:rPr lang="en-US" sz="1200" b="0" i="0" kern="1200" dirty="0">
                <a:solidFill>
                  <a:schemeClr val="tx1"/>
                </a:solidFill>
                <a:effectLst/>
                <a:latin typeface="+mn-lt"/>
                <a:ea typeface="+mn-ea"/>
                <a:cs typeface="+mn-cs"/>
              </a:rPr>
              <a:t>Explanation: Name mangling prevents unintentional access of private members of a class, while still allowing access when needed. Unless the variable is accessed with its mangled name, it will not be found.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C45C6B-C285-4008-B401-C4D30F4F81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C45C6B-C285-4008-B401-C4D30F4F81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C45C6B-C285-4008-B401-C4D30F4F81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C45C6B-C285-4008-B401-C4D30F4F81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C45C6B-C285-4008-B401-C4D30F4F81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C45C6B-C285-4008-B401-C4D30F4F81D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C45C6B-C285-4008-B401-C4D30F4F81D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C45C6B-C285-4008-B401-C4D30F4F81D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45C6B-C285-4008-B401-C4D30F4F81D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C45C6B-C285-4008-B401-C4D30F4F81D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C45C6B-C285-4008-B401-C4D30F4F81D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EA4FB-A55C-414E-BFEB-97D2964DFA2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45C6B-C285-4008-B401-C4D30F4F81D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EA4FB-A55C-414E-BFEB-97D2964DFA2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Encapsulation	</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6472" y="1921519"/>
            <a:ext cx="7367880" cy="42882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Car</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82357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Variables are intended to be changed using getter and setter methods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To access and change private variables </a:t>
            </a:r>
            <a:r>
              <a:rPr lang="en-US" sz="2500" dirty="0" err="1">
                <a:latin typeface="Nunito Sans" panose="00000500000000000000" pitchFamily="2" charset="0"/>
              </a:rPr>
              <a:t>accessor</a:t>
            </a:r>
            <a:r>
              <a:rPr lang="en-US" sz="2500" dirty="0">
                <a:latin typeface="Nunito Sans" panose="00000500000000000000" pitchFamily="2" charset="0"/>
              </a:rPr>
              <a:t> (getter) methods and </a:t>
            </a:r>
            <a:r>
              <a:rPr lang="en-US" sz="2500" dirty="0" err="1">
                <a:latin typeface="Nunito Sans" panose="00000500000000000000" pitchFamily="2" charset="0"/>
              </a:rPr>
              <a:t>mutator</a:t>
            </a:r>
            <a:r>
              <a:rPr lang="en-US" sz="2500" dirty="0">
                <a:latin typeface="Nunito Sans" panose="00000500000000000000" pitchFamily="2" charset="0"/>
              </a:rPr>
              <a:t> (setter methods) should be used which are part of the class.</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Getter and Setter Methods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Geek: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age = 0):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self._age</a:t>
            </a:r>
            <a:r>
              <a:rPr lang="en-US" sz="2000" b="1" dirty="0">
                <a:solidFill>
                  <a:schemeClr val="bg1"/>
                </a:solidFill>
                <a:latin typeface="Courier New" panose="02070309020205020404" pitchFamily="49" charset="0"/>
                <a:cs typeface="Courier New" panose="02070309020205020404" pitchFamily="49" charset="0"/>
              </a:rPr>
              <a:t> = age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 getter method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a:t>
            </a:r>
            <a:r>
              <a:rPr lang="en-US" sz="2000" b="1" dirty="0" err="1">
                <a:solidFill>
                  <a:schemeClr val="bg1"/>
                </a:solidFill>
                <a:latin typeface="Courier New" panose="02070309020205020404" pitchFamily="49" charset="0"/>
                <a:cs typeface="Courier New" panose="02070309020205020404" pitchFamily="49" charset="0"/>
              </a:rPr>
              <a:t>get_age</a:t>
            </a:r>
            <a:r>
              <a:rPr lang="en-US" sz="2000" b="1" dirty="0">
                <a:solidFill>
                  <a:schemeClr val="bg1"/>
                </a:solidFill>
                <a:latin typeface="Courier New" panose="02070309020205020404" pitchFamily="49" charset="0"/>
                <a:cs typeface="Courier New" panose="02070309020205020404" pitchFamily="49" charset="0"/>
              </a:rPr>
              <a:t>(self):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a:t>
            </a:r>
            <a:r>
              <a:rPr lang="en-US" sz="2000" b="1" dirty="0" err="1">
                <a:solidFill>
                  <a:schemeClr val="bg1"/>
                </a:solidFill>
                <a:latin typeface="Courier New" panose="02070309020205020404" pitchFamily="49" charset="0"/>
                <a:cs typeface="Courier New" panose="02070309020205020404" pitchFamily="49" charset="0"/>
              </a:rPr>
              <a:t>self._age</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 setter method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a:t>
            </a:r>
            <a:r>
              <a:rPr lang="en-US" sz="2000" b="1" dirty="0" err="1">
                <a:solidFill>
                  <a:schemeClr val="bg1"/>
                </a:solidFill>
                <a:latin typeface="Courier New" panose="02070309020205020404" pitchFamily="49" charset="0"/>
                <a:cs typeface="Courier New" panose="02070309020205020404" pitchFamily="49" charset="0"/>
              </a:rPr>
              <a:t>set_age</a:t>
            </a:r>
            <a:r>
              <a:rPr lang="en-US" sz="2000" b="1" dirty="0">
                <a:solidFill>
                  <a:schemeClr val="bg1"/>
                </a:solidFill>
                <a:latin typeface="Courier New" panose="02070309020205020404" pitchFamily="49" charset="0"/>
                <a:cs typeface="Courier New" panose="02070309020205020404" pitchFamily="49" charset="0"/>
              </a:rPr>
              <a:t>(self, x):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self._age</a:t>
            </a:r>
            <a:r>
              <a:rPr lang="en-US" sz="2000" b="1" dirty="0">
                <a:solidFill>
                  <a:schemeClr val="bg1"/>
                </a:solidFill>
                <a:latin typeface="Courier New" panose="02070309020205020404" pitchFamily="49" charset="0"/>
                <a:cs typeface="Courier New" panose="02070309020205020404" pitchFamily="49" charset="0"/>
              </a:rPr>
              <a:t> = x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raj = Geek()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setting the age using setter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raj.set_age</a:t>
            </a:r>
            <a:r>
              <a:rPr lang="en-US" sz="2000" b="1" dirty="0">
                <a:solidFill>
                  <a:schemeClr val="bg1"/>
                </a:solidFill>
                <a:latin typeface="Courier New" panose="02070309020205020404" pitchFamily="49" charset="0"/>
                <a:cs typeface="Courier New" panose="02070309020205020404" pitchFamily="49" charset="0"/>
              </a:rPr>
              <a:t>(21)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retrieving age using getter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raj.get_age</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raj._age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21</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21</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name, price=0):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self.name = name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self.__price</a:t>
            </a:r>
            <a:r>
              <a:rPr lang="en-US" sz="2000" b="1" dirty="0">
                <a:solidFill>
                  <a:schemeClr val="bg1"/>
                </a:solidFill>
                <a:latin typeface="Courier New" panose="02070309020205020404" pitchFamily="49" charset="0"/>
                <a:cs typeface="Courier New" panose="02070309020205020404" pitchFamily="49" charset="0"/>
              </a:rPr>
              <a:t> = price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display(self):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print(self.name)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a:t>
            </a:r>
            <a:r>
              <a:rPr lang="en-US" sz="2000" b="1" dirty="0" err="1">
                <a:solidFill>
                  <a:schemeClr val="bg1"/>
                </a:solidFill>
                <a:latin typeface="Courier New" panose="02070309020205020404" pitchFamily="49" charset="0"/>
                <a:cs typeface="Courier New" panose="02070309020205020404" pitchFamily="49" charset="0"/>
              </a:rPr>
              <a:t>self.__price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getPrice</a:t>
            </a:r>
            <a:r>
              <a:rPr lang="en-US" sz="2000" b="1" dirty="0">
                <a:solidFill>
                  <a:schemeClr val="bg1"/>
                </a:solidFill>
                <a:latin typeface="Courier New" panose="02070309020205020404" pitchFamily="49" charset="0"/>
                <a:cs typeface="Courier New" panose="02070309020205020404" pitchFamily="49" charset="0"/>
              </a:rPr>
              <a: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a:t>
            </a:r>
            <a:r>
              <a:rPr lang="en-US" sz="2000" b="1" dirty="0" err="1">
                <a:solidFill>
                  <a:schemeClr val="bg1"/>
                </a:solidFill>
                <a:latin typeface="Courier New" panose="02070309020205020404" pitchFamily="49" charset="0"/>
                <a:cs typeface="Courier New" panose="02070309020205020404" pitchFamily="49" charset="0"/>
              </a:rPr>
              <a:t>self.__price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setPrice</a:t>
            </a:r>
            <a:r>
              <a:rPr lang="en-US" sz="2000" b="1" dirty="0">
                <a:solidFill>
                  <a:schemeClr val="bg1"/>
                </a:solidFill>
                <a:latin typeface="Courier New" panose="02070309020205020404" pitchFamily="49" charset="0"/>
                <a:cs typeface="Courier New" panose="02070309020205020404" pitchFamily="49" charset="0"/>
              </a:rPr>
              <a:t>(self, price):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self.__price</a:t>
            </a:r>
            <a:r>
              <a:rPr lang="en-US" sz="2000" b="1" dirty="0">
                <a:solidFill>
                  <a:schemeClr val="bg1"/>
                </a:solidFill>
                <a:latin typeface="Courier New" panose="02070309020205020404" pitchFamily="49" charset="0"/>
                <a:cs typeface="Courier New" panose="02070309020205020404" pitchFamily="49" charset="0"/>
              </a:rPr>
              <a:t> = price</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car = Car('Jaguar', 4000000)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car.display</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car.setPrice</a:t>
            </a:r>
            <a:r>
              <a:rPr lang="en-US" sz="2000" b="1" dirty="0">
                <a:solidFill>
                  <a:schemeClr val="bg1"/>
                </a:solidFill>
                <a:latin typeface="Courier New" panose="02070309020205020404" pitchFamily="49" charset="0"/>
                <a:cs typeface="Courier New" panose="02070309020205020404" pitchFamily="49" charset="0"/>
              </a:rPr>
              <a:t>(50000000)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car.getPrice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Jaguar</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4000000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50000000</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861774"/>
          </a:xfrm>
          <a:prstGeom prst="rect">
            <a:avLst/>
          </a:prstGeom>
          <a:noFill/>
        </p:spPr>
        <p:txBody>
          <a:bodyPr wrap="square" rtlCol="0">
            <a:spAutoFit/>
          </a:bodyPr>
          <a:lstStyle/>
          <a:p>
            <a:r>
              <a:rPr lang="en-US" sz="2500" dirty="0">
                <a:latin typeface="Nunito Sans" panose="00000500000000000000" pitchFamily="2" charset="0"/>
              </a:rPr>
              <a:t>Methods of a class that provide access to private members of the class are called as ______ and ______</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getters/setters</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sp>
        <p:nvSpPr>
          <p:cNvPr id="2" name="TextBox 1"/>
          <p:cNvSpPr txBox="1"/>
          <p:nvPr/>
        </p:nvSpPr>
        <p:spPr>
          <a:xfrm>
            <a:off x="515389" y="2362200"/>
            <a:ext cx="660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__</a:t>
            </a:r>
            <a:r>
              <a:rPr lang="en-US" sz="2500" dirty="0" err="1">
                <a:latin typeface="Nunito Sans" panose="00000500000000000000" pitchFamily="2" charset="0"/>
              </a:rPr>
              <a:t>repr</a:t>
            </a:r>
            <a:r>
              <a:rPr lang="en-US" sz="2500" dirty="0">
                <a:latin typeface="Nunito Sans" panose="00000500000000000000" pitchFamily="2" charset="0"/>
              </a:rPr>
              <a:t>__/__</a:t>
            </a:r>
            <a:r>
              <a:rPr lang="en-US" sz="2500" dirty="0" err="1">
                <a:latin typeface="Nunito Sans" panose="00000500000000000000" pitchFamily="2" charset="0"/>
              </a:rPr>
              <a:t>str</a:t>
            </a:r>
            <a:r>
              <a:rPr lang="en-US" sz="2500" dirty="0">
                <a:latin typeface="Nunito Sans" panose="00000500000000000000" pitchFamily="2" charset="0"/>
              </a:rPr>
              <a:t>__</a:t>
            </a:r>
            <a:endParaRPr lang="en-US" sz="2500" dirty="0">
              <a:latin typeface="Nunito Sans" panose="00000500000000000000" pitchFamily="2" charset="0"/>
            </a:endParaRPr>
          </a:p>
        </p:txBody>
      </p:sp>
      <p:sp>
        <p:nvSpPr>
          <p:cNvPr id="29" name="TextBox 28"/>
          <p:cNvSpPr txBox="1"/>
          <p:nvPr/>
        </p:nvSpPr>
        <p:spPr>
          <a:xfrm>
            <a:off x="524133" y="3294142"/>
            <a:ext cx="66049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user-defined functions/in-built functions</a:t>
            </a:r>
            <a:endParaRPr lang="en-US" sz="2500" dirty="0">
              <a:latin typeface="Nunito Sans" panose="00000500000000000000" pitchFamily="2" charset="0"/>
            </a:endParaRPr>
          </a:p>
        </p:txBody>
      </p:sp>
      <p:sp>
        <p:nvSpPr>
          <p:cNvPr id="31" name="TextBox 30"/>
          <p:cNvSpPr txBox="1"/>
          <p:nvPr/>
        </p:nvSpPr>
        <p:spPr>
          <a:xfrm>
            <a:off x="515389" y="4226084"/>
            <a:ext cx="66049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__</a:t>
            </a:r>
            <a:r>
              <a:rPr lang="en-US" sz="2500" dirty="0" err="1">
                <a:latin typeface="Nunito Sans" panose="00000500000000000000" pitchFamily="2" charset="0"/>
              </a:rPr>
              <a:t>init</a:t>
            </a:r>
            <a:r>
              <a:rPr lang="en-US" sz="2500" dirty="0">
                <a:latin typeface="Nunito Sans" panose="00000500000000000000" pitchFamily="2" charset="0"/>
              </a:rPr>
              <a:t>__/__del__</a:t>
            </a:r>
            <a:endParaRPr lang="en-US" sz="2500" dirty="0">
              <a:latin typeface="Nunito Sans" panose="00000500000000000000" pitchFamily="2" charset="0"/>
            </a:endParaRPr>
          </a:p>
        </p:txBody>
      </p:sp>
      <p:sp>
        <p:nvSpPr>
          <p:cNvPr id="33" name="TextBox 32"/>
          <p:cNvSpPr txBox="1"/>
          <p:nvPr/>
        </p:nvSpPr>
        <p:spPr>
          <a:xfrm>
            <a:off x="513306" y="5158026"/>
            <a:ext cx="671317"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endParaRPr lang="en-US" sz="4800" b="1" dirty="0">
              <a:solidFill>
                <a:schemeClr val="bg1"/>
              </a:solidFill>
              <a:latin typeface="Nunito Sans" panose="00000500000000000000" pitchFamily="2" charset="0"/>
            </a:endParaRPr>
          </a:p>
        </p:txBody>
      </p:sp>
      <p:sp>
        <p:nvSpPr>
          <p:cNvPr id="18" name="TextBox 17"/>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What type of inheritance is illustrated in the following Python code?</a:t>
            </a:r>
            <a:endParaRPr lang="en-US" sz="2500" dirty="0">
              <a:latin typeface="Nunito Sans" panose="00000500000000000000" pitchFamily="2" charset="0"/>
            </a:endParaRPr>
          </a:p>
        </p:txBody>
      </p:sp>
      <p:sp>
        <p:nvSpPr>
          <p:cNvPr id="2" name="Rectangle 1"/>
          <p:cNvSpPr/>
          <p:nvPr/>
        </p:nvSpPr>
        <p:spPr>
          <a:xfrm>
            <a:off x="598715" y="2590800"/>
            <a:ext cx="11063835" cy="350824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class Demo:</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self.a</a:t>
            </a:r>
            <a:r>
              <a:rPr lang="en-US" sz="2000" b="1" dirty="0">
                <a:solidFill>
                  <a:schemeClr val="bg1"/>
                </a:solidFill>
                <a:latin typeface="Courier New" panose="02070309020205020404" pitchFamily="49" charset="0"/>
                <a:cs typeface="Courier New" panose="02070309020205020404" pitchFamily="49" charset="0"/>
              </a:rPr>
              <a:t>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self.__b</a:t>
            </a:r>
            <a:r>
              <a:rPr lang="en-US" sz="2000" b="1" dirty="0">
                <a:solidFill>
                  <a:schemeClr val="bg1"/>
                </a:solidFill>
                <a:latin typeface="Courier New" panose="02070309020205020404" pitchFamily="49" charset="0"/>
                <a:cs typeface="Courier New" panose="02070309020205020404" pitchFamily="49" charset="0"/>
              </a:rPr>
              <a:t>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get(self):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a:t>
            </a:r>
            <a:r>
              <a:rPr lang="en-US" sz="2000" b="1" dirty="0" err="1">
                <a:solidFill>
                  <a:schemeClr val="bg1"/>
                </a:solidFill>
                <a:latin typeface="Courier New" panose="02070309020205020404" pitchFamily="49" charset="0"/>
                <a:cs typeface="Courier New" panose="02070309020205020404" pitchFamily="49" charset="0"/>
              </a:rPr>
              <a:t>self.__b</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obj</a:t>
            </a:r>
            <a:r>
              <a:rPr lang="en-US" sz="2000" b="1" dirty="0">
                <a:solidFill>
                  <a:schemeClr val="bg1"/>
                </a:solidFill>
                <a:latin typeface="Courier New" panose="02070309020205020404" pitchFamily="49" charset="0"/>
                <a:cs typeface="Courier New" panose="02070309020205020404" pitchFamily="49" charset="0"/>
              </a:rPr>
              <a:t> = Demo()</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obj.get</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program has an error because there isn’t any function to return </a:t>
            </a:r>
            <a:r>
              <a:rPr lang="en-US" sz="2500" dirty="0" err="1">
                <a:latin typeface="Nunito Sans" panose="00000500000000000000" pitchFamily="2" charset="0"/>
              </a:rPr>
              <a:t>self.a</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endParaRPr lang="en-US" sz="4800" b="1" dirty="0">
              <a:solidFill>
                <a:schemeClr val="bg1"/>
              </a:solidFill>
              <a:latin typeface="Nunito Sans" panose="00000500000000000000" pitchFamily="2" charset="0"/>
            </a:endParaRPr>
          </a:p>
        </p:txBody>
      </p:sp>
      <p:sp>
        <p:nvSpPr>
          <p:cNvPr id="2" name="TextBox 1"/>
          <p:cNvSpPr txBox="1"/>
          <p:nvPr/>
        </p:nvSpPr>
        <p:spPr>
          <a:xfrm>
            <a:off x="482138" y="1161288"/>
            <a:ext cx="693741"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2390694"/>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program has an error because b is private and display(self) is returning a private member</a:t>
            </a:r>
            <a:endParaRPr lang="en-US" sz="2500" dirty="0">
              <a:latin typeface="Nunito Sans" panose="00000500000000000000" pitchFamily="2" charset="0"/>
            </a:endParaRPr>
          </a:p>
        </p:txBody>
      </p:sp>
      <p:sp>
        <p:nvSpPr>
          <p:cNvPr id="29" name="TextBox 28"/>
          <p:cNvSpPr txBox="1"/>
          <p:nvPr/>
        </p:nvSpPr>
        <p:spPr>
          <a:xfrm>
            <a:off x="490882" y="2399792"/>
            <a:ext cx="693741"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3620100"/>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program has an error because b is private and hence can’t be printed</a:t>
            </a:r>
            <a:endParaRPr lang="en-US" sz="2500" dirty="0">
              <a:latin typeface="Nunito Sans" panose="00000500000000000000" pitchFamily="2" charset="0"/>
            </a:endParaRPr>
          </a:p>
        </p:txBody>
      </p:sp>
      <p:sp>
        <p:nvSpPr>
          <p:cNvPr id="31" name="TextBox 30"/>
          <p:cNvSpPr txBox="1"/>
          <p:nvPr/>
        </p:nvSpPr>
        <p:spPr>
          <a:xfrm>
            <a:off x="482138" y="3638296"/>
            <a:ext cx="693741"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program runs fine and 1 is printed</a:t>
            </a:r>
            <a:endParaRPr lang="en-US" sz="2500" dirty="0">
              <a:latin typeface="Nunito Sans" panose="00000500000000000000" pitchFamily="2" charset="0"/>
            </a:endParaRPr>
          </a:p>
        </p:txBody>
      </p:sp>
      <p:sp>
        <p:nvSpPr>
          <p:cNvPr id="33" name="TextBox 32"/>
          <p:cNvSpPr txBox="1"/>
          <p:nvPr/>
        </p:nvSpPr>
        <p:spPr>
          <a:xfrm>
            <a:off x="479510" y="4876800"/>
            <a:ext cx="705113"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Encapsulation helps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information hiding</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endParaRPr lang="en-US" sz="4800" b="1" dirty="0">
              <a:solidFill>
                <a:schemeClr val="bg1"/>
              </a:solidFill>
              <a:latin typeface="Nunito Sans" panose="00000500000000000000" pitchFamily="2" charset="0"/>
            </a:endParaRPr>
          </a:p>
        </p:txBody>
      </p:sp>
      <p:sp>
        <p:nvSpPr>
          <p:cNvPr id="2" name="TextBox 1"/>
          <p:cNvSpPr txBox="1"/>
          <p:nvPr/>
        </p:nvSpPr>
        <p:spPr>
          <a:xfrm>
            <a:off x="498764" y="2362200"/>
            <a:ext cx="677115"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 providing low coupling</a:t>
            </a:r>
            <a:endParaRPr lang="en-US" sz="2500" dirty="0">
              <a:latin typeface="Nunito Sans" panose="00000500000000000000" pitchFamily="2" charset="0"/>
            </a:endParaRPr>
          </a:p>
        </p:txBody>
      </p:sp>
      <p:sp>
        <p:nvSpPr>
          <p:cNvPr id="29" name="TextBox 28"/>
          <p:cNvSpPr txBox="1"/>
          <p:nvPr/>
        </p:nvSpPr>
        <p:spPr>
          <a:xfrm>
            <a:off x="507508" y="3294142"/>
            <a:ext cx="677115"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 providing high cohesion</a:t>
            </a:r>
            <a:endParaRPr lang="en-US" sz="2500" dirty="0">
              <a:latin typeface="Nunito Sans" panose="00000500000000000000" pitchFamily="2" charset="0"/>
            </a:endParaRPr>
          </a:p>
        </p:txBody>
      </p:sp>
      <p:sp>
        <p:nvSpPr>
          <p:cNvPr id="31" name="TextBox 30"/>
          <p:cNvSpPr txBox="1"/>
          <p:nvPr/>
        </p:nvSpPr>
        <p:spPr>
          <a:xfrm>
            <a:off x="498764" y="4226084"/>
            <a:ext cx="677115"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All the above</a:t>
            </a:r>
            <a:endParaRPr lang="en-US" sz="2500" dirty="0">
              <a:latin typeface="Nunito Sans" panose="00000500000000000000" pitchFamily="2" charset="0"/>
            </a:endParaRPr>
          </a:p>
        </p:txBody>
      </p:sp>
      <p:sp>
        <p:nvSpPr>
          <p:cNvPr id="33" name="TextBox 32"/>
          <p:cNvSpPr txBox="1"/>
          <p:nvPr/>
        </p:nvSpPr>
        <p:spPr>
          <a:xfrm>
            <a:off x="496408" y="5158026"/>
            <a:ext cx="688215"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3554819"/>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Wrapping the data and methods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Restrictions on accessing variables and methods directly</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Prevent the data from being modified</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Encapsulation	</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92582" y="3875615"/>
            <a:ext cx="4471728" cy="24387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861774"/>
          </a:xfrm>
          <a:prstGeom prst="rect">
            <a:avLst/>
          </a:prstGeom>
          <a:noFill/>
        </p:spPr>
        <p:txBody>
          <a:bodyPr wrap="square" rtlCol="0">
            <a:spAutoFit/>
          </a:bodyPr>
          <a:lstStyle/>
          <a:p>
            <a:r>
              <a:rPr lang="en-US" sz="2500" dirty="0">
                <a:latin typeface="Nunito Sans" panose="00000500000000000000" pitchFamily="2" charset="0"/>
              </a:rPr>
              <a:t>The purpose of name mangling is to avoid unintentional access of private class members.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endParaRPr lang="en-US" sz="4800" b="1" dirty="0">
              <a:solidFill>
                <a:schemeClr val="bg1"/>
              </a:solidFill>
              <a:latin typeface="Nunito Sans" panose="00000500000000000000" pitchFamily="2" charset="0"/>
            </a:endParaRPr>
          </a:p>
        </p:txBody>
      </p:sp>
      <p:sp>
        <p:nvSpPr>
          <p:cNvPr id="2" name="TextBox 1"/>
          <p:cNvSpPr txBox="1"/>
          <p:nvPr/>
        </p:nvSpPr>
        <p:spPr>
          <a:xfrm>
            <a:off x="642479" y="2362200"/>
            <a:ext cx="533400" cy="477054"/>
          </a:xfrm>
          <a:prstGeom prst="rect">
            <a:avLst/>
          </a:prstGeom>
          <a:noFill/>
        </p:spPr>
        <p:txBody>
          <a:bodyPr wrap="square" rtlCol="0">
            <a:spAutoFit/>
          </a:bodyPr>
          <a:lstStyle/>
          <a:p>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True</a:t>
            </a:r>
            <a:endParaRPr lang="en-US" sz="2500" dirty="0">
              <a:latin typeface="Nunito Sans" panose="00000500000000000000" pitchFamily="2" charset="0"/>
            </a:endParaRPr>
          </a:p>
        </p:txBody>
      </p:sp>
      <p:sp>
        <p:nvSpPr>
          <p:cNvPr id="29" name="TextBox 28"/>
          <p:cNvSpPr txBox="1"/>
          <p:nvPr/>
        </p:nvSpPr>
        <p:spPr>
          <a:xfrm>
            <a:off x="515389" y="3294142"/>
            <a:ext cx="669234"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False</a:t>
            </a:r>
            <a:endParaRPr lang="en-US" sz="2500" dirty="0">
              <a:latin typeface="Nunito Sans" panose="00000500000000000000" pitchFamily="2" charset="0"/>
            </a:endParaRPr>
          </a:p>
        </p:txBody>
      </p:sp>
      <p:sp>
        <p:nvSpPr>
          <p:cNvPr id="31" name="TextBox 30"/>
          <p:cNvSpPr txBox="1"/>
          <p:nvPr/>
        </p:nvSpPr>
        <p:spPr>
          <a:xfrm>
            <a:off x="515389" y="4226084"/>
            <a:ext cx="66049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endParaRPr lang="en-US" sz="2500" dirty="0">
              <a:latin typeface="Nunito Sans" panose="00000500000000000000" pitchFamily="2" charset="0"/>
            </a:endParaRPr>
          </a:p>
        </p:txBody>
      </p:sp>
      <p:sp>
        <p:nvSpPr>
          <p:cNvPr id="33" name="TextBox 32"/>
          <p:cNvSpPr txBox="1"/>
          <p:nvPr/>
        </p:nvSpPr>
        <p:spPr>
          <a:xfrm>
            <a:off x="642479" y="5158026"/>
            <a:ext cx="542144" cy="477054"/>
          </a:xfrm>
          <a:prstGeom prst="rect">
            <a:avLst/>
          </a:prstGeom>
          <a:noFill/>
        </p:spPr>
        <p:txBody>
          <a:bodyPr wrap="square" rtlCol="0">
            <a:spAutoFit/>
          </a:bodyPr>
          <a:lstStyle/>
          <a:p>
            <a:endParaRPr lang="en-US" sz="2500" b="1" dirty="0">
              <a:latin typeface="Nunito Sans" panose="00000500000000000000"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of the following is false about protected class members?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They begin with one underscore</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endParaRPr lang="en-US" sz="4800" b="1" dirty="0">
              <a:solidFill>
                <a:schemeClr val="bg1"/>
              </a:solidFill>
              <a:latin typeface="Nunito Sans" panose="00000500000000000000" pitchFamily="2" charset="0"/>
            </a:endParaRPr>
          </a:p>
        </p:txBody>
      </p:sp>
      <p:sp>
        <p:nvSpPr>
          <p:cNvPr id="2" name="TextBox 1"/>
          <p:cNvSpPr txBox="1"/>
          <p:nvPr/>
        </p:nvSpPr>
        <p:spPr>
          <a:xfrm>
            <a:off x="515389" y="2362200"/>
            <a:ext cx="660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They can be accessed by subclasses</a:t>
            </a:r>
            <a:endParaRPr lang="en-US" sz="2500" dirty="0">
              <a:latin typeface="Nunito Sans" panose="00000500000000000000" pitchFamily="2" charset="0"/>
            </a:endParaRPr>
          </a:p>
        </p:txBody>
      </p:sp>
      <p:sp>
        <p:nvSpPr>
          <p:cNvPr id="29" name="TextBox 28"/>
          <p:cNvSpPr txBox="1"/>
          <p:nvPr/>
        </p:nvSpPr>
        <p:spPr>
          <a:xfrm>
            <a:off x="515389" y="3294142"/>
            <a:ext cx="669234"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They can be accessed by name mangling method</a:t>
            </a:r>
            <a:endParaRPr lang="en-US" sz="2500" dirty="0">
              <a:latin typeface="Nunito Sans" panose="00000500000000000000" pitchFamily="2" charset="0"/>
            </a:endParaRPr>
          </a:p>
        </p:txBody>
      </p:sp>
      <p:sp>
        <p:nvSpPr>
          <p:cNvPr id="31" name="TextBox 30"/>
          <p:cNvSpPr txBox="1"/>
          <p:nvPr/>
        </p:nvSpPr>
        <p:spPr>
          <a:xfrm>
            <a:off x="515389" y="4226084"/>
            <a:ext cx="66049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They can be accessed within a class</a:t>
            </a:r>
            <a:endParaRPr lang="en-US" sz="2500" dirty="0">
              <a:latin typeface="Nunito Sans" panose="00000500000000000000" pitchFamily="2" charset="0"/>
            </a:endParaRPr>
          </a:p>
        </p:txBody>
      </p:sp>
      <p:sp>
        <p:nvSpPr>
          <p:cNvPr id="33" name="TextBox 32"/>
          <p:cNvSpPr txBox="1"/>
          <p:nvPr/>
        </p:nvSpPr>
        <p:spPr>
          <a:xfrm>
            <a:off x="515389" y="5158026"/>
            <a:ext cx="66923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of these is not a fundamental features of OOP?</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Encapsulation </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endParaRPr lang="en-US" sz="4800" b="1" dirty="0">
              <a:solidFill>
                <a:schemeClr val="bg1"/>
              </a:solidFill>
              <a:latin typeface="Nunito Sans" panose="00000500000000000000" pitchFamily="2" charset="0"/>
            </a:endParaRPr>
          </a:p>
        </p:txBody>
      </p:sp>
      <p:sp>
        <p:nvSpPr>
          <p:cNvPr id="2" name="TextBox 1"/>
          <p:cNvSpPr txBox="1"/>
          <p:nvPr/>
        </p:nvSpPr>
        <p:spPr>
          <a:xfrm>
            <a:off x="515389" y="2362200"/>
            <a:ext cx="660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Inheritance</a:t>
            </a:r>
            <a:endParaRPr lang="en-US" sz="2500" dirty="0">
              <a:latin typeface="Nunito Sans" panose="00000500000000000000" pitchFamily="2" charset="0"/>
            </a:endParaRPr>
          </a:p>
        </p:txBody>
      </p:sp>
      <p:sp>
        <p:nvSpPr>
          <p:cNvPr id="29" name="TextBox 28"/>
          <p:cNvSpPr txBox="1"/>
          <p:nvPr/>
        </p:nvSpPr>
        <p:spPr>
          <a:xfrm>
            <a:off x="515389" y="3294142"/>
            <a:ext cx="669234"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Instantiation</a:t>
            </a:r>
            <a:endParaRPr lang="en-US" sz="2500" dirty="0">
              <a:latin typeface="Nunito Sans" panose="00000500000000000000" pitchFamily="2" charset="0"/>
            </a:endParaRPr>
          </a:p>
        </p:txBody>
      </p:sp>
      <p:sp>
        <p:nvSpPr>
          <p:cNvPr id="31" name="TextBox 30"/>
          <p:cNvSpPr txBox="1"/>
          <p:nvPr/>
        </p:nvSpPr>
        <p:spPr>
          <a:xfrm>
            <a:off x="515389" y="4226084"/>
            <a:ext cx="66049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Polymorphism</a:t>
            </a:r>
            <a:endParaRPr lang="en-US" sz="2500" dirty="0">
              <a:latin typeface="Nunito Sans" panose="00000500000000000000" pitchFamily="2" charset="0"/>
            </a:endParaRPr>
          </a:p>
        </p:txBody>
      </p:sp>
      <p:sp>
        <p:nvSpPr>
          <p:cNvPr id="33" name="TextBox 32"/>
          <p:cNvSpPr txBox="1"/>
          <p:nvPr/>
        </p:nvSpPr>
        <p:spPr>
          <a:xfrm>
            <a:off x="515389" y="5158026"/>
            <a:ext cx="66923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of the following is most suitable definition for encapsulation?</a:t>
            </a:r>
            <a:endParaRPr lang="en-US" sz="2500" dirty="0">
              <a:latin typeface="Nunito Sans" panose="00000500000000000000" pitchFamily="2" charset="0"/>
            </a:endParaRPr>
          </a:p>
        </p:txBody>
      </p:sp>
      <p:sp>
        <p:nvSpPr>
          <p:cNvPr id="23" name="Rectangle 22"/>
          <p:cNvSpPr/>
          <p:nvPr/>
        </p:nvSpPr>
        <p:spPr>
          <a:xfrm>
            <a:off x="1167134" y="2362200"/>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Ability of a class to derive members of another class as a part of its own definition.</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endParaRPr lang="en-US" sz="4800" b="1" dirty="0">
              <a:solidFill>
                <a:schemeClr val="bg1"/>
              </a:solidFill>
              <a:latin typeface="Nunito Sans" panose="00000500000000000000" pitchFamily="2" charset="0"/>
            </a:endParaRPr>
          </a:p>
        </p:txBody>
      </p:sp>
      <p:sp>
        <p:nvSpPr>
          <p:cNvPr id="2" name="TextBox 1"/>
          <p:cNvSpPr txBox="1"/>
          <p:nvPr/>
        </p:nvSpPr>
        <p:spPr>
          <a:xfrm>
            <a:off x="515389" y="2362200"/>
            <a:ext cx="660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Means of bundling instance variables and methods in order to restrict access to certain class members.</a:t>
            </a:r>
            <a:endParaRPr lang="en-US" sz="2500" dirty="0">
              <a:latin typeface="Nunito Sans" panose="00000500000000000000" pitchFamily="2" charset="0"/>
            </a:endParaRPr>
          </a:p>
        </p:txBody>
      </p:sp>
      <p:sp>
        <p:nvSpPr>
          <p:cNvPr id="29" name="TextBox 28"/>
          <p:cNvSpPr txBox="1"/>
          <p:nvPr/>
        </p:nvSpPr>
        <p:spPr>
          <a:xfrm>
            <a:off x="515389" y="3294142"/>
            <a:ext cx="669234"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Focuses on variables and passing of variables to functions</a:t>
            </a:r>
            <a:endParaRPr lang="en-US" sz="2500" dirty="0">
              <a:latin typeface="Nunito Sans" panose="00000500000000000000" pitchFamily="2" charset="0"/>
            </a:endParaRPr>
          </a:p>
        </p:txBody>
      </p:sp>
      <p:sp>
        <p:nvSpPr>
          <p:cNvPr id="31" name="TextBox 30"/>
          <p:cNvSpPr txBox="1"/>
          <p:nvPr/>
        </p:nvSpPr>
        <p:spPr>
          <a:xfrm>
            <a:off x="515389" y="4226084"/>
            <a:ext cx="66049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Allows for implementation of elegant software that is well designed and easily modified.</a:t>
            </a:r>
            <a:endParaRPr lang="en-US" sz="2500" dirty="0">
              <a:latin typeface="Nunito Sans" panose="00000500000000000000" pitchFamily="2" charset="0"/>
            </a:endParaRPr>
          </a:p>
        </p:txBody>
      </p:sp>
      <p:sp>
        <p:nvSpPr>
          <p:cNvPr id="33" name="TextBox 32"/>
          <p:cNvSpPr txBox="1"/>
          <p:nvPr/>
        </p:nvSpPr>
        <p:spPr>
          <a:xfrm>
            <a:off x="515389" y="5158026"/>
            <a:ext cx="669234"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861774"/>
          </a:xfrm>
          <a:prstGeom prst="rect">
            <a:avLst/>
          </a:prstGeom>
          <a:noFill/>
        </p:spPr>
        <p:txBody>
          <a:bodyPr wrap="square" rtlCol="0">
            <a:spAutoFit/>
          </a:bodyPr>
          <a:lstStyle/>
          <a:p>
            <a:r>
              <a:rPr lang="en-US" sz="2500" dirty="0">
                <a:latin typeface="Nunito Sans" panose="00000500000000000000" pitchFamily="2" charset="0"/>
              </a:rPr>
              <a:t>The purpose of name mangling is to avoid unintentional access of private class members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True </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endParaRPr lang="en-US" sz="4800" b="1" dirty="0">
              <a:solidFill>
                <a:schemeClr val="bg1"/>
              </a:solidFill>
              <a:latin typeface="Nunito Sans" panose="00000500000000000000" pitchFamily="2" charset="0"/>
            </a:endParaRPr>
          </a:p>
        </p:txBody>
      </p:sp>
      <p:sp>
        <p:nvSpPr>
          <p:cNvPr id="2" name="TextBox 1"/>
          <p:cNvSpPr txBox="1"/>
          <p:nvPr/>
        </p:nvSpPr>
        <p:spPr>
          <a:xfrm>
            <a:off x="515389" y="2362200"/>
            <a:ext cx="660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False </a:t>
            </a:r>
            <a:endParaRPr lang="en-US" sz="2500" dirty="0">
              <a:latin typeface="Nunito Sans" panose="00000500000000000000" pitchFamily="2" charset="0"/>
            </a:endParaRPr>
          </a:p>
        </p:txBody>
      </p:sp>
      <p:sp>
        <p:nvSpPr>
          <p:cNvPr id="29" name="TextBox 28"/>
          <p:cNvSpPr txBox="1"/>
          <p:nvPr/>
        </p:nvSpPr>
        <p:spPr>
          <a:xfrm>
            <a:off x="515389" y="3294142"/>
            <a:ext cx="669234"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Car:</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self.__brand</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drive(self):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print('driving')</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__brand(self):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print('updating models')</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blackcar</a:t>
            </a:r>
            <a:r>
              <a:rPr lang="en-US" sz="2000" b="1" dirty="0">
                <a:solidFill>
                  <a:schemeClr val="bg1"/>
                </a:solidFill>
                <a:latin typeface="Courier New" panose="02070309020205020404" pitchFamily="49" charset="0"/>
                <a:cs typeface="Courier New" panose="02070309020205020404" pitchFamily="49" charset="0"/>
              </a:rPr>
              <a:t> =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blackcar.drive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updating models</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driving</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82357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Cannot be accessed outside the class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Can be accessed within the class and its subclass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the name of the member by a single underscore “_”.</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Protected members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Base: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self._a</a:t>
            </a:r>
            <a:r>
              <a:rPr lang="en-US" sz="2000" b="1" dirty="0">
                <a:solidFill>
                  <a:schemeClr val="bg1"/>
                </a:solidFill>
                <a:latin typeface="Courier New" panose="02070309020205020404" pitchFamily="49" charset="0"/>
                <a:cs typeface="Courier New" panose="02070309020205020404" pitchFamily="49" charset="0"/>
              </a:rPr>
              <a:t> = 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Derived(Base):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Base.__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print("Calling protected member of base class: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a:t>
            </a:r>
            <a:r>
              <a:rPr lang="en-US" sz="2000" b="1" dirty="0" err="1">
                <a:solidFill>
                  <a:schemeClr val="bg1"/>
                </a:solidFill>
                <a:latin typeface="Courier New" panose="02070309020205020404" pitchFamily="49" charset="0"/>
                <a:cs typeface="Courier New" panose="02070309020205020404" pitchFamily="49" charset="0"/>
              </a:rPr>
              <a:t>self._a</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obj1 = Base()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print(obj1.a)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obj2 = Derived()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err="1">
                <a:latin typeface="Courier New" panose="02070309020205020404" pitchFamily="49" charset="0"/>
                <a:cs typeface="Courier New" panose="02070309020205020404" pitchFamily="49" charset="0"/>
              </a:rPr>
              <a:t>Traceback</a:t>
            </a:r>
            <a:r>
              <a:rPr lang="en-US" sz="2000" b="1" dirty="0">
                <a:latin typeface="Courier New" panose="02070309020205020404" pitchFamily="49" charset="0"/>
                <a:cs typeface="Courier New" panose="02070309020205020404" pitchFamily="49" charset="0"/>
              </a:rPr>
              <a:t> (most recent call last):</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  File "main.py", line 10, in &lt;module&gt;</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    print(obj1.a) </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err="1">
                <a:latin typeface="Courier New" panose="02070309020205020404" pitchFamily="49" charset="0"/>
                <a:cs typeface="Courier New" panose="02070309020205020404" pitchFamily="49" charset="0"/>
              </a:rPr>
              <a:t>AttributeError</a:t>
            </a:r>
            <a:r>
              <a:rPr lang="en-US" sz="2000" b="1" dirty="0">
                <a:latin typeface="Courier New" panose="02070309020205020404" pitchFamily="49" charset="0"/>
                <a:cs typeface="Courier New" panose="02070309020205020404" pitchFamily="49" charset="0"/>
              </a:rPr>
              <a:t>: 'Base' object has no attribute 'a'</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97688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Similar to protected members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Declared private </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Neither be accessed outside the class nor by any drived class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define a private member prefix the member name with double underscore “__”</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Private members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Base: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self.a</a:t>
            </a:r>
            <a:r>
              <a:rPr lang="en-US" sz="2000" b="1" dirty="0">
                <a:solidFill>
                  <a:schemeClr val="bg1"/>
                </a:solidFill>
                <a:latin typeface="Courier New" panose="02070309020205020404" pitchFamily="49" charset="0"/>
                <a:cs typeface="Courier New" panose="02070309020205020404" pitchFamily="49" charset="0"/>
              </a:rPr>
              <a:t> = "Car"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self.__c</a:t>
            </a:r>
            <a:r>
              <a:rPr lang="en-US" sz="2000" b="1" dirty="0">
                <a:solidFill>
                  <a:schemeClr val="bg1"/>
                </a:solidFill>
                <a:latin typeface="Courier New" panose="02070309020205020404" pitchFamily="49" charset="0"/>
                <a:cs typeface="Courier New" panose="02070309020205020404" pitchFamily="49" charset="0"/>
              </a:rPr>
              <a:t> = "Bike"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Derived(Base):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Base.__</a:t>
            </a:r>
            <a:r>
              <a:rPr lang="en-US" sz="2000" b="1" dirty="0" err="1">
                <a:solidFill>
                  <a:schemeClr val="bg1"/>
                </a:solidFill>
                <a:latin typeface="Courier New" panose="02070309020205020404" pitchFamily="49" charset="0"/>
                <a:cs typeface="Courier New" panose="02070309020205020404" pitchFamily="49" charset="0"/>
              </a:rPr>
              <a:t>init</a:t>
            </a:r>
            <a:r>
              <a:rPr lang="en-US" sz="2000" b="1" dirty="0">
                <a:solidFill>
                  <a:schemeClr val="bg1"/>
                </a:solidFill>
                <a:latin typeface="Courier New" panose="02070309020205020404" pitchFamily="49" charset="0"/>
                <a:cs typeface="Courier New" panose="02070309020205020404" pitchFamily="49" charset="0"/>
              </a:rPr>
              <a:t>__(self)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print("Calling private member of base class: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a:t>
            </a:r>
            <a:r>
              <a:rPr lang="en-US" sz="2000" b="1" dirty="0" err="1">
                <a:solidFill>
                  <a:schemeClr val="bg1"/>
                </a:solidFill>
                <a:latin typeface="Courier New" panose="02070309020205020404" pitchFamily="49" charset="0"/>
                <a:cs typeface="Courier New" panose="02070309020205020404" pitchFamily="49" charset="0"/>
              </a:rPr>
              <a:t>self.__a</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ob</a:t>
            </a:r>
            <a:r>
              <a:rPr lang="en-US" sz="2000" b="1" dirty="0">
                <a:solidFill>
                  <a:schemeClr val="bg1"/>
                </a:solidFill>
                <a:latin typeface="Courier New" panose="02070309020205020404" pitchFamily="49" charset="0"/>
                <a:cs typeface="Courier New" panose="02070309020205020404" pitchFamily="49" charset="0"/>
              </a:rPr>
              <a:t> = Base()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a:t>
            </a:r>
            <a:r>
              <a:rPr lang="en-US" sz="2000" b="1" dirty="0" err="1">
                <a:solidFill>
                  <a:schemeClr val="bg1"/>
                </a:solidFill>
                <a:latin typeface="Courier New" panose="02070309020205020404" pitchFamily="49" charset="0"/>
                <a:cs typeface="Courier New" panose="02070309020205020404" pitchFamily="49" charset="0"/>
              </a:rPr>
              <a:t>ob.a</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4480</Words>
  <Application>WPS Presentation</Application>
  <PresentationFormat>Widescreen</PresentationFormat>
  <Paragraphs>428</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Nunito Sans</vt:lpstr>
      <vt:lpstr>Segoe Print</vt:lpstr>
      <vt:lpstr>Courier New</vt:lpstr>
      <vt:lpstr>Helvetica Neue Medium</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dc:creator>
  <cp:lastModifiedBy>yugandhar surya</cp:lastModifiedBy>
  <cp:revision>19</cp:revision>
  <dcterms:created xsi:type="dcterms:W3CDTF">2019-12-10T20:10:00Z</dcterms:created>
  <dcterms:modified xsi:type="dcterms:W3CDTF">2023-07-10T08:24:55Z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480BA0F043514372A5FC696FE5051EF8</vt:lpwstr>
  </property>
  <property fmtid="{D5CDD505-2E9C-101B-9397-08002B2CF9AE}" pid="3" name="KSOProductBuildVer">
    <vt:lpwstr>1033-11.2.0.11537</vt:lpwstr>
  </property>
</Properties>
</file>