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6" r:id="rId3"/>
    <p:sldId id="256" r:id="rId5"/>
    <p:sldId id="257" r:id="rId6"/>
    <p:sldId id="258" r:id="rId7"/>
    <p:sldId id="259" r:id="rId8"/>
    <p:sldId id="260" r:id="rId9"/>
    <p:sldId id="263" r:id="rId10"/>
    <p:sldId id="261" r:id="rId11"/>
    <p:sldId id="262" r:id="rId12"/>
    <p:sldId id="264" r:id="rId13"/>
    <p:sldId id="265" r:id="rId14"/>
    <p:sldId id="270" r:id="rId15"/>
    <p:sldId id="271" r:id="rId16"/>
    <p:sldId id="272" r:id="rId17"/>
    <p:sldId id="273" r:id="rId18"/>
    <p:sldId id="274" r:id="rId19"/>
    <p:sldId id="267" r:id="rId20"/>
    <p:sldId id="268" r:id="rId21"/>
    <p:sldId id="269" r:id="rId22"/>
    <p:sldId id="275" r:id="rId23"/>
    <p:sldId id="276"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54" autoAdjust="0"/>
  </p:normalViewPr>
  <p:slideViewPr>
    <p:cSldViewPr snapToGrid="0">
      <p:cViewPr varScale="1">
        <p:scale>
          <a:sx n="48" d="100"/>
          <a:sy n="48" d="100"/>
        </p:scale>
        <p:origin x="53" y="7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A30FD-7007-418B-A30B-A66CAC1E52B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D54C8-BF73-4ACB-ACC6-3F3B9B20E48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educba.com/python-features/" TargetMode="External"/><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endParaRPr lang="en-US" b="1" dirty="0"/>
          </a:p>
          <a:p>
            <a:r>
              <a:rPr lang="en-US" dirty="0"/>
              <a:t>No more than 4 points. Please use another similar slide incase you have more points.</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Ans</a:t>
            </a:r>
            <a:r>
              <a:rPr lang="en-US" b="1" baseline="0" dirty="0"/>
              <a:t> : Option D</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Ans</a:t>
            </a:r>
            <a:r>
              <a:rPr lang="en-US" b="1" baseline="0" dirty="0"/>
              <a:t> : Option B</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Ans</a:t>
            </a:r>
            <a:r>
              <a:rPr lang="en-US" b="1" baseline="0" dirty="0"/>
              <a:t> : Option D</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endParaRPr lang="en-US" b="1" dirty="0"/>
          </a:p>
          <a:p>
            <a:r>
              <a:rPr lang="en-US" dirty="0"/>
              <a:t>No more than 4 points. Please use another similar slide incase you have more points.</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a:t>
            </a:r>
            <a:r>
              <a:rPr lang="en-US" b="1" baseline="0" dirty="0"/>
              <a:t> : Option b</a:t>
            </a:r>
            <a:endParaRPr lang="en-US" b="1" baseline="0" dirty="0"/>
          </a:p>
          <a:p>
            <a:endParaRPr lang="en-US" b="1" baseline="0" dirty="0"/>
          </a:p>
          <a:p>
            <a:r>
              <a:rPr lang="en-US" sz="1200" b="0" i="0" kern="1200" dirty="0">
                <a:solidFill>
                  <a:schemeClr val="tx1"/>
                </a:solidFill>
                <a:effectLst/>
                <a:latin typeface="+mn-lt"/>
                <a:ea typeface="+mn-ea"/>
                <a:cs typeface="+mn-cs"/>
              </a:rPr>
              <a:t>Explanation: This is a property of abstract class. It can define main() function inside it. There is no restriction on its definition and implementation.</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a:t>
            </a:r>
            <a:r>
              <a:rPr lang="en-US" b="1" baseline="0" dirty="0"/>
              <a:t> : Option a</a:t>
            </a:r>
            <a:endParaRPr lang="en-US" b="1" baseline="0" dirty="0"/>
          </a:p>
          <a:p>
            <a:endParaRPr lang="en-US" b="1" baseline="0" dirty="0"/>
          </a:p>
          <a:p>
            <a:r>
              <a:rPr lang="en-US" sz="1200" b="0" i="0" kern="1200" dirty="0">
                <a:solidFill>
                  <a:schemeClr val="tx1"/>
                </a:solidFill>
                <a:effectLst/>
                <a:latin typeface="+mn-lt"/>
                <a:ea typeface="+mn-ea"/>
                <a:cs typeface="+mn-cs"/>
              </a:rPr>
              <a:t>Explanation: It is a rule that if a class have even one abstract method, it must be an abstract class. If this rule was not made, the abstract methods would have got skipped to get defined in some places which are undesirable with the idea of abstract class.</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a:t>
            </a:r>
            <a:r>
              <a:rPr lang="en-US" b="1" baseline="0" dirty="0"/>
              <a:t> : Option a</a:t>
            </a:r>
            <a:endParaRPr lang="en-US" b="1" baseline="0" dirty="0"/>
          </a:p>
          <a:p>
            <a:endParaRPr lang="en-US" b="1" baseline="0" dirty="0"/>
          </a:p>
          <a:p>
            <a:r>
              <a:rPr lang="en-US" sz="1200" b="0" i="0" kern="1200" dirty="0">
                <a:solidFill>
                  <a:schemeClr val="tx1"/>
                </a:solidFill>
                <a:effectLst/>
                <a:latin typeface="+mn-lt"/>
                <a:ea typeface="+mn-ea"/>
                <a:cs typeface="+mn-cs"/>
              </a:rPr>
              <a:t>Explanation: When an abstract class is defined, it won’t be having the implementation of at least one function. This will restrict the class to have any constructor. When the class doesn’t have constructor, there won’t be any instance of that class.</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a:t>
            </a:r>
            <a:r>
              <a:rPr lang="en-US" b="1" baseline="0" dirty="0"/>
              <a:t> : Option b</a:t>
            </a:r>
            <a:endParaRPr lang="en-US" b="1" baseline="0" dirty="0"/>
          </a:p>
          <a:p>
            <a:endParaRPr lang="en-US" b="1" baseline="0" dirty="0"/>
          </a:p>
          <a:p>
            <a:r>
              <a:rPr lang="en-US" sz="1200" b="0" i="0" kern="1200" dirty="0">
                <a:solidFill>
                  <a:schemeClr val="tx1"/>
                </a:solidFill>
                <a:effectLst/>
                <a:latin typeface="+mn-lt"/>
                <a:ea typeface="+mn-ea"/>
                <a:cs typeface="+mn-cs"/>
              </a:rPr>
              <a:t>Explanation: That is the rule of programming language that each function declared, must have some definition. There can’t be some abstract method that remains undefined. </a:t>
            </a:r>
            <a:r>
              <a:rPr lang="en-US" sz="1200" b="0" i="0" kern="1200">
                <a:solidFill>
                  <a:schemeClr val="tx1"/>
                </a:solidFill>
                <a:effectLst/>
                <a:latin typeface="+mn-lt"/>
                <a:ea typeface="+mn-ea"/>
                <a:cs typeface="+mn-cs"/>
              </a:rPr>
              <a:t>Even if it’s there, it would result in compile time error.</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consider any class as an abstract class, the class has to inherit ABC </a:t>
            </a:r>
            <a:r>
              <a:rPr lang="en-US" sz="1200" b="0" i="0" kern="1200" dirty="0" err="1">
                <a:solidFill>
                  <a:schemeClr val="tx1"/>
                </a:solidFill>
                <a:effectLst/>
                <a:latin typeface="+mn-lt"/>
                <a:ea typeface="+mn-ea"/>
                <a:cs typeface="+mn-cs"/>
              </a:rPr>
              <a:t>metaclass</a:t>
            </a:r>
            <a:r>
              <a:rPr lang="en-US" sz="1200" b="0" i="0" kern="1200" dirty="0">
                <a:solidFill>
                  <a:schemeClr val="tx1"/>
                </a:solidFill>
                <a:effectLst/>
                <a:latin typeface="+mn-lt"/>
                <a:ea typeface="+mn-ea"/>
                <a:cs typeface="+mn-cs"/>
              </a:rPr>
              <a:t> from the python built-in </a:t>
            </a:r>
            <a:r>
              <a:rPr lang="en-US" sz="1200" b="0" i="0" kern="1200" dirty="0" err="1">
                <a:solidFill>
                  <a:schemeClr val="tx1"/>
                </a:solidFill>
                <a:effectLst/>
                <a:latin typeface="+mn-lt"/>
                <a:ea typeface="+mn-ea"/>
                <a:cs typeface="+mn-cs"/>
              </a:rPr>
              <a:t>abc</a:t>
            </a:r>
            <a:r>
              <a:rPr lang="en-US" sz="1200" b="0" i="0" kern="1200" dirty="0">
                <a:solidFill>
                  <a:schemeClr val="tx1"/>
                </a:solidFill>
                <a:effectLst/>
                <a:latin typeface="+mn-lt"/>
                <a:ea typeface="+mn-ea"/>
                <a:cs typeface="+mn-cs"/>
              </a:rPr>
              <a:t> module. </a:t>
            </a:r>
            <a:r>
              <a:rPr lang="en-US" sz="1200" b="0" i="0" kern="1200" dirty="0" err="1">
                <a:solidFill>
                  <a:schemeClr val="tx1"/>
                </a:solidFill>
                <a:effectLst/>
                <a:latin typeface="+mn-lt"/>
                <a:ea typeface="+mn-ea"/>
                <a:cs typeface="+mn-cs"/>
              </a:rPr>
              <a:t>abc</a:t>
            </a:r>
            <a:r>
              <a:rPr lang="en-US" sz="1200" b="0" i="0" kern="1200" dirty="0">
                <a:solidFill>
                  <a:schemeClr val="tx1"/>
                </a:solidFill>
                <a:effectLst/>
                <a:latin typeface="+mn-lt"/>
                <a:ea typeface="+mn-ea"/>
                <a:cs typeface="+mn-cs"/>
              </a:rPr>
              <a:t> module imports the ABC </a:t>
            </a:r>
            <a:r>
              <a:rPr lang="en-US" sz="1200" b="0" i="0" kern="1200" dirty="0" err="1">
                <a:solidFill>
                  <a:schemeClr val="tx1"/>
                </a:solidFill>
                <a:effectLst/>
                <a:latin typeface="+mn-lt"/>
                <a:ea typeface="+mn-ea"/>
                <a:cs typeface="+mn-cs"/>
              </a:rPr>
              <a:t>metaclass</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endParaRPr lang="en-US" b="1" dirty="0"/>
          </a:p>
          <a:p>
            <a:r>
              <a:rPr lang="en-US" dirty="0"/>
              <a:t>No more than 4 points. Please use another similar slide incase you have more points.</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endParaRPr lang="en-US" b="1" dirty="0"/>
          </a:p>
          <a:p>
            <a:r>
              <a:rPr lang="en-US" dirty="0"/>
              <a:t>No more than 4 points. Please use another similar slide incase you have more points.</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Blank slide (Text Only)</a:t>
            </a:r>
            <a:endParaRPr lang="en-US" b="1" dirty="0"/>
          </a:p>
          <a:p>
            <a:r>
              <a:rPr lang="en-US" b="0" dirty="0"/>
              <a:t>Use this slide as an </a:t>
            </a:r>
            <a:r>
              <a:rPr lang="en-US" b="1" dirty="0"/>
              <a:t>extension of other slides</a:t>
            </a:r>
            <a:r>
              <a:rPr lang="en-US" b="0" dirty="0"/>
              <a:t>. Therefore, if the data doesn’t fit in any of the slides then put the extra data here.</a:t>
            </a: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define the abstract methods in an abstract class, the method must be decorated with a keyword called @</a:t>
            </a:r>
            <a:r>
              <a:rPr lang="en-US" sz="1200" b="0" i="0" kern="1200" dirty="0" err="1">
                <a:solidFill>
                  <a:schemeClr val="tx1"/>
                </a:solidFill>
                <a:effectLst/>
                <a:latin typeface="+mn-lt"/>
                <a:ea typeface="+mn-ea"/>
                <a:cs typeface="+mn-cs"/>
              </a:rPr>
              <a:t>abstractmethod</a:t>
            </a:r>
            <a:r>
              <a:rPr lang="en-US" sz="1200" b="0" i="0" kern="1200" dirty="0">
                <a:solidFill>
                  <a:schemeClr val="tx1"/>
                </a:solidFill>
                <a:effectLst/>
                <a:latin typeface="+mn-lt"/>
                <a:ea typeface="+mn-ea"/>
                <a:cs typeface="+mn-cs"/>
              </a:rPr>
              <a:t> decorator. The @</a:t>
            </a:r>
            <a:r>
              <a:rPr lang="en-US" sz="1200" b="0" i="0" kern="1200" dirty="0" err="1">
                <a:solidFill>
                  <a:schemeClr val="tx1"/>
                </a:solidFill>
                <a:effectLst/>
                <a:latin typeface="+mn-lt"/>
                <a:ea typeface="+mn-ea"/>
                <a:cs typeface="+mn-cs"/>
              </a:rPr>
              <a:t>abstractmethod</a:t>
            </a:r>
            <a:r>
              <a:rPr lang="en-US" sz="1200" b="0" i="0" kern="1200" dirty="0">
                <a:solidFill>
                  <a:schemeClr val="tx1"/>
                </a:solidFill>
                <a:effectLst/>
                <a:latin typeface="+mn-lt"/>
                <a:ea typeface="+mn-ea"/>
                <a:cs typeface="+mn-cs"/>
              </a:rPr>
              <a:t> decorator has to be </a:t>
            </a:r>
            <a:r>
              <a:rPr lang="en-US" sz="1200" b="0" i="0" u="none" strike="noStrike" kern="1200" dirty="0">
                <a:solidFill>
                  <a:schemeClr val="tx1"/>
                </a:solidFill>
                <a:effectLst/>
                <a:latin typeface="+mn-lt"/>
                <a:ea typeface="+mn-ea"/>
                <a:cs typeface="+mn-cs"/>
                <a:hlinkClick r:id="rId3"/>
              </a:rPr>
              <a:t>imported from the python</a:t>
            </a:r>
            <a:r>
              <a:rPr lang="en-US" sz="1200" b="0" i="0" kern="1200" dirty="0">
                <a:solidFill>
                  <a:schemeClr val="tx1"/>
                </a:solidFill>
                <a:effectLst/>
                <a:latin typeface="+mn-lt"/>
                <a:ea typeface="+mn-ea"/>
                <a:cs typeface="+mn-cs"/>
              </a:rPr>
              <a:t> built-in library called </a:t>
            </a:r>
            <a:r>
              <a:rPr lang="en-US" sz="1200" b="0" i="0" kern="1200" dirty="0" err="1">
                <a:solidFill>
                  <a:schemeClr val="tx1"/>
                </a:solidFill>
                <a:effectLst/>
                <a:latin typeface="+mn-lt"/>
                <a:ea typeface="+mn-ea"/>
                <a:cs typeface="+mn-cs"/>
              </a:rPr>
              <a:t>abc</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AB6876-1BF1-4B88-890A-0B4E46201506}"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BACE108-D3BD-4D00-B07E-1932ED2CD2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BBA45-2BDF-442F-8400-C28A7BB9A57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BACE108-D3BD-4D00-B07E-1932ED2CD2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BBA45-2BDF-442F-8400-C28A7BB9A57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BACE108-D3BD-4D00-B07E-1932ED2CD2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BBA45-2BDF-442F-8400-C28A7BB9A57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BACE108-D3BD-4D00-B07E-1932ED2CD2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BBA45-2BDF-442F-8400-C28A7BB9A57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BACE108-D3BD-4D00-B07E-1932ED2CD2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EBBA45-2BDF-442F-8400-C28A7BB9A57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BACE108-D3BD-4D00-B07E-1932ED2CD2F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EBBA45-2BDF-442F-8400-C28A7BB9A57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BACE108-D3BD-4D00-B07E-1932ED2CD2F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EBBA45-2BDF-442F-8400-C28A7BB9A57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BACE108-D3BD-4D00-B07E-1932ED2CD2F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EBBA45-2BDF-442F-8400-C28A7BB9A57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ACE108-D3BD-4D00-B07E-1932ED2CD2F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EBBA45-2BDF-442F-8400-C28A7BB9A57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BACE108-D3BD-4D00-B07E-1932ED2CD2F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EBBA45-2BDF-442F-8400-C28A7BB9A57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BACE108-D3BD-4D00-B07E-1932ED2CD2F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EBBA45-2BDF-442F-8400-C28A7BB9A57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CE108-D3BD-4D00-B07E-1932ED2CD2F9}"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BBA45-2BDF-442F-8400-C28A7BB9A57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Abstract Class</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97071" y="2011835"/>
            <a:ext cx="5026152" cy="335627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553993"/>
            <a:ext cx="10983686" cy="1823576"/>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500" dirty="0">
                <a:latin typeface="Nunito Sans" panose="00000500000000000000" pitchFamily="2" charset="0"/>
              </a:rPr>
              <a:t>Properties along with abstract methods defined by @</a:t>
            </a:r>
            <a:r>
              <a:rPr lang="en-US" sz="2500" dirty="0" err="1">
                <a:latin typeface="Nunito Sans" panose="00000500000000000000" pitchFamily="2" charset="0"/>
              </a:rPr>
              <a:t>abstractproperty</a:t>
            </a: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r>
              <a:rPr lang="en-US" sz="2500" dirty="0">
                <a:latin typeface="Nunito Sans" panose="00000500000000000000" pitchFamily="2" charset="0"/>
              </a:rPr>
              <a:t>We can now use </a:t>
            </a:r>
            <a:r>
              <a:rPr lang="en-US" sz="2500" dirty="0" err="1">
                <a:latin typeface="Nunito Sans" panose="00000500000000000000" pitchFamily="2" charset="0"/>
              </a:rPr>
              <a:t>property.getter</a:t>
            </a:r>
            <a:r>
              <a:rPr lang="en-US" sz="2500" dirty="0">
                <a:latin typeface="Nunito Sans" panose="00000500000000000000" pitchFamily="2" charset="0"/>
              </a:rPr>
              <a:t>(), </a:t>
            </a:r>
            <a:r>
              <a:rPr lang="en-US" sz="2500" dirty="0" err="1">
                <a:latin typeface="Nunito Sans" panose="00000500000000000000" pitchFamily="2" charset="0"/>
              </a:rPr>
              <a:t>property.setter</a:t>
            </a:r>
            <a:r>
              <a:rPr lang="en-US" sz="2500" dirty="0">
                <a:latin typeface="Nunito Sans" panose="00000500000000000000" pitchFamily="2" charset="0"/>
              </a:rPr>
              <a:t>() and </a:t>
            </a:r>
            <a:r>
              <a:rPr lang="en-US" sz="2500" dirty="0" err="1">
                <a:latin typeface="Nunito Sans" panose="00000500000000000000" pitchFamily="2" charset="0"/>
              </a:rPr>
              <a:t>property.deleter</a:t>
            </a:r>
            <a:r>
              <a:rPr lang="en-US" sz="2500" dirty="0">
                <a:latin typeface="Nunito Sans" panose="00000500000000000000" pitchFamily="2" charset="0"/>
              </a:rPr>
              <a:t>() with abstract classes</a:t>
            </a: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Abstract Properties</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553993"/>
            <a:ext cx="10983686" cy="2352567"/>
          </a:xfrm>
          <a:prstGeom prst="rect">
            <a:avLst/>
          </a:prstGeom>
          <a:noFill/>
        </p:spPr>
        <p:txBody>
          <a:bodyPr wrap="square" rtlCol="0">
            <a:spAutoFit/>
          </a:bodyPr>
          <a:lstStyle/>
          <a:p>
            <a:pPr algn="just">
              <a:lnSpc>
                <a:spcPct val="150000"/>
              </a:lnSpc>
            </a:pPr>
            <a:r>
              <a:rPr lang="en-US" sz="2500" dirty="0">
                <a:latin typeface="Nunito Sans" panose="00000500000000000000" pitchFamily="2" charset="0"/>
              </a:rPr>
              <a:t>class </a:t>
            </a:r>
            <a:r>
              <a:rPr lang="en-US" sz="2500" dirty="0" err="1">
                <a:latin typeface="Nunito Sans" panose="00000500000000000000" pitchFamily="2" charset="0"/>
              </a:rPr>
              <a:t>class_name</a:t>
            </a:r>
            <a:r>
              <a:rPr lang="en-US" sz="2500" dirty="0">
                <a:latin typeface="Nunito Sans" panose="00000500000000000000" pitchFamily="2" charset="0"/>
              </a:rPr>
              <a:t>(ABC):</a:t>
            </a:r>
            <a:endParaRPr lang="en-US" sz="2500" dirty="0">
              <a:latin typeface="Nunito Sans" panose="00000500000000000000" pitchFamily="2" charset="0"/>
            </a:endParaRPr>
          </a:p>
          <a:p>
            <a:pPr algn="just">
              <a:lnSpc>
                <a:spcPct val="150000"/>
              </a:lnSpc>
            </a:pPr>
            <a:r>
              <a:rPr lang="en-US" sz="2500" dirty="0">
                <a:latin typeface="Nunito Sans" panose="00000500000000000000" pitchFamily="2" charset="0"/>
              </a:rPr>
              <a:t>@property</a:t>
            </a:r>
            <a:endParaRPr lang="en-US" sz="2500" dirty="0">
              <a:latin typeface="Nunito Sans" panose="00000500000000000000" pitchFamily="2" charset="0"/>
            </a:endParaRPr>
          </a:p>
          <a:p>
            <a:pPr algn="just">
              <a:lnSpc>
                <a:spcPct val="150000"/>
              </a:lnSpc>
            </a:pPr>
            <a:r>
              <a:rPr lang="en-US" sz="2500" dirty="0">
                <a:latin typeface="Nunito Sans" panose="00000500000000000000" pitchFamily="2" charset="0"/>
              </a:rPr>
              <a:t>@</a:t>
            </a:r>
            <a:r>
              <a:rPr lang="en-US" sz="2500" dirty="0" err="1">
                <a:latin typeface="Nunito Sans" panose="00000500000000000000" pitchFamily="2" charset="0"/>
              </a:rPr>
              <a:t>abstractmethod</a:t>
            </a:r>
            <a:endParaRPr lang="en-US" sz="2500" dirty="0">
              <a:latin typeface="Nunito Sans" panose="00000500000000000000" pitchFamily="2" charset="0"/>
            </a:endParaRPr>
          </a:p>
          <a:p>
            <a:pPr algn="just">
              <a:lnSpc>
                <a:spcPct val="150000"/>
              </a:lnSpc>
            </a:pPr>
            <a:r>
              <a:rPr lang="en-US" sz="2500" dirty="0" err="1">
                <a:latin typeface="Nunito Sans" panose="00000500000000000000" pitchFamily="2" charset="0"/>
              </a:rPr>
              <a:t>Def</a:t>
            </a:r>
            <a:r>
              <a:rPr lang="en-US" sz="2500" dirty="0">
                <a:latin typeface="Nunito Sans" panose="00000500000000000000" pitchFamily="2" charset="0"/>
              </a:rPr>
              <a:t> method(self):</a:t>
            </a: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Syntax</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import </a:t>
            </a:r>
            <a:r>
              <a:rPr lang="en-US" sz="2000" b="1" dirty="0" err="1">
                <a:solidFill>
                  <a:schemeClr val="bg1"/>
                </a:solidFill>
                <a:latin typeface="Courier New" panose="02070309020205020404" pitchFamily="49" charset="0"/>
                <a:cs typeface="Courier New" panose="02070309020205020404" pitchFamily="49" charset="0"/>
              </a:rPr>
              <a:t>abc</a:t>
            </a:r>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from </a:t>
            </a:r>
            <a:r>
              <a:rPr lang="en-US" sz="2000" b="1" dirty="0" err="1">
                <a:solidFill>
                  <a:schemeClr val="bg1"/>
                </a:solidFill>
                <a:latin typeface="Courier New" panose="02070309020205020404" pitchFamily="49" charset="0"/>
                <a:cs typeface="Courier New" panose="02070309020205020404" pitchFamily="49" charset="0"/>
              </a:rPr>
              <a:t>abc</a:t>
            </a:r>
            <a:r>
              <a:rPr lang="en-US" sz="2000" b="1" dirty="0">
                <a:solidFill>
                  <a:schemeClr val="bg1"/>
                </a:solidFill>
                <a:latin typeface="Courier New" panose="02070309020205020404" pitchFamily="49" charset="0"/>
                <a:cs typeface="Courier New" panose="02070309020205020404" pitchFamily="49" charset="0"/>
              </a:rPr>
              <a:t> import ABC, </a:t>
            </a:r>
            <a:r>
              <a:rPr lang="en-US" sz="2000" b="1" dirty="0" err="1">
                <a:solidFill>
                  <a:schemeClr val="bg1"/>
                </a:solidFill>
                <a:latin typeface="Courier New" panose="02070309020205020404" pitchFamily="49" charset="0"/>
                <a:cs typeface="Courier New" panose="02070309020205020404" pitchFamily="49" charset="0"/>
              </a:rPr>
              <a:t>abstractmethod</a:t>
            </a:r>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class parent(ABC):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abc.abstractproperty</a:t>
            </a:r>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def geeks(self):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return "parent class"</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class child(parent):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@property</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def geeks(self):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return "child class"</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try: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r =parent()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print( </a:t>
            </a:r>
            <a:r>
              <a:rPr lang="en-US" sz="2000" b="1" dirty="0" err="1">
                <a:solidFill>
                  <a:schemeClr val="bg1"/>
                </a:solidFill>
                <a:latin typeface="Courier New" panose="02070309020205020404" pitchFamily="49" charset="0"/>
                <a:cs typeface="Courier New" panose="02070309020205020404" pitchFamily="49" charset="0"/>
              </a:rPr>
              <a:t>r.geeks</a:t>
            </a:r>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except Exception as err: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print (err)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r = child()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print (</a:t>
            </a:r>
            <a:r>
              <a:rPr lang="en-US" sz="2000" b="1" dirty="0" err="1">
                <a:solidFill>
                  <a:schemeClr val="bg1"/>
                </a:solidFill>
                <a:latin typeface="Courier New" panose="02070309020205020404" pitchFamily="49" charset="0"/>
                <a:cs typeface="Courier New" panose="02070309020205020404" pitchFamily="49" charset="0"/>
              </a:rPr>
              <a:t>r.geeks</a:t>
            </a:r>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Can't instantiate abstract class parent with abstract methods geeks</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child class</a:t>
            </a:r>
            <a:endParaRPr lang="en-US" sz="2000" b="1" dirty="0">
              <a:latin typeface="Courier New" panose="02070309020205020404" pitchFamily="49" charset="0"/>
              <a:cs typeface="Courier New" panose="02070309020205020404" pitchFamily="49" charset="0"/>
            </a:endParaRPr>
          </a:p>
        </p:txBody>
      </p:sp>
      <p:sp>
        <p:nvSpPr>
          <p:cNvPr id="5" name="Rectangle 4"/>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endParaRPr lang="en-US"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553993"/>
            <a:ext cx="10983686" cy="3495188"/>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500" dirty="0">
                <a:latin typeface="Nunito Sans" panose="00000500000000000000" pitchFamily="2" charset="0"/>
              </a:rPr>
              <a:t>Abstract classes are incomplete because they have methods which have no body.</a:t>
            </a: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r>
              <a:rPr lang="en-US" sz="2500" dirty="0">
                <a:latin typeface="Nunito Sans" panose="00000500000000000000" pitchFamily="2" charset="0"/>
              </a:rPr>
              <a:t>We use abstract class as a template and according to the need we extend it and build on it before we can use it.</a:t>
            </a: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r>
              <a:rPr lang="en-US" sz="2500" dirty="0">
                <a:latin typeface="Nunito Sans" panose="00000500000000000000" pitchFamily="2" charset="0"/>
              </a:rPr>
              <a:t>An abstract class is not a concrete class, it cannot be instantiated.</a:t>
            </a: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r>
              <a:rPr lang="en-US" sz="2500" dirty="0">
                <a:latin typeface="Nunito Sans" panose="00000500000000000000" pitchFamily="2" charset="0"/>
              </a:rPr>
              <a:t>When we create an object for the abstract class it raises an error.</a:t>
            </a: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Abstract class Instantiation</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from </a:t>
            </a:r>
            <a:r>
              <a:rPr lang="en-US" sz="2000" b="1" dirty="0" err="1">
                <a:solidFill>
                  <a:schemeClr val="bg1"/>
                </a:solidFill>
                <a:latin typeface="Courier New" panose="02070309020205020404" pitchFamily="49" charset="0"/>
                <a:cs typeface="Courier New" panose="02070309020205020404" pitchFamily="49" charset="0"/>
              </a:rPr>
              <a:t>abc</a:t>
            </a:r>
            <a:r>
              <a:rPr lang="en-US" sz="2000" b="1" dirty="0">
                <a:solidFill>
                  <a:schemeClr val="bg1"/>
                </a:solidFill>
                <a:latin typeface="Courier New" panose="02070309020205020404" pitchFamily="49" charset="0"/>
                <a:cs typeface="Courier New" panose="02070309020205020404" pitchFamily="49" charset="0"/>
              </a:rPr>
              <a:t> import </a:t>
            </a:r>
            <a:r>
              <a:rPr lang="en-US" sz="2000" b="1" dirty="0" err="1">
                <a:solidFill>
                  <a:schemeClr val="bg1"/>
                </a:solidFill>
                <a:latin typeface="Courier New" panose="02070309020205020404" pitchFamily="49" charset="0"/>
                <a:cs typeface="Courier New" panose="02070309020205020404" pitchFamily="49" charset="0"/>
              </a:rPr>
              <a:t>ABC,abstractmethod</a:t>
            </a:r>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class Animal(ABC):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abstractmethod</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def move(self):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pass</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class Human(Animal):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def move(self):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print("I can walk and run")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class Snake(Animal):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def move(self):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print("I can crawl")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class Dog(Animal):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def move(self):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print("I can bark")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class Lion(Animal):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def move(self):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print("I can roar")</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a = Animal()</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d = Dog()</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d.move()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c=Animal()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Traceback (most recent call last):</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  File "/home/ffe4267d930f204512b7f501bb1bc489.py", line 19, in </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    c=Animal()</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r>
              <a:rPr lang="en-US" sz="2000" b="1" dirty="0" err="1">
                <a:latin typeface="Courier New" panose="02070309020205020404" pitchFamily="49" charset="0"/>
                <a:cs typeface="Courier New" panose="02070309020205020404" pitchFamily="49" charset="0"/>
              </a:rPr>
              <a:t>TypeError</a:t>
            </a:r>
            <a:r>
              <a:rPr lang="en-US" sz="2000" b="1" dirty="0">
                <a:latin typeface="Courier New" panose="02070309020205020404" pitchFamily="49" charset="0"/>
                <a:cs typeface="Courier New" panose="02070309020205020404" pitchFamily="49" charset="0"/>
              </a:rPr>
              <a:t>: Can't instantiate abstract class Animal with abstract methods move</a:t>
            </a:r>
            <a:endParaRPr lang="en-US" sz="2000" b="1" dirty="0">
              <a:latin typeface="Courier New" panose="02070309020205020404" pitchFamily="49" charset="0"/>
              <a:cs typeface="Courier New" panose="02070309020205020404" pitchFamily="49" charset="0"/>
            </a:endParaRPr>
          </a:p>
        </p:txBody>
      </p:sp>
      <p:sp>
        <p:nvSpPr>
          <p:cNvPr id="5" name="Rectangle 4"/>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endParaRPr lang="en-US"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1020071" cy="477054"/>
          </a:xfrm>
          <a:prstGeom prst="rect">
            <a:avLst/>
          </a:prstGeom>
          <a:noFill/>
        </p:spPr>
        <p:txBody>
          <a:bodyPr wrap="square" rtlCol="0">
            <a:spAutoFit/>
          </a:bodyPr>
          <a:lstStyle/>
          <a:p>
            <a:r>
              <a:rPr lang="en-US" sz="2500" dirty="0">
                <a:latin typeface="Nunito Sans" panose="00000500000000000000" pitchFamily="2" charset="0"/>
              </a:rPr>
              <a:t>Which among the following best defines abstraction?</a:t>
            </a:r>
            <a:endParaRPr lang="en-US" sz="2500" dirty="0">
              <a:latin typeface="Nunito Sans" panose="00000500000000000000" pitchFamily="2" charset="0"/>
            </a:endParaRPr>
          </a:p>
        </p:txBody>
      </p:sp>
      <p:sp>
        <p:nvSpPr>
          <p:cNvPr id="23" name="Rectangle 22"/>
          <p:cNvSpPr/>
          <p:nvPr/>
        </p:nvSpPr>
        <p:spPr>
          <a:xfrm>
            <a:off x="1167134" y="2362200"/>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Hiding the implementation</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endParaRPr lang="en-US" sz="4800" b="1" dirty="0">
              <a:solidFill>
                <a:schemeClr val="bg1"/>
              </a:solidFill>
              <a:latin typeface="Nunito Sans" panose="00000500000000000000" pitchFamily="2" charset="0"/>
            </a:endParaRPr>
          </a:p>
        </p:txBody>
      </p:sp>
      <p:sp>
        <p:nvSpPr>
          <p:cNvPr id="2" name="TextBox 1"/>
          <p:cNvSpPr txBox="1"/>
          <p:nvPr/>
        </p:nvSpPr>
        <p:spPr>
          <a:xfrm>
            <a:off x="529389" y="2362200"/>
            <a:ext cx="646490" cy="477054"/>
          </a:xfrm>
          <a:prstGeom prst="rect">
            <a:avLst/>
          </a:prstGeom>
          <a:noFill/>
        </p:spPr>
        <p:txBody>
          <a:bodyPr wrap="square" rtlCol="0">
            <a:spAutoFit/>
          </a:bodyPr>
          <a:lstStyle/>
          <a:p>
            <a:r>
              <a:rPr lang="en-US" sz="2500" b="1" dirty="0">
                <a:latin typeface="Nunito Sans" panose="00000500000000000000" pitchFamily="2" charset="0"/>
              </a:rPr>
              <a:t>A)</a:t>
            </a:r>
            <a:endParaRPr lang="en-US" sz="2500" b="1" dirty="0">
              <a:latin typeface="Nunito Sans" panose="00000500000000000000" pitchFamily="2" charset="0"/>
            </a:endParaRPr>
          </a:p>
        </p:txBody>
      </p:sp>
      <p:sp>
        <p:nvSpPr>
          <p:cNvPr id="28" name="Rectangle 27"/>
          <p:cNvSpPr/>
          <p:nvPr/>
        </p:nvSpPr>
        <p:spPr>
          <a:xfrm>
            <a:off x="1175878" y="3294142"/>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Showing the important data</a:t>
            </a:r>
            <a:endParaRPr lang="en-US" sz="2500" dirty="0">
              <a:latin typeface="Nunito Sans" panose="00000500000000000000" pitchFamily="2" charset="0"/>
            </a:endParaRPr>
          </a:p>
        </p:txBody>
      </p:sp>
      <p:sp>
        <p:nvSpPr>
          <p:cNvPr id="29" name="TextBox 28"/>
          <p:cNvSpPr txBox="1"/>
          <p:nvPr/>
        </p:nvSpPr>
        <p:spPr>
          <a:xfrm>
            <a:off x="538133" y="3294142"/>
            <a:ext cx="646490" cy="477054"/>
          </a:xfrm>
          <a:prstGeom prst="rect">
            <a:avLst/>
          </a:prstGeom>
          <a:noFill/>
        </p:spPr>
        <p:txBody>
          <a:bodyPr wrap="square" rtlCol="0">
            <a:spAutoFit/>
          </a:bodyPr>
          <a:lstStyle/>
          <a:p>
            <a:r>
              <a:rPr lang="en-US" sz="2500" b="1" dirty="0">
                <a:latin typeface="Nunito Sans" panose="00000500000000000000" pitchFamily="2" charset="0"/>
              </a:rPr>
              <a:t>B)</a:t>
            </a:r>
            <a:endParaRPr lang="en-US" sz="2500" b="1" dirty="0">
              <a:latin typeface="Nunito Sans" panose="00000500000000000000" pitchFamily="2" charset="0"/>
            </a:endParaRPr>
          </a:p>
        </p:txBody>
      </p:sp>
      <p:sp>
        <p:nvSpPr>
          <p:cNvPr id="30" name="Rectangle 29"/>
          <p:cNvSpPr/>
          <p:nvPr/>
        </p:nvSpPr>
        <p:spPr>
          <a:xfrm>
            <a:off x="1167134" y="4226084"/>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Hiding the important data</a:t>
            </a:r>
            <a:endParaRPr lang="en-US" sz="2500" dirty="0">
              <a:latin typeface="Nunito Sans" panose="00000500000000000000" pitchFamily="2" charset="0"/>
            </a:endParaRPr>
          </a:p>
        </p:txBody>
      </p:sp>
      <p:sp>
        <p:nvSpPr>
          <p:cNvPr id="31" name="TextBox 30"/>
          <p:cNvSpPr txBox="1"/>
          <p:nvPr/>
        </p:nvSpPr>
        <p:spPr>
          <a:xfrm>
            <a:off x="529389" y="4226084"/>
            <a:ext cx="646490" cy="477054"/>
          </a:xfrm>
          <a:prstGeom prst="rect">
            <a:avLst/>
          </a:prstGeom>
          <a:noFill/>
        </p:spPr>
        <p:txBody>
          <a:bodyPr wrap="square" rtlCol="0">
            <a:spAutoFit/>
          </a:bodyPr>
          <a:lstStyle/>
          <a:p>
            <a:r>
              <a:rPr lang="en-US" sz="2500" b="1" dirty="0">
                <a:latin typeface="Nunito Sans" panose="00000500000000000000" pitchFamily="2" charset="0"/>
              </a:rPr>
              <a:t>C)</a:t>
            </a:r>
            <a:endParaRPr lang="en-US" sz="2500" b="1" dirty="0">
              <a:latin typeface="Nunito Sans" panose="00000500000000000000" pitchFamily="2" charset="0"/>
            </a:endParaRPr>
          </a:p>
        </p:txBody>
      </p:sp>
      <p:sp>
        <p:nvSpPr>
          <p:cNvPr id="32" name="Rectangle 31"/>
          <p:cNvSpPr/>
          <p:nvPr/>
        </p:nvSpPr>
        <p:spPr>
          <a:xfrm>
            <a:off x="1167134" y="5158026"/>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Hiding the implementation and showing only the features</a:t>
            </a:r>
            <a:endParaRPr lang="en-US" sz="2500" dirty="0">
              <a:latin typeface="Nunito Sans" panose="00000500000000000000" pitchFamily="2" charset="0"/>
            </a:endParaRPr>
          </a:p>
        </p:txBody>
      </p:sp>
      <p:sp>
        <p:nvSpPr>
          <p:cNvPr id="33" name="TextBox 32"/>
          <p:cNvSpPr txBox="1"/>
          <p:nvPr/>
        </p:nvSpPr>
        <p:spPr>
          <a:xfrm>
            <a:off x="527535" y="5158026"/>
            <a:ext cx="657088" cy="477054"/>
          </a:xfrm>
          <a:prstGeom prst="rect">
            <a:avLst/>
          </a:prstGeom>
          <a:noFill/>
        </p:spPr>
        <p:txBody>
          <a:bodyPr wrap="square" rtlCol="0">
            <a:spAutoFit/>
          </a:bodyPr>
          <a:lstStyle/>
          <a:p>
            <a:r>
              <a:rPr lang="en-US" sz="2500" b="1" dirty="0">
                <a:latin typeface="Nunito Sans" panose="00000500000000000000" pitchFamily="2" charset="0"/>
              </a:rPr>
              <a:t>D)</a:t>
            </a:r>
            <a:endParaRPr lang="en-US" sz="2500" b="1" dirty="0">
              <a:latin typeface="Nunito Sans" panose="00000500000000000000" pitchFamily="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88990"/>
            <a:ext cx="11020071" cy="477054"/>
          </a:xfrm>
          <a:prstGeom prst="rect">
            <a:avLst/>
          </a:prstGeom>
          <a:noFill/>
        </p:spPr>
        <p:txBody>
          <a:bodyPr wrap="square" rtlCol="0">
            <a:spAutoFit/>
          </a:bodyPr>
          <a:lstStyle/>
          <a:p>
            <a:r>
              <a:rPr lang="en-US" sz="2500" dirty="0">
                <a:latin typeface="Nunito Sans" panose="00000500000000000000" pitchFamily="2" charset="0"/>
              </a:rPr>
              <a:t>Class is _________ abstraction.</a:t>
            </a:r>
            <a:endParaRPr lang="en-US" sz="2500" dirty="0">
              <a:latin typeface="Nunito Sans" panose="00000500000000000000" pitchFamily="2" charset="0"/>
            </a:endParaRPr>
          </a:p>
        </p:txBody>
      </p:sp>
      <p:sp>
        <p:nvSpPr>
          <p:cNvPr id="23" name="Rectangle 22"/>
          <p:cNvSpPr/>
          <p:nvPr/>
        </p:nvSpPr>
        <p:spPr>
          <a:xfrm>
            <a:off x="1167134" y="2362200"/>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Object</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endParaRPr lang="en-US" sz="4800" b="1" dirty="0">
              <a:solidFill>
                <a:schemeClr val="bg1"/>
              </a:solidFill>
              <a:latin typeface="Nunito Sans" panose="00000500000000000000" pitchFamily="2" charset="0"/>
            </a:endParaRPr>
          </a:p>
        </p:txBody>
      </p:sp>
      <p:sp>
        <p:nvSpPr>
          <p:cNvPr id="2" name="TextBox 1"/>
          <p:cNvSpPr txBox="1"/>
          <p:nvPr/>
        </p:nvSpPr>
        <p:spPr>
          <a:xfrm>
            <a:off x="529389" y="2362200"/>
            <a:ext cx="646490" cy="477054"/>
          </a:xfrm>
          <a:prstGeom prst="rect">
            <a:avLst/>
          </a:prstGeom>
          <a:noFill/>
        </p:spPr>
        <p:txBody>
          <a:bodyPr wrap="square" rtlCol="0">
            <a:spAutoFit/>
          </a:bodyPr>
          <a:lstStyle/>
          <a:p>
            <a:r>
              <a:rPr lang="en-US" sz="2500" b="1" dirty="0">
                <a:latin typeface="Nunito Sans" panose="00000500000000000000" pitchFamily="2" charset="0"/>
              </a:rPr>
              <a:t>A)</a:t>
            </a:r>
            <a:endParaRPr lang="en-US" sz="2500" b="1" dirty="0">
              <a:latin typeface="Nunito Sans" panose="00000500000000000000" pitchFamily="2" charset="0"/>
            </a:endParaRPr>
          </a:p>
        </p:txBody>
      </p:sp>
      <p:sp>
        <p:nvSpPr>
          <p:cNvPr id="28" name="Rectangle 27"/>
          <p:cNvSpPr/>
          <p:nvPr/>
        </p:nvSpPr>
        <p:spPr>
          <a:xfrm>
            <a:off x="1175878" y="3294142"/>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Logical</a:t>
            </a:r>
            <a:endParaRPr lang="en-US" sz="2500" dirty="0">
              <a:latin typeface="Nunito Sans" panose="00000500000000000000" pitchFamily="2" charset="0"/>
            </a:endParaRPr>
          </a:p>
        </p:txBody>
      </p:sp>
      <p:sp>
        <p:nvSpPr>
          <p:cNvPr id="29" name="TextBox 28"/>
          <p:cNvSpPr txBox="1"/>
          <p:nvPr/>
        </p:nvSpPr>
        <p:spPr>
          <a:xfrm>
            <a:off x="538133" y="3294142"/>
            <a:ext cx="646490" cy="477054"/>
          </a:xfrm>
          <a:prstGeom prst="rect">
            <a:avLst/>
          </a:prstGeom>
          <a:noFill/>
        </p:spPr>
        <p:txBody>
          <a:bodyPr wrap="square" rtlCol="0">
            <a:spAutoFit/>
          </a:bodyPr>
          <a:lstStyle/>
          <a:p>
            <a:r>
              <a:rPr lang="en-US" sz="2500" b="1" dirty="0">
                <a:latin typeface="Nunito Sans" panose="00000500000000000000" pitchFamily="2" charset="0"/>
              </a:rPr>
              <a:t>B)</a:t>
            </a:r>
            <a:endParaRPr lang="en-US" sz="2500" b="1" dirty="0">
              <a:latin typeface="Nunito Sans" panose="00000500000000000000" pitchFamily="2" charset="0"/>
            </a:endParaRPr>
          </a:p>
        </p:txBody>
      </p:sp>
      <p:sp>
        <p:nvSpPr>
          <p:cNvPr id="30" name="Rectangle 29"/>
          <p:cNvSpPr/>
          <p:nvPr/>
        </p:nvSpPr>
        <p:spPr>
          <a:xfrm>
            <a:off x="1167134" y="4226084"/>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Real</a:t>
            </a:r>
            <a:endParaRPr lang="en-US" sz="2500" dirty="0">
              <a:latin typeface="Nunito Sans" panose="00000500000000000000" pitchFamily="2" charset="0"/>
            </a:endParaRPr>
          </a:p>
        </p:txBody>
      </p:sp>
      <p:sp>
        <p:nvSpPr>
          <p:cNvPr id="31" name="TextBox 30"/>
          <p:cNvSpPr txBox="1"/>
          <p:nvPr/>
        </p:nvSpPr>
        <p:spPr>
          <a:xfrm>
            <a:off x="529389" y="4226084"/>
            <a:ext cx="646490" cy="477054"/>
          </a:xfrm>
          <a:prstGeom prst="rect">
            <a:avLst/>
          </a:prstGeom>
          <a:noFill/>
        </p:spPr>
        <p:txBody>
          <a:bodyPr wrap="square" rtlCol="0">
            <a:spAutoFit/>
          </a:bodyPr>
          <a:lstStyle/>
          <a:p>
            <a:r>
              <a:rPr lang="en-US" sz="2500" b="1" dirty="0">
                <a:latin typeface="Nunito Sans" panose="00000500000000000000" pitchFamily="2" charset="0"/>
              </a:rPr>
              <a:t>C)</a:t>
            </a:r>
            <a:endParaRPr lang="en-US" sz="2500" b="1" dirty="0">
              <a:latin typeface="Nunito Sans" panose="00000500000000000000" pitchFamily="2" charset="0"/>
            </a:endParaRPr>
          </a:p>
        </p:txBody>
      </p:sp>
      <p:sp>
        <p:nvSpPr>
          <p:cNvPr id="32" name="Rectangle 31"/>
          <p:cNvSpPr/>
          <p:nvPr/>
        </p:nvSpPr>
        <p:spPr>
          <a:xfrm>
            <a:off x="1167134" y="5158026"/>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Hypothetical</a:t>
            </a:r>
            <a:endParaRPr lang="en-US" sz="2500" dirty="0">
              <a:latin typeface="Nunito Sans" panose="00000500000000000000" pitchFamily="2" charset="0"/>
            </a:endParaRPr>
          </a:p>
        </p:txBody>
      </p:sp>
      <p:sp>
        <p:nvSpPr>
          <p:cNvPr id="33" name="TextBox 32"/>
          <p:cNvSpPr txBox="1"/>
          <p:nvPr/>
        </p:nvSpPr>
        <p:spPr>
          <a:xfrm>
            <a:off x="527535" y="5158026"/>
            <a:ext cx="657088" cy="477054"/>
          </a:xfrm>
          <a:prstGeom prst="rect">
            <a:avLst/>
          </a:prstGeom>
          <a:noFill/>
        </p:spPr>
        <p:txBody>
          <a:bodyPr wrap="square" rtlCol="0">
            <a:spAutoFit/>
          </a:bodyPr>
          <a:lstStyle/>
          <a:p>
            <a:r>
              <a:rPr lang="en-US" sz="2500" b="1" dirty="0">
                <a:latin typeface="Nunito Sans" panose="00000500000000000000" pitchFamily="2" charset="0"/>
              </a:rPr>
              <a:t>D)</a:t>
            </a:r>
            <a:endParaRPr lang="en-US" sz="2500" b="1" dirty="0">
              <a:latin typeface="Nunito Sans" panose="00000500000000000000" pitchFamily="2"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1020071" cy="477054"/>
          </a:xfrm>
          <a:prstGeom prst="rect">
            <a:avLst/>
          </a:prstGeom>
          <a:noFill/>
        </p:spPr>
        <p:txBody>
          <a:bodyPr wrap="square" rtlCol="0">
            <a:spAutoFit/>
          </a:bodyPr>
          <a:lstStyle/>
          <a:p>
            <a:r>
              <a:rPr lang="en-US" sz="2500" dirty="0">
                <a:latin typeface="Nunito Sans" panose="00000500000000000000" pitchFamily="2" charset="0"/>
              </a:rPr>
              <a:t> How abstraction is achieved in python ?</a:t>
            </a:r>
            <a:endParaRPr lang="en-US" sz="2500" dirty="0">
              <a:latin typeface="Nunito Sans" panose="00000500000000000000" pitchFamily="2" charset="0"/>
            </a:endParaRPr>
          </a:p>
        </p:txBody>
      </p:sp>
      <p:sp>
        <p:nvSpPr>
          <p:cNvPr id="23" name="Rectangle 22"/>
          <p:cNvSpPr/>
          <p:nvPr/>
        </p:nvSpPr>
        <p:spPr>
          <a:xfrm>
            <a:off x="1167134" y="2362200"/>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Abstract classes</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endParaRPr lang="en-US" sz="4800" b="1" dirty="0">
              <a:solidFill>
                <a:schemeClr val="bg1"/>
              </a:solidFill>
              <a:latin typeface="Nunito Sans" panose="00000500000000000000" pitchFamily="2" charset="0"/>
            </a:endParaRPr>
          </a:p>
        </p:txBody>
      </p:sp>
      <p:sp>
        <p:nvSpPr>
          <p:cNvPr id="2" name="TextBox 1"/>
          <p:cNvSpPr txBox="1"/>
          <p:nvPr/>
        </p:nvSpPr>
        <p:spPr>
          <a:xfrm>
            <a:off x="481263" y="2362200"/>
            <a:ext cx="694616" cy="477054"/>
          </a:xfrm>
          <a:prstGeom prst="rect">
            <a:avLst/>
          </a:prstGeom>
          <a:noFill/>
        </p:spPr>
        <p:txBody>
          <a:bodyPr wrap="square" rtlCol="0">
            <a:spAutoFit/>
          </a:bodyPr>
          <a:lstStyle/>
          <a:p>
            <a:r>
              <a:rPr lang="en-US" sz="2500" b="1" dirty="0">
                <a:latin typeface="Nunito Sans" panose="00000500000000000000" pitchFamily="2" charset="0"/>
              </a:rPr>
              <a:t>A)</a:t>
            </a:r>
            <a:endParaRPr lang="en-US" sz="2500" b="1" dirty="0">
              <a:latin typeface="Nunito Sans" panose="00000500000000000000" pitchFamily="2" charset="0"/>
            </a:endParaRPr>
          </a:p>
        </p:txBody>
      </p:sp>
      <p:sp>
        <p:nvSpPr>
          <p:cNvPr id="28" name="Rectangle 27"/>
          <p:cNvSpPr/>
          <p:nvPr/>
        </p:nvSpPr>
        <p:spPr>
          <a:xfrm>
            <a:off x="1175878" y="3294142"/>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Interfaces.</a:t>
            </a:r>
            <a:endParaRPr lang="en-US" sz="2500" dirty="0">
              <a:latin typeface="Nunito Sans" panose="00000500000000000000" pitchFamily="2" charset="0"/>
            </a:endParaRPr>
          </a:p>
        </p:txBody>
      </p:sp>
      <p:sp>
        <p:nvSpPr>
          <p:cNvPr id="29" name="TextBox 28"/>
          <p:cNvSpPr txBox="1"/>
          <p:nvPr/>
        </p:nvSpPr>
        <p:spPr>
          <a:xfrm>
            <a:off x="490007" y="3294142"/>
            <a:ext cx="694616" cy="477054"/>
          </a:xfrm>
          <a:prstGeom prst="rect">
            <a:avLst/>
          </a:prstGeom>
          <a:noFill/>
        </p:spPr>
        <p:txBody>
          <a:bodyPr wrap="square" rtlCol="0">
            <a:spAutoFit/>
          </a:bodyPr>
          <a:lstStyle/>
          <a:p>
            <a:r>
              <a:rPr lang="en-US" sz="2500" b="1" dirty="0">
                <a:latin typeface="Nunito Sans" panose="00000500000000000000" pitchFamily="2" charset="0"/>
              </a:rPr>
              <a:t>B)</a:t>
            </a:r>
            <a:endParaRPr lang="en-US" sz="2500" b="1" dirty="0">
              <a:latin typeface="Nunito Sans" panose="00000500000000000000" pitchFamily="2" charset="0"/>
            </a:endParaRPr>
          </a:p>
        </p:txBody>
      </p:sp>
      <p:sp>
        <p:nvSpPr>
          <p:cNvPr id="30" name="Rectangle 29"/>
          <p:cNvSpPr/>
          <p:nvPr/>
        </p:nvSpPr>
        <p:spPr>
          <a:xfrm>
            <a:off x="1167134" y="4226084"/>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Overriding </a:t>
            </a:r>
            <a:endParaRPr lang="en-US" sz="2500" dirty="0">
              <a:latin typeface="Nunito Sans" panose="00000500000000000000" pitchFamily="2" charset="0"/>
            </a:endParaRPr>
          </a:p>
        </p:txBody>
      </p:sp>
      <p:sp>
        <p:nvSpPr>
          <p:cNvPr id="31" name="TextBox 30"/>
          <p:cNvSpPr txBox="1"/>
          <p:nvPr/>
        </p:nvSpPr>
        <p:spPr>
          <a:xfrm>
            <a:off x="481263" y="4226084"/>
            <a:ext cx="694616" cy="477054"/>
          </a:xfrm>
          <a:prstGeom prst="rect">
            <a:avLst/>
          </a:prstGeom>
          <a:noFill/>
        </p:spPr>
        <p:txBody>
          <a:bodyPr wrap="square" rtlCol="0">
            <a:spAutoFit/>
          </a:bodyPr>
          <a:lstStyle/>
          <a:p>
            <a:r>
              <a:rPr lang="en-US" sz="2500" b="1" dirty="0">
                <a:latin typeface="Nunito Sans" panose="00000500000000000000" pitchFamily="2" charset="0"/>
              </a:rPr>
              <a:t>C)</a:t>
            </a:r>
            <a:endParaRPr lang="en-US" sz="2500" b="1" dirty="0">
              <a:latin typeface="Nunito Sans" panose="00000500000000000000" pitchFamily="2" charset="0"/>
            </a:endParaRPr>
          </a:p>
        </p:txBody>
      </p:sp>
      <p:sp>
        <p:nvSpPr>
          <p:cNvPr id="32" name="Rectangle 31"/>
          <p:cNvSpPr/>
          <p:nvPr/>
        </p:nvSpPr>
        <p:spPr>
          <a:xfrm>
            <a:off x="1167134" y="5158026"/>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Both a &amp; b</a:t>
            </a:r>
            <a:endParaRPr lang="en-US" sz="2500" dirty="0">
              <a:latin typeface="Nunito Sans" panose="00000500000000000000" pitchFamily="2" charset="0"/>
            </a:endParaRPr>
          </a:p>
        </p:txBody>
      </p:sp>
      <p:sp>
        <p:nvSpPr>
          <p:cNvPr id="33" name="TextBox 32"/>
          <p:cNvSpPr txBox="1"/>
          <p:nvPr/>
        </p:nvSpPr>
        <p:spPr>
          <a:xfrm>
            <a:off x="478620" y="5158026"/>
            <a:ext cx="706003" cy="477054"/>
          </a:xfrm>
          <a:prstGeom prst="rect">
            <a:avLst/>
          </a:prstGeom>
          <a:noFill/>
        </p:spPr>
        <p:txBody>
          <a:bodyPr wrap="square" rtlCol="0">
            <a:spAutoFit/>
          </a:bodyPr>
          <a:lstStyle/>
          <a:p>
            <a:r>
              <a:rPr lang="en-US" sz="2500" b="1" dirty="0">
                <a:latin typeface="Nunito Sans" panose="00000500000000000000" pitchFamily="2" charset="0"/>
              </a:rPr>
              <a:t>D)</a:t>
            </a:r>
            <a:endParaRPr lang="en-US" sz="2500" b="1" dirty="0">
              <a:latin typeface="Nunito Sans" panose="000005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553993"/>
            <a:ext cx="10983686" cy="2329420"/>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500" dirty="0">
                <a:latin typeface="Nunito Sans" panose="00000500000000000000" pitchFamily="2" charset="0"/>
              </a:rPr>
              <a:t>Considered as a blueprint for other classes</a:t>
            </a: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r>
              <a:rPr lang="en-US" sz="2500" dirty="0">
                <a:latin typeface="Nunito Sans" panose="00000500000000000000" pitchFamily="2" charset="0"/>
              </a:rPr>
              <a:t>Contains one or more abstract class</a:t>
            </a: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r>
              <a:rPr lang="en-US" sz="2500" dirty="0">
                <a:latin typeface="Nunito Sans" panose="00000500000000000000" pitchFamily="2" charset="0"/>
              </a:rPr>
              <a:t>Created within any child classes</a:t>
            </a: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r>
              <a:rPr lang="en-US" sz="2500" dirty="0">
                <a:latin typeface="Nunito Sans" panose="00000500000000000000" pitchFamily="2" charset="0"/>
              </a:rPr>
              <a:t>method that has declaration but not has any implementation</a:t>
            </a: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Abstract Class</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www.howacarworks.com/illustration/1364/dual-circuit-braking-system.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687401" y="699144"/>
            <a:ext cx="2983647" cy="20849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1020071" cy="477054"/>
          </a:xfrm>
          <a:prstGeom prst="rect">
            <a:avLst/>
          </a:prstGeom>
          <a:noFill/>
        </p:spPr>
        <p:txBody>
          <a:bodyPr wrap="square" rtlCol="0">
            <a:spAutoFit/>
          </a:bodyPr>
          <a:lstStyle/>
          <a:p>
            <a:r>
              <a:rPr lang="en-US" sz="2500" dirty="0">
                <a:latin typeface="Nunito Sans" panose="00000500000000000000" pitchFamily="2" charset="0"/>
              </a:rPr>
              <a:t>Can abstract class have main() function defined inside it?</a:t>
            </a:r>
            <a:endParaRPr lang="en-US" sz="2500" dirty="0">
              <a:latin typeface="Nunito Sans" panose="00000500000000000000" pitchFamily="2" charset="0"/>
            </a:endParaRPr>
          </a:p>
        </p:txBody>
      </p:sp>
      <p:sp>
        <p:nvSpPr>
          <p:cNvPr id="23" name="Rectangle 22"/>
          <p:cNvSpPr/>
          <p:nvPr/>
        </p:nvSpPr>
        <p:spPr>
          <a:xfrm>
            <a:off x="1167134" y="2362200"/>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Yes, depending on return type of main()</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endParaRPr lang="en-US" sz="4800" b="1" dirty="0">
              <a:solidFill>
                <a:schemeClr val="bg1"/>
              </a:solidFill>
              <a:latin typeface="Nunito Sans" panose="00000500000000000000" pitchFamily="2" charset="0"/>
            </a:endParaRPr>
          </a:p>
        </p:txBody>
      </p:sp>
      <p:sp>
        <p:nvSpPr>
          <p:cNvPr id="2" name="TextBox 1"/>
          <p:cNvSpPr txBox="1"/>
          <p:nvPr/>
        </p:nvSpPr>
        <p:spPr>
          <a:xfrm>
            <a:off x="481263" y="2362200"/>
            <a:ext cx="694616" cy="477054"/>
          </a:xfrm>
          <a:prstGeom prst="rect">
            <a:avLst/>
          </a:prstGeom>
          <a:noFill/>
        </p:spPr>
        <p:txBody>
          <a:bodyPr wrap="square" rtlCol="0">
            <a:spAutoFit/>
          </a:bodyPr>
          <a:lstStyle/>
          <a:p>
            <a:r>
              <a:rPr lang="en-US" sz="2500" b="1" dirty="0">
                <a:latin typeface="Nunito Sans" panose="00000500000000000000" pitchFamily="2" charset="0"/>
              </a:rPr>
              <a:t>A)</a:t>
            </a:r>
            <a:endParaRPr lang="en-US" sz="2500" b="1" dirty="0">
              <a:latin typeface="Nunito Sans" panose="00000500000000000000" pitchFamily="2" charset="0"/>
            </a:endParaRPr>
          </a:p>
        </p:txBody>
      </p:sp>
      <p:sp>
        <p:nvSpPr>
          <p:cNvPr id="28" name="Rectangle 27"/>
          <p:cNvSpPr/>
          <p:nvPr/>
        </p:nvSpPr>
        <p:spPr>
          <a:xfrm>
            <a:off x="1175878" y="3294142"/>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Yes, always</a:t>
            </a:r>
            <a:endParaRPr lang="en-US" sz="2500" dirty="0">
              <a:latin typeface="Nunito Sans" panose="00000500000000000000" pitchFamily="2" charset="0"/>
            </a:endParaRPr>
          </a:p>
        </p:txBody>
      </p:sp>
      <p:sp>
        <p:nvSpPr>
          <p:cNvPr id="29" name="TextBox 28"/>
          <p:cNvSpPr txBox="1"/>
          <p:nvPr/>
        </p:nvSpPr>
        <p:spPr>
          <a:xfrm>
            <a:off x="490007" y="3294142"/>
            <a:ext cx="694616" cy="477054"/>
          </a:xfrm>
          <a:prstGeom prst="rect">
            <a:avLst/>
          </a:prstGeom>
          <a:noFill/>
        </p:spPr>
        <p:txBody>
          <a:bodyPr wrap="square" rtlCol="0">
            <a:spAutoFit/>
          </a:bodyPr>
          <a:lstStyle/>
          <a:p>
            <a:r>
              <a:rPr lang="en-US" sz="2500" b="1" dirty="0">
                <a:latin typeface="Nunito Sans" panose="00000500000000000000" pitchFamily="2" charset="0"/>
              </a:rPr>
              <a:t>B)</a:t>
            </a:r>
            <a:endParaRPr lang="en-US" sz="2500" b="1" dirty="0">
              <a:latin typeface="Nunito Sans" panose="00000500000000000000" pitchFamily="2" charset="0"/>
            </a:endParaRPr>
          </a:p>
        </p:txBody>
      </p:sp>
      <p:sp>
        <p:nvSpPr>
          <p:cNvPr id="30" name="Rectangle 29"/>
          <p:cNvSpPr/>
          <p:nvPr/>
        </p:nvSpPr>
        <p:spPr>
          <a:xfrm>
            <a:off x="1167134" y="4226084"/>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No, main must not be defined inside abstract class</a:t>
            </a:r>
            <a:endParaRPr lang="en-US" sz="2500" dirty="0">
              <a:latin typeface="Nunito Sans" panose="00000500000000000000" pitchFamily="2" charset="0"/>
            </a:endParaRPr>
          </a:p>
        </p:txBody>
      </p:sp>
      <p:sp>
        <p:nvSpPr>
          <p:cNvPr id="31" name="TextBox 30"/>
          <p:cNvSpPr txBox="1"/>
          <p:nvPr/>
        </p:nvSpPr>
        <p:spPr>
          <a:xfrm>
            <a:off x="481263" y="4226084"/>
            <a:ext cx="694616" cy="477054"/>
          </a:xfrm>
          <a:prstGeom prst="rect">
            <a:avLst/>
          </a:prstGeom>
          <a:noFill/>
        </p:spPr>
        <p:txBody>
          <a:bodyPr wrap="square" rtlCol="0">
            <a:spAutoFit/>
          </a:bodyPr>
          <a:lstStyle/>
          <a:p>
            <a:r>
              <a:rPr lang="en-US" sz="2500" b="1" dirty="0">
                <a:latin typeface="Nunito Sans" panose="00000500000000000000" pitchFamily="2" charset="0"/>
              </a:rPr>
              <a:t>C)</a:t>
            </a:r>
            <a:endParaRPr lang="en-US" sz="2500" b="1" dirty="0">
              <a:latin typeface="Nunito Sans" panose="00000500000000000000" pitchFamily="2" charset="0"/>
            </a:endParaRPr>
          </a:p>
        </p:txBody>
      </p:sp>
      <p:sp>
        <p:nvSpPr>
          <p:cNvPr id="32" name="Rectangle 31"/>
          <p:cNvSpPr/>
          <p:nvPr/>
        </p:nvSpPr>
        <p:spPr>
          <a:xfrm>
            <a:off x="1167134" y="5158026"/>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No, because main() is not abstract function</a:t>
            </a:r>
            <a:endParaRPr lang="en-US" sz="2500" dirty="0">
              <a:latin typeface="Nunito Sans" panose="00000500000000000000" pitchFamily="2" charset="0"/>
            </a:endParaRPr>
          </a:p>
        </p:txBody>
      </p:sp>
      <p:sp>
        <p:nvSpPr>
          <p:cNvPr id="33" name="TextBox 32"/>
          <p:cNvSpPr txBox="1"/>
          <p:nvPr/>
        </p:nvSpPr>
        <p:spPr>
          <a:xfrm>
            <a:off x="478620" y="5158026"/>
            <a:ext cx="706003" cy="477054"/>
          </a:xfrm>
          <a:prstGeom prst="rect">
            <a:avLst/>
          </a:prstGeom>
          <a:noFill/>
        </p:spPr>
        <p:txBody>
          <a:bodyPr wrap="square" rtlCol="0">
            <a:spAutoFit/>
          </a:bodyPr>
          <a:lstStyle/>
          <a:p>
            <a:r>
              <a:rPr lang="en-US" sz="2500" b="1" dirty="0">
                <a:latin typeface="Nunito Sans" panose="00000500000000000000" pitchFamily="2" charset="0"/>
              </a:rPr>
              <a:t>D)</a:t>
            </a:r>
            <a:endParaRPr lang="en-US" sz="2500" b="1" dirty="0">
              <a:latin typeface="Nunito Sans" panose="00000500000000000000" pitchFamily="2"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1020071" cy="477054"/>
          </a:xfrm>
          <a:prstGeom prst="rect">
            <a:avLst/>
          </a:prstGeom>
          <a:noFill/>
        </p:spPr>
        <p:txBody>
          <a:bodyPr wrap="square" rtlCol="0">
            <a:spAutoFit/>
          </a:bodyPr>
          <a:lstStyle/>
          <a:p>
            <a:r>
              <a:rPr lang="en-US" sz="2500" dirty="0">
                <a:latin typeface="Nunito Sans" panose="00000500000000000000" pitchFamily="2" charset="0"/>
              </a:rPr>
              <a:t>If there is an abstract method in a class then, _____________</a:t>
            </a:r>
            <a:endParaRPr lang="en-US" sz="2500" dirty="0">
              <a:latin typeface="Nunito Sans" panose="00000500000000000000" pitchFamily="2" charset="0"/>
            </a:endParaRPr>
          </a:p>
        </p:txBody>
      </p:sp>
      <p:sp>
        <p:nvSpPr>
          <p:cNvPr id="23" name="Rectangle 22"/>
          <p:cNvSpPr/>
          <p:nvPr/>
        </p:nvSpPr>
        <p:spPr>
          <a:xfrm>
            <a:off x="1167134" y="2362200"/>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Class must be abstract class</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endParaRPr lang="en-US" sz="4800" b="1" dirty="0">
              <a:solidFill>
                <a:schemeClr val="bg1"/>
              </a:solidFill>
              <a:latin typeface="Nunito Sans" panose="00000500000000000000" pitchFamily="2" charset="0"/>
            </a:endParaRPr>
          </a:p>
        </p:txBody>
      </p:sp>
      <p:sp>
        <p:nvSpPr>
          <p:cNvPr id="2" name="TextBox 1"/>
          <p:cNvSpPr txBox="1"/>
          <p:nvPr/>
        </p:nvSpPr>
        <p:spPr>
          <a:xfrm>
            <a:off x="481263" y="2362200"/>
            <a:ext cx="694616" cy="477054"/>
          </a:xfrm>
          <a:prstGeom prst="rect">
            <a:avLst/>
          </a:prstGeom>
          <a:noFill/>
        </p:spPr>
        <p:txBody>
          <a:bodyPr wrap="square" rtlCol="0">
            <a:spAutoFit/>
          </a:bodyPr>
          <a:lstStyle/>
          <a:p>
            <a:r>
              <a:rPr lang="en-US" sz="2500" b="1" dirty="0">
                <a:latin typeface="Nunito Sans" panose="00000500000000000000" pitchFamily="2" charset="0"/>
              </a:rPr>
              <a:t>A)</a:t>
            </a:r>
            <a:endParaRPr lang="en-US" sz="2500" b="1" dirty="0">
              <a:latin typeface="Nunito Sans" panose="00000500000000000000" pitchFamily="2" charset="0"/>
            </a:endParaRPr>
          </a:p>
        </p:txBody>
      </p:sp>
      <p:sp>
        <p:nvSpPr>
          <p:cNvPr id="28" name="Rectangle 27"/>
          <p:cNvSpPr/>
          <p:nvPr/>
        </p:nvSpPr>
        <p:spPr>
          <a:xfrm>
            <a:off x="1175878" y="3294142"/>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Class may or may not be abstract class</a:t>
            </a:r>
            <a:endParaRPr lang="en-US" sz="2500" dirty="0">
              <a:latin typeface="Nunito Sans" panose="00000500000000000000" pitchFamily="2" charset="0"/>
            </a:endParaRPr>
          </a:p>
        </p:txBody>
      </p:sp>
      <p:sp>
        <p:nvSpPr>
          <p:cNvPr id="29" name="TextBox 28"/>
          <p:cNvSpPr txBox="1"/>
          <p:nvPr/>
        </p:nvSpPr>
        <p:spPr>
          <a:xfrm>
            <a:off x="490007" y="3294142"/>
            <a:ext cx="694616" cy="477054"/>
          </a:xfrm>
          <a:prstGeom prst="rect">
            <a:avLst/>
          </a:prstGeom>
          <a:noFill/>
        </p:spPr>
        <p:txBody>
          <a:bodyPr wrap="square" rtlCol="0">
            <a:spAutoFit/>
          </a:bodyPr>
          <a:lstStyle/>
          <a:p>
            <a:r>
              <a:rPr lang="en-US" sz="2500" b="1" dirty="0">
                <a:latin typeface="Nunito Sans" panose="00000500000000000000" pitchFamily="2" charset="0"/>
              </a:rPr>
              <a:t>B)</a:t>
            </a:r>
            <a:endParaRPr lang="en-US" sz="2500" b="1" dirty="0">
              <a:latin typeface="Nunito Sans" panose="00000500000000000000" pitchFamily="2" charset="0"/>
            </a:endParaRPr>
          </a:p>
        </p:txBody>
      </p:sp>
      <p:sp>
        <p:nvSpPr>
          <p:cNvPr id="30" name="Rectangle 29"/>
          <p:cNvSpPr/>
          <p:nvPr/>
        </p:nvSpPr>
        <p:spPr>
          <a:xfrm>
            <a:off x="1167134" y="4226084"/>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Class is generic</a:t>
            </a:r>
            <a:endParaRPr lang="en-US" sz="2500" dirty="0">
              <a:latin typeface="Nunito Sans" panose="00000500000000000000" pitchFamily="2" charset="0"/>
            </a:endParaRPr>
          </a:p>
        </p:txBody>
      </p:sp>
      <p:sp>
        <p:nvSpPr>
          <p:cNvPr id="31" name="TextBox 30"/>
          <p:cNvSpPr txBox="1"/>
          <p:nvPr/>
        </p:nvSpPr>
        <p:spPr>
          <a:xfrm>
            <a:off x="481263" y="4226084"/>
            <a:ext cx="694616" cy="477054"/>
          </a:xfrm>
          <a:prstGeom prst="rect">
            <a:avLst/>
          </a:prstGeom>
          <a:noFill/>
        </p:spPr>
        <p:txBody>
          <a:bodyPr wrap="square" rtlCol="0">
            <a:spAutoFit/>
          </a:bodyPr>
          <a:lstStyle/>
          <a:p>
            <a:r>
              <a:rPr lang="en-US" sz="2500" b="1" dirty="0">
                <a:latin typeface="Nunito Sans" panose="00000500000000000000" pitchFamily="2" charset="0"/>
              </a:rPr>
              <a:t>C)</a:t>
            </a:r>
            <a:endParaRPr lang="en-US" sz="2500" b="1" dirty="0">
              <a:latin typeface="Nunito Sans" panose="00000500000000000000" pitchFamily="2" charset="0"/>
            </a:endParaRPr>
          </a:p>
        </p:txBody>
      </p:sp>
      <p:sp>
        <p:nvSpPr>
          <p:cNvPr id="32" name="Rectangle 31"/>
          <p:cNvSpPr/>
          <p:nvPr/>
        </p:nvSpPr>
        <p:spPr>
          <a:xfrm>
            <a:off x="1167134" y="5158026"/>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Class must be public</a:t>
            </a:r>
            <a:endParaRPr lang="en-US" sz="2500" dirty="0">
              <a:latin typeface="Nunito Sans" panose="00000500000000000000" pitchFamily="2" charset="0"/>
            </a:endParaRPr>
          </a:p>
        </p:txBody>
      </p:sp>
      <p:sp>
        <p:nvSpPr>
          <p:cNvPr id="33" name="TextBox 32"/>
          <p:cNvSpPr txBox="1"/>
          <p:nvPr/>
        </p:nvSpPr>
        <p:spPr>
          <a:xfrm>
            <a:off x="478620" y="5158026"/>
            <a:ext cx="706003" cy="477054"/>
          </a:xfrm>
          <a:prstGeom prst="rect">
            <a:avLst/>
          </a:prstGeom>
          <a:noFill/>
        </p:spPr>
        <p:txBody>
          <a:bodyPr wrap="square" rtlCol="0">
            <a:spAutoFit/>
          </a:bodyPr>
          <a:lstStyle/>
          <a:p>
            <a:r>
              <a:rPr lang="en-US" sz="2500" b="1" dirty="0">
                <a:latin typeface="Nunito Sans" panose="00000500000000000000" pitchFamily="2" charset="0"/>
              </a:rPr>
              <a:t>D)</a:t>
            </a:r>
            <a:endParaRPr lang="en-US" sz="2500" b="1" dirty="0">
              <a:latin typeface="Nunito Sans" panose="00000500000000000000" pitchFamily="2"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1020071" cy="477054"/>
          </a:xfrm>
          <a:prstGeom prst="rect">
            <a:avLst/>
          </a:prstGeom>
          <a:noFill/>
        </p:spPr>
        <p:txBody>
          <a:bodyPr wrap="square" rtlCol="0">
            <a:spAutoFit/>
          </a:bodyPr>
          <a:lstStyle/>
          <a:p>
            <a:r>
              <a:rPr lang="en-US" sz="2500" dirty="0">
                <a:latin typeface="Nunito Sans" panose="00000500000000000000" pitchFamily="2" charset="0"/>
              </a:rPr>
              <a:t>Abstract classes can ______________ instances</a:t>
            </a:r>
            <a:endParaRPr lang="en-US" sz="2500" dirty="0">
              <a:latin typeface="Nunito Sans" panose="00000500000000000000" pitchFamily="2" charset="0"/>
            </a:endParaRPr>
          </a:p>
        </p:txBody>
      </p:sp>
      <p:sp>
        <p:nvSpPr>
          <p:cNvPr id="23" name="Rectangle 22"/>
          <p:cNvSpPr/>
          <p:nvPr/>
        </p:nvSpPr>
        <p:spPr>
          <a:xfrm>
            <a:off x="1167134" y="2362200"/>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Never have</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endParaRPr lang="en-US" sz="4800" b="1" dirty="0">
              <a:solidFill>
                <a:schemeClr val="bg1"/>
              </a:solidFill>
              <a:latin typeface="Nunito Sans" panose="00000500000000000000" pitchFamily="2" charset="0"/>
            </a:endParaRPr>
          </a:p>
        </p:txBody>
      </p:sp>
      <p:sp>
        <p:nvSpPr>
          <p:cNvPr id="2" name="TextBox 1"/>
          <p:cNvSpPr txBox="1"/>
          <p:nvPr/>
        </p:nvSpPr>
        <p:spPr>
          <a:xfrm>
            <a:off x="481263" y="2362200"/>
            <a:ext cx="694616" cy="477054"/>
          </a:xfrm>
          <a:prstGeom prst="rect">
            <a:avLst/>
          </a:prstGeom>
          <a:noFill/>
        </p:spPr>
        <p:txBody>
          <a:bodyPr wrap="square" rtlCol="0">
            <a:spAutoFit/>
          </a:bodyPr>
          <a:lstStyle/>
          <a:p>
            <a:r>
              <a:rPr lang="en-US" sz="2500" b="1" dirty="0">
                <a:latin typeface="Nunito Sans" panose="00000500000000000000" pitchFamily="2" charset="0"/>
              </a:rPr>
              <a:t>A)</a:t>
            </a:r>
            <a:endParaRPr lang="en-US" sz="2500" b="1" dirty="0">
              <a:latin typeface="Nunito Sans" panose="00000500000000000000" pitchFamily="2" charset="0"/>
            </a:endParaRPr>
          </a:p>
        </p:txBody>
      </p:sp>
      <p:sp>
        <p:nvSpPr>
          <p:cNvPr id="28" name="Rectangle 27"/>
          <p:cNvSpPr/>
          <p:nvPr/>
        </p:nvSpPr>
        <p:spPr>
          <a:xfrm>
            <a:off x="1175878" y="3294142"/>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Always have</a:t>
            </a:r>
            <a:endParaRPr lang="en-US" sz="2500" dirty="0">
              <a:latin typeface="Nunito Sans" panose="00000500000000000000" pitchFamily="2" charset="0"/>
            </a:endParaRPr>
          </a:p>
        </p:txBody>
      </p:sp>
      <p:sp>
        <p:nvSpPr>
          <p:cNvPr id="29" name="TextBox 28"/>
          <p:cNvSpPr txBox="1"/>
          <p:nvPr/>
        </p:nvSpPr>
        <p:spPr>
          <a:xfrm>
            <a:off x="490007" y="3294142"/>
            <a:ext cx="694616" cy="477054"/>
          </a:xfrm>
          <a:prstGeom prst="rect">
            <a:avLst/>
          </a:prstGeom>
          <a:noFill/>
        </p:spPr>
        <p:txBody>
          <a:bodyPr wrap="square" rtlCol="0">
            <a:spAutoFit/>
          </a:bodyPr>
          <a:lstStyle/>
          <a:p>
            <a:r>
              <a:rPr lang="en-US" sz="2500" b="1" dirty="0">
                <a:latin typeface="Nunito Sans" panose="00000500000000000000" pitchFamily="2" charset="0"/>
              </a:rPr>
              <a:t>B)</a:t>
            </a:r>
            <a:endParaRPr lang="en-US" sz="2500" b="1" dirty="0">
              <a:latin typeface="Nunito Sans" panose="00000500000000000000" pitchFamily="2" charset="0"/>
            </a:endParaRPr>
          </a:p>
        </p:txBody>
      </p:sp>
      <p:sp>
        <p:nvSpPr>
          <p:cNvPr id="30" name="Rectangle 29"/>
          <p:cNvSpPr/>
          <p:nvPr/>
        </p:nvSpPr>
        <p:spPr>
          <a:xfrm>
            <a:off x="1167134" y="4226084"/>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Have array of</a:t>
            </a:r>
            <a:endParaRPr lang="en-US" sz="2500" dirty="0">
              <a:latin typeface="Nunito Sans" panose="00000500000000000000" pitchFamily="2" charset="0"/>
            </a:endParaRPr>
          </a:p>
        </p:txBody>
      </p:sp>
      <p:sp>
        <p:nvSpPr>
          <p:cNvPr id="31" name="TextBox 30"/>
          <p:cNvSpPr txBox="1"/>
          <p:nvPr/>
        </p:nvSpPr>
        <p:spPr>
          <a:xfrm>
            <a:off x="481263" y="4226084"/>
            <a:ext cx="694616" cy="477054"/>
          </a:xfrm>
          <a:prstGeom prst="rect">
            <a:avLst/>
          </a:prstGeom>
          <a:noFill/>
        </p:spPr>
        <p:txBody>
          <a:bodyPr wrap="square" rtlCol="0">
            <a:spAutoFit/>
          </a:bodyPr>
          <a:lstStyle/>
          <a:p>
            <a:r>
              <a:rPr lang="en-US" sz="2500" b="1" dirty="0">
                <a:latin typeface="Nunito Sans" panose="00000500000000000000" pitchFamily="2" charset="0"/>
              </a:rPr>
              <a:t>C)</a:t>
            </a:r>
            <a:endParaRPr lang="en-US" sz="2500" b="1" dirty="0">
              <a:latin typeface="Nunito Sans" panose="00000500000000000000" pitchFamily="2" charset="0"/>
            </a:endParaRPr>
          </a:p>
        </p:txBody>
      </p:sp>
      <p:sp>
        <p:nvSpPr>
          <p:cNvPr id="32" name="Rectangle 31"/>
          <p:cNvSpPr/>
          <p:nvPr/>
        </p:nvSpPr>
        <p:spPr>
          <a:xfrm>
            <a:off x="1167134" y="5158026"/>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Have pointer of</a:t>
            </a:r>
            <a:endParaRPr lang="en-US" sz="2500" dirty="0">
              <a:latin typeface="Nunito Sans" panose="00000500000000000000" pitchFamily="2" charset="0"/>
            </a:endParaRPr>
          </a:p>
        </p:txBody>
      </p:sp>
      <p:sp>
        <p:nvSpPr>
          <p:cNvPr id="33" name="TextBox 32"/>
          <p:cNvSpPr txBox="1"/>
          <p:nvPr/>
        </p:nvSpPr>
        <p:spPr>
          <a:xfrm>
            <a:off x="478620" y="5158026"/>
            <a:ext cx="706003" cy="477054"/>
          </a:xfrm>
          <a:prstGeom prst="rect">
            <a:avLst/>
          </a:prstGeom>
          <a:noFill/>
        </p:spPr>
        <p:txBody>
          <a:bodyPr wrap="square" rtlCol="0">
            <a:spAutoFit/>
          </a:bodyPr>
          <a:lstStyle/>
          <a:p>
            <a:r>
              <a:rPr lang="en-US" sz="2500" b="1" dirty="0">
                <a:latin typeface="Nunito Sans" panose="00000500000000000000" pitchFamily="2" charset="0"/>
              </a:rPr>
              <a:t>D)</a:t>
            </a:r>
            <a:endParaRPr lang="en-US" sz="2500" b="1" dirty="0">
              <a:latin typeface="Nunito Sans" panose="00000500000000000000" pitchFamily="2"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1020071" cy="477054"/>
          </a:xfrm>
          <a:prstGeom prst="rect">
            <a:avLst/>
          </a:prstGeom>
          <a:noFill/>
        </p:spPr>
        <p:txBody>
          <a:bodyPr wrap="square" rtlCol="0">
            <a:spAutoFit/>
          </a:bodyPr>
          <a:lstStyle/>
          <a:p>
            <a:r>
              <a:rPr lang="en-US" sz="2500" dirty="0">
                <a:latin typeface="Nunito Sans" panose="00000500000000000000" pitchFamily="2" charset="0"/>
              </a:rPr>
              <a:t>Is it necessary that all the abstract methods must be defined from an abstract class?</a:t>
            </a:r>
            <a:endParaRPr lang="en-US" sz="2500" dirty="0">
              <a:latin typeface="Nunito Sans" panose="00000500000000000000" pitchFamily="2" charset="0"/>
            </a:endParaRPr>
          </a:p>
        </p:txBody>
      </p:sp>
      <p:sp>
        <p:nvSpPr>
          <p:cNvPr id="23" name="Rectangle 22"/>
          <p:cNvSpPr/>
          <p:nvPr/>
        </p:nvSpPr>
        <p:spPr>
          <a:xfrm>
            <a:off x="1167134" y="2362200"/>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Yes, depending on code</a:t>
            </a:r>
            <a:endParaRPr lang="en-US" sz="2500" dirty="0">
              <a:latin typeface="Nunito Sans" panose="00000500000000000000" pitchFamily="2" charset="0"/>
            </a:endParaRP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endParaRPr lang="en-US" sz="4800" b="1" dirty="0">
              <a:solidFill>
                <a:schemeClr val="bg1"/>
              </a:solidFill>
              <a:latin typeface="Nunito Sans" panose="00000500000000000000" pitchFamily="2" charset="0"/>
            </a:endParaRPr>
          </a:p>
        </p:txBody>
      </p:sp>
      <p:sp>
        <p:nvSpPr>
          <p:cNvPr id="2" name="TextBox 1"/>
          <p:cNvSpPr txBox="1"/>
          <p:nvPr/>
        </p:nvSpPr>
        <p:spPr>
          <a:xfrm>
            <a:off x="481263" y="2362200"/>
            <a:ext cx="694616" cy="477054"/>
          </a:xfrm>
          <a:prstGeom prst="rect">
            <a:avLst/>
          </a:prstGeom>
          <a:noFill/>
        </p:spPr>
        <p:txBody>
          <a:bodyPr wrap="square" rtlCol="0">
            <a:spAutoFit/>
          </a:bodyPr>
          <a:lstStyle/>
          <a:p>
            <a:r>
              <a:rPr lang="en-US" sz="2500" b="1" dirty="0">
                <a:latin typeface="Nunito Sans" panose="00000500000000000000" pitchFamily="2" charset="0"/>
              </a:rPr>
              <a:t>A)</a:t>
            </a:r>
            <a:endParaRPr lang="en-US" sz="2500" b="1" dirty="0">
              <a:latin typeface="Nunito Sans" panose="00000500000000000000" pitchFamily="2" charset="0"/>
            </a:endParaRPr>
          </a:p>
        </p:txBody>
      </p:sp>
      <p:sp>
        <p:nvSpPr>
          <p:cNvPr id="28" name="Rectangle 27"/>
          <p:cNvSpPr/>
          <p:nvPr/>
        </p:nvSpPr>
        <p:spPr>
          <a:xfrm>
            <a:off x="1175878" y="3294142"/>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Yes, always</a:t>
            </a:r>
            <a:endParaRPr lang="en-US" sz="2500" dirty="0">
              <a:latin typeface="Nunito Sans" panose="00000500000000000000" pitchFamily="2" charset="0"/>
            </a:endParaRPr>
          </a:p>
        </p:txBody>
      </p:sp>
      <p:sp>
        <p:nvSpPr>
          <p:cNvPr id="29" name="TextBox 28"/>
          <p:cNvSpPr txBox="1"/>
          <p:nvPr/>
        </p:nvSpPr>
        <p:spPr>
          <a:xfrm>
            <a:off x="490007" y="3294142"/>
            <a:ext cx="694616" cy="477054"/>
          </a:xfrm>
          <a:prstGeom prst="rect">
            <a:avLst/>
          </a:prstGeom>
          <a:noFill/>
        </p:spPr>
        <p:txBody>
          <a:bodyPr wrap="square" rtlCol="0">
            <a:spAutoFit/>
          </a:bodyPr>
          <a:lstStyle/>
          <a:p>
            <a:r>
              <a:rPr lang="en-US" sz="2500" b="1" dirty="0">
                <a:latin typeface="Nunito Sans" panose="00000500000000000000" pitchFamily="2" charset="0"/>
              </a:rPr>
              <a:t>B)</a:t>
            </a:r>
            <a:endParaRPr lang="en-US" sz="2500" b="1" dirty="0">
              <a:latin typeface="Nunito Sans" panose="00000500000000000000" pitchFamily="2" charset="0"/>
            </a:endParaRPr>
          </a:p>
        </p:txBody>
      </p:sp>
      <p:sp>
        <p:nvSpPr>
          <p:cNvPr id="30" name="Rectangle 29"/>
          <p:cNvSpPr/>
          <p:nvPr/>
        </p:nvSpPr>
        <p:spPr>
          <a:xfrm>
            <a:off x="1167134" y="4226084"/>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No, never</a:t>
            </a:r>
            <a:endParaRPr lang="en-US" sz="2500" dirty="0">
              <a:latin typeface="Nunito Sans" panose="00000500000000000000" pitchFamily="2" charset="0"/>
            </a:endParaRPr>
          </a:p>
        </p:txBody>
      </p:sp>
      <p:sp>
        <p:nvSpPr>
          <p:cNvPr id="31" name="TextBox 30"/>
          <p:cNvSpPr txBox="1"/>
          <p:nvPr/>
        </p:nvSpPr>
        <p:spPr>
          <a:xfrm>
            <a:off x="481263" y="4226084"/>
            <a:ext cx="694616" cy="477054"/>
          </a:xfrm>
          <a:prstGeom prst="rect">
            <a:avLst/>
          </a:prstGeom>
          <a:noFill/>
        </p:spPr>
        <p:txBody>
          <a:bodyPr wrap="square" rtlCol="0">
            <a:spAutoFit/>
          </a:bodyPr>
          <a:lstStyle/>
          <a:p>
            <a:r>
              <a:rPr lang="en-US" sz="2500" b="1" dirty="0">
                <a:latin typeface="Nunito Sans" panose="00000500000000000000" pitchFamily="2" charset="0"/>
              </a:rPr>
              <a:t>C)</a:t>
            </a:r>
            <a:endParaRPr lang="en-US" sz="2500" b="1" dirty="0">
              <a:latin typeface="Nunito Sans" panose="00000500000000000000" pitchFamily="2" charset="0"/>
            </a:endParaRPr>
          </a:p>
        </p:txBody>
      </p:sp>
      <p:sp>
        <p:nvSpPr>
          <p:cNvPr id="32" name="Rectangle 31"/>
          <p:cNvSpPr/>
          <p:nvPr/>
        </p:nvSpPr>
        <p:spPr>
          <a:xfrm>
            <a:off x="1167134" y="5158026"/>
            <a:ext cx="10495416" cy="477054"/>
          </a:xfrm>
          <a:prstGeom prst="rect">
            <a:avLst/>
          </a:prstGeom>
          <a:noFill/>
        </p:spPr>
        <p:txBody>
          <a:bodyPr wrap="square" lIns="91440" tIns="45720" rIns="91440" bIns="45720">
            <a:spAutoFit/>
          </a:bodyPr>
          <a:lstStyle/>
          <a:p>
            <a:r>
              <a:rPr lang="en-US" sz="2500" dirty="0">
                <a:latin typeface="Nunito Sans" panose="00000500000000000000" pitchFamily="2" charset="0"/>
              </a:rPr>
              <a:t>No, if function is not used, no definition is required.</a:t>
            </a:r>
            <a:endParaRPr lang="en-US" sz="2500" dirty="0">
              <a:latin typeface="Nunito Sans" panose="00000500000000000000" pitchFamily="2" charset="0"/>
            </a:endParaRPr>
          </a:p>
        </p:txBody>
      </p:sp>
      <p:sp>
        <p:nvSpPr>
          <p:cNvPr id="33" name="TextBox 32"/>
          <p:cNvSpPr txBox="1"/>
          <p:nvPr/>
        </p:nvSpPr>
        <p:spPr>
          <a:xfrm>
            <a:off x="478620" y="5158026"/>
            <a:ext cx="706003" cy="477054"/>
          </a:xfrm>
          <a:prstGeom prst="rect">
            <a:avLst/>
          </a:prstGeom>
          <a:noFill/>
        </p:spPr>
        <p:txBody>
          <a:bodyPr wrap="square" rtlCol="0">
            <a:spAutoFit/>
          </a:bodyPr>
          <a:lstStyle/>
          <a:p>
            <a:r>
              <a:rPr lang="en-US" sz="2500" b="1" dirty="0">
                <a:latin typeface="Nunito Sans" panose="00000500000000000000" pitchFamily="2" charset="0"/>
              </a:rPr>
              <a:t>D)</a:t>
            </a:r>
            <a:endParaRPr lang="en-US" sz="2500" b="1" dirty="0">
              <a:latin typeface="Nunito Sans" panose="000005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553993"/>
            <a:ext cx="10983686" cy="119840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500" dirty="0">
                <a:latin typeface="Nunito Sans" panose="00000500000000000000" pitchFamily="2" charset="0"/>
              </a:rPr>
              <a:t>From </a:t>
            </a:r>
            <a:r>
              <a:rPr lang="en-US" sz="2500" dirty="0" err="1">
                <a:latin typeface="Nunito Sans" panose="00000500000000000000" pitchFamily="2" charset="0"/>
              </a:rPr>
              <a:t>abc</a:t>
            </a:r>
            <a:r>
              <a:rPr lang="en-US" sz="2500" dirty="0">
                <a:latin typeface="Nunito Sans" panose="00000500000000000000" pitchFamily="2" charset="0"/>
              </a:rPr>
              <a:t> import ABC</a:t>
            </a: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r>
              <a:rPr lang="en-US" sz="2500" dirty="0">
                <a:latin typeface="Nunito Sans" panose="00000500000000000000" pitchFamily="2" charset="0"/>
              </a:rPr>
              <a:t>Class </a:t>
            </a:r>
            <a:r>
              <a:rPr lang="en-US" sz="2500" dirty="0" err="1">
                <a:latin typeface="Nunito Sans" panose="00000500000000000000" pitchFamily="2" charset="0"/>
              </a:rPr>
              <a:t>className</a:t>
            </a:r>
            <a:r>
              <a:rPr lang="en-US" sz="2500" dirty="0">
                <a:latin typeface="Nunito Sans" panose="00000500000000000000" pitchFamily="2" charset="0"/>
              </a:rPr>
              <a:t>(ABC):</a:t>
            </a: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Syntax</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553993"/>
            <a:ext cx="10983686" cy="3553460"/>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500" dirty="0">
                <a:latin typeface="Nunito Sans" panose="00000500000000000000" pitchFamily="2" charset="0"/>
              </a:rPr>
              <a:t>Provide default functionality for the subclasses</a:t>
            </a: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r>
              <a:rPr lang="en-US" sz="2500" dirty="0">
                <a:latin typeface="Nunito Sans" panose="00000500000000000000" pitchFamily="2" charset="0"/>
              </a:rPr>
              <a:t>Used to define a common Application Program Interface(API) for a set of subclasses </a:t>
            </a: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r>
              <a:rPr lang="en-US" sz="2500" dirty="0">
                <a:latin typeface="Nunito Sans" panose="00000500000000000000" pitchFamily="2" charset="0"/>
              </a:rPr>
              <a:t>Helpful in large code as remembering many classes is difficult.</a:t>
            </a: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Why Abstract Class</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553993"/>
            <a:ext cx="10983686" cy="2352567"/>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500" dirty="0">
                <a:latin typeface="Nunito Sans" panose="00000500000000000000" pitchFamily="2" charset="0"/>
              </a:rPr>
              <a:t>Considered as a blueprint for other classes</a:t>
            </a: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r>
              <a:rPr lang="en-US" sz="2500" dirty="0">
                <a:latin typeface="Nunito Sans" panose="00000500000000000000" pitchFamily="2" charset="0"/>
              </a:rPr>
              <a:t>Contains one or more abstract class</a:t>
            </a: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r>
              <a:rPr lang="en-US" sz="2500" dirty="0">
                <a:latin typeface="Nunito Sans" panose="00000500000000000000" pitchFamily="2" charset="0"/>
              </a:rPr>
              <a:t>Created within any child classes</a:t>
            </a:r>
            <a:endParaRPr lang="en-US" sz="2500" dirty="0">
              <a:latin typeface="Nunito Sans" panose="00000500000000000000" pitchFamily="2" charset="0"/>
            </a:endParaRPr>
          </a:p>
          <a:p>
            <a:pPr marL="457200" indent="-457200" algn="just">
              <a:lnSpc>
                <a:spcPct val="150000"/>
              </a:lnSpc>
              <a:buFont typeface="Arial" panose="020B0604020202020204" pitchFamily="34" charset="0"/>
              <a:buChar char="•"/>
            </a:pPr>
            <a:r>
              <a:rPr lang="en-US" sz="2500" dirty="0">
                <a:latin typeface="Nunito Sans" panose="00000500000000000000" pitchFamily="2" charset="0"/>
              </a:rPr>
              <a:t>method that has declaration but not has any implementation</a:t>
            </a: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How it works</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533400"/>
            <a:ext cx="9296400" cy="4876800"/>
          </a:xfrm>
          <a:prstGeom prst="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Oval 2"/>
          <p:cNvSpPr/>
          <p:nvPr/>
        </p:nvSpPr>
        <p:spPr>
          <a:xfrm>
            <a:off x="2667000" y="1219200"/>
            <a:ext cx="1447800" cy="1143000"/>
          </a:xfrm>
          <a:prstGeom prst="ellipse">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Abstract Class</a:t>
            </a:r>
            <a:endParaRPr lang="en-US" dirty="0"/>
          </a:p>
        </p:txBody>
      </p:sp>
      <p:sp>
        <p:nvSpPr>
          <p:cNvPr id="5" name="Oval 4"/>
          <p:cNvSpPr/>
          <p:nvPr/>
        </p:nvSpPr>
        <p:spPr>
          <a:xfrm>
            <a:off x="2667000" y="3352800"/>
            <a:ext cx="1447800" cy="1219200"/>
          </a:xfrm>
          <a:prstGeom prst="ellipse">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Inherit Abstract class</a:t>
            </a:r>
            <a:endParaRPr lang="en-US" dirty="0"/>
          </a:p>
        </p:txBody>
      </p:sp>
      <p:sp>
        <p:nvSpPr>
          <p:cNvPr id="6" name="Rectangle 5"/>
          <p:cNvSpPr/>
          <p:nvPr/>
        </p:nvSpPr>
        <p:spPr>
          <a:xfrm>
            <a:off x="6705600" y="1333500"/>
            <a:ext cx="2286000" cy="914400"/>
          </a:xfrm>
          <a:prstGeom prst="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Cant create object</a:t>
            </a:r>
            <a:endParaRPr lang="en-US" dirty="0"/>
          </a:p>
        </p:txBody>
      </p:sp>
      <p:sp>
        <p:nvSpPr>
          <p:cNvPr id="7" name="Rectangle 6"/>
          <p:cNvSpPr/>
          <p:nvPr/>
        </p:nvSpPr>
        <p:spPr>
          <a:xfrm>
            <a:off x="6705600" y="3467100"/>
            <a:ext cx="2286000" cy="876300"/>
          </a:xfrm>
          <a:prstGeom prst="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Create object</a:t>
            </a:r>
            <a:endParaRPr lang="en-US" dirty="0"/>
          </a:p>
        </p:txBody>
      </p:sp>
      <p:cxnSp>
        <p:nvCxnSpPr>
          <p:cNvPr id="9" name="Straight Arrow Connector 8"/>
          <p:cNvCxnSpPr/>
          <p:nvPr/>
        </p:nvCxnSpPr>
        <p:spPr>
          <a:xfrm flipV="1">
            <a:off x="3352800" y="2362200"/>
            <a:ext cx="0" cy="9906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3" idx="6"/>
            <a:endCxn id="6" idx="1"/>
          </p:cNvCxnSpPr>
          <p:nvPr/>
        </p:nvCxnSpPr>
        <p:spPr>
          <a:xfrm>
            <a:off x="4114800" y="1790700"/>
            <a:ext cx="2590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6"/>
          </p:cNvCxnSpPr>
          <p:nvPr/>
        </p:nvCxnSpPr>
        <p:spPr>
          <a:xfrm>
            <a:off x="4114800" y="3962400"/>
            <a:ext cx="2590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553993"/>
            <a:ext cx="10983686" cy="4708981"/>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500" dirty="0">
                <a:latin typeface="Nunito Sans" panose="00000500000000000000" pitchFamily="2" charset="0"/>
              </a:rPr>
              <a:t>Methods that are declared without any implementations</a:t>
            </a:r>
            <a:endParaRPr lang="en-US" sz="2500" dirty="0">
              <a:latin typeface="Nunito Sans" panose="00000500000000000000" pitchFamily="2" charset="0"/>
            </a:endParaRPr>
          </a:p>
          <a:p>
            <a:pPr algn="just">
              <a:lnSpc>
                <a:spcPct val="150000"/>
              </a:lnSpc>
            </a:pPr>
            <a:r>
              <a:rPr lang="en-US" sz="2500" b="1" dirty="0">
                <a:latin typeface="Nunito Sans" panose="00000500000000000000" pitchFamily="2" charset="0"/>
              </a:rPr>
              <a:t>SYNTAX:</a:t>
            </a:r>
            <a:endParaRPr lang="en-US" sz="2500" b="1" dirty="0">
              <a:latin typeface="Nunito Sans" panose="00000500000000000000" pitchFamily="2" charset="0"/>
            </a:endParaRPr>
          </a:p>
          <a:p>
            <a:pPr algn="just">
              <a:lnSpc>
                <a:spcPct val="150000"/>
              </a:lnSpc>
            </a:pPr>
            <a:r>
              <a:rPr lang="en-US" sz="2500" dirty="0">
                <a:latin typeface="Nunito Sans" panose="00000500000000000000" pitchFamily="2" charset="0"/>
              </a:rPr>
              <a:t>from </a:t>
            </a:r>
            <a:r>
              <a:rPr lang="en-US" sz="2500" dirty="0" err="1">
                <a:latin typeface="Nunito Sans" panose="00000500000000000000" pitchFamily="2" charset="0"/>
              </a:rPr>
              <a:t>abc</a:t>
            </a:r>
            <a:r>
              <a:rPr lang="en-US" sz="2500" dirty="0">
                <a:latin typeface="Nunito Sans" panose="00000500000000000000" pitchFamily="2" charset="0"/>
              </a:rPr>
              <a:t> import ABC, abstract method</a:t>
            </a:r>
            <a:endParaRPr lang="en-US" sz="2500" dirty="0">
              <a:latin typeface="Nunito Sans" panose="00000500000000000000" pitchFamily="2" charset="0"/>
            </a:endParaRPr>
          </a:p>
          <a:p>
            <a:pPr algn="just">
              <a:lnSpc>
                <a:spcPct val="150000"/>
              </a:lnSpc>
            </a:pPr>
            <a:r>
              <a:rPr lang="en-US" sz="2500" dirty="0">
                <a:latin typeface="Nunito Sans" panose="00000500000000000000" pitchFamily="2" charset="0"/>
              </a:rPr>
              <a:t>Class </a:t>
            </a:r>
            <a:r>
              <a:rPr lang="en-US" sz="2500" dirty="0" err="1">
                <a:latin typeface="Nunito Sans" panose="00000500000000000000" pitchFamily="2" charset="0"/>
              </a:rPr>
              <a:t>className</a:t>
            </a:r>
            <a:r>
              <a:rPr lang="en-US" sz="2500" dirty="0">
                <a:latin typeface="Nunito Sans" panose="00000500000000000000" pitchFamily="2" charset="0"/>
              </a:rPr>
              <a:t>(ABC):</a:t>
            </a:r>
            <a:endParaRPr lang="en-US" sz="2500" dirty="0">
              <a:latin typeface="Nunito Sans" panose="00000500000000000000" pitchFamily="2" charset="0"/>
            </a:endParaRPr>
          </a:p>
          <a:p>
            <a:pPr algn="just">
              <a:lnSpc>
                <a:spcPct val="150000"/>
              </a:lnSpc>
            </a:pPr>
            <a:r>
              <a:rPr lang="en-US" sz="2500" dirty="0">
                <a:latin typeface="Nunito Sans" panose="00000500000000000000" pitchFamily="2" charset="0"/>
              </a:rPr>
              <a:t>@</a:t>
            </a:r>
            <a:r>
              <a:rPr lang="en-US" sz="2500" dirty="0" err="1">
                <a:latin typeface="Nunito Sans" panose="00000500000000000000" pitchFamily="2" charset="0"/>
              </a:rPr>
              <a:t>abstractmethod</a:t>
            </a:r>
            <a:endParaRPr lang="en-US" sz="2500" dirty="0">
              <a:latin typeface="Nunito Sans" panose="00000500000000000000" pitchFamily="2" charset="0"/>
            </a:endParaRPr>
          </a:p>
          <a:p>
            <a:pPr algn="just">
              <a:lnSpc>
                <a:spcPct val="150000"/>
              </a:lnSpc>
            </a:pPr>
            <a:r>
              <a:rPr lang="en-US" sz="2500" dirty="0" err="1">
                <a:latin typeface="Nunito Sans" panose="00000500000000000000" pitchFamily="2" charset="0"/>
              </a:rPr>
              <a:t>def</a:t>
            </a:r>
            <a:r>
              <a:rPr lang="en-US" sz="2500" dirty="0">
                <a:latin typeface="Nunito Sans" panose="00000500000000000000" pitchFamily="2" charset="0"/>
              </a:rPr>
              <a:t> </a:t>
            </a:r>
            <a:r>
              <a:rPr lang="en-US" sz="2500" dirty="0" err="1">
                <a:latin typeface="Nunito Sans" panose="00000500000000000000" pitchFamily="2" charset="0"/>
              </a:rPr>
              <a:t>mymethod</a:t>
            </a:r>
            <a:r>
              <a:rPr lang="en-US" sz="2500" dirty="0">
                <a:latin typeface="Nunito Sans" panose="00000500000000000000" pitchFamily="2" charset="0"/>
              </a:rPr>
              <a:t>(self):</a:t>
            </a:r>
            <a:endParaRPr lang="en-US" sz="2500" dirty="0">
              <a:latin typeface="Nunito Sans" panose="00000500000000000000" pitchFamily="2" charset="0"/>
            </a:endParaRPr>
          </a:p>
          <a:p>
            <a:pPr algn="just">
              <a:lnSpc>
                <a:spcPct val="150000"/>
              </a:lnSpc>
            </a:pPr>
            <a:r>
              <a:rPr lang="en-US" sz="2500" dirty="0">
                <a:latin typeface="Nunito Sans" panose="00000500000000000000" pitchFamily="2" charset="0"/>
              </a:rPr>
              <a:t>#empty body</a:t>
            </a:r>
            <a:endParaRPr lang="en-US" sz="2500" dirty="0">
              <a:latin typeface="Nunito Sans" panose="00000500000000000000" pitchFamily="2" charset="0"/>
            </a:endParaRPr>
          </a:p>
          <a:p>
            <a:pPr algn="just">
              <a:lnSpc>
                <a:spcPct val="150000"/>
              </a:lnSpc>
            </a:pPr>
            <a:r>
              <a:rPr lang="en-US" sz="2500" dirty="0">
                <a:latin typeface="Nunito Sans" panose="00000500000000000000" pitchFamily="2" charset="0"/>
              </a:rPr>
              <a:t>pass</a:t>
            </a:r>
            <a:endParaRPr lang="en-US" sz="2500" dirty="0">
              <a:latin typeface="Nunito Sans" panose="00000500000000000000" pitchFamily="2" charset="0"/>
            </a:endParaRP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Abstract Methods</a:t>
            </a:r>
            <a:endParaRPr lang="en-US" sz="4500" b="1" dirty="0">
              <a:latin typeface="Nunito Sans" panose="00000500000000000000" pitchFamily="2" charset="0"/>
            </a:endParaRP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rgbClr val="F15236"/>
                </a:solidFill>
                <a:latin typeface="Courier New" panose="02070309020205020404" pitchFamily="49" charset="0"/>
                <a:cs typeface="Courier New" panose="02070309020205020404" pitchFamily="49" charset="0"/>
              </a:rPr>
              <a:t>// Predict the output</a:t>
            </a:r>
            <a:endParaRPr lang="en-US" sz="2000" b="1" dirty="0">
              <a:solidFill>
                <a:srgbClr val="F15236"/>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from </a:t>
            </a:r>
            <a:r>
              <a:rPr lang="en-US" sz="2000" b="1" dirty="0" err="1">
                <a:solidFill>
                  <a:schemeClr val="bg1"/>
                </a:solidFill>
                <a:latin typeface="Courier New" panose="02070309020205020404" pitchFamily="49" charset="0"/>
                <a:cs typeface="Courier New" panose="02070309020205020404" pitchFamily="49" charset="0"/>
              </a:rPr>
              <a:t>abc</a:t>
            </a:r>
            <a:r>
              <a:rPr lang="en-US" sz="2000" b="1" dirty="0">
                <a:solidFill>
                  <a:schemeClr val="bg1"/>
                </a:solidFill>
                <a:latin typeface="Courier New" panose="02070309020205020404" pitchFamily="49" charset="0"/>
                <a:cs typeface="Courier New" panose="02070309020205020404" pitchFamily="49" charset="0"/>
              </a:rPr>
              <a:t> import ABC, </a:t>
            </a:r>
            <a:r>
              <a:rPr lang="en-US" sz="2000" b="1" dirty="0" err="1">
                <a:solidFill>
                  <a:schemeClr val="bg1"/>
                </a:solidFill>
                <a:latin typeface="Courier New" panose="02070309020205020404" pitchFamily="49" charset="0"/>
                <a:cs typeface="Courier New" panose="02070309020205020404" pitchFamily="49" charset="0"/>
              </a:rPr>
              <a:t>abstractmethod</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class </a:t>
            </a:r>
            <a:r>
              <a:rPr lang="en-US" sz="2000" b="1" dirty="0" err="1">
                <a:solidFill>
                  <a:schemeClr val="bg1"/>
                </a:solidFill>
                <a:latin typeface="Courier New" panose="02070309020205020404" pitchFamily="49" charset="0"/>
                <a:cs typeface="Courier New" panose="02070309020205020404" pitchFamily="49" charset="0"/>
              </a:rPr>
              <a:t>AbstractClass</a:t>
            </a:r>
            <a:r>
              <a:rPr lang="en-US" sz="2000" b="1" dirty="0">
                <a:solidFill>
                  <a:schemeClr val="bg1"/>
                </a:solidFill>
                <a:latin typeface="Courier New" panose="02070309020205020404" pitchFamily="49" charset="0"/>
                <a:cs typeface="Courier New" panose="02070309020205020404" pitchFamily="49" charset="0"/>
              </a:rPr>
              <a:t>(ABC):</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abstractmethod</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Example(self):</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print("Some one is there")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class </a:t>
            </a:r>
            <a:r>
              <a:rPr lang="en-US" sz="2000" b="1" dirty="0" err="1">
                <a:solidFill>
                  <a:schemeClr val="bg1"/>
                </a:solidFill>
                <a:latin typeface="Courier New" panose="02070309020205020404" pitchFamily="49" charset="0"/>
                <a:cs typeface="Courier New" panose="02070309020205020404" pitchFamily="49" charset="0"/>
              </a:rPr>
              <a:t>AnotherClass</a:t>
            </a:r>
            <a:r>
              <a:rPr lang="en-US" sz="2000" b="1" dirty="0">
                <a:solidFill>
                  <a:schemeClr val="bg1"/>
                </a:solidFill>
                <a:latin typeface="Courier New" panose="02070309020205020404" pitchFamily="49" charset="0"/>
                <a:cs typeface="Courier New" panose="02070309020205020404" pitchFamily="49" charset="0"/>
              </a:rPr>
              <a:t>(</a:t>
            </a:r>
            <a:r>
              <a:rPr lang="en-US" sz="2000" b="1" dirty="0" err="1">
                <a:solidFill>
                  <a:schemeClr val="bg1"/>
                </a:solidFill>
                <a:latin typeface="Courier New" panose="02070309020205020404" pitchFamily="49" charset="0"/>
                <a:cs typeface="Courier New" panose="02070309020205020404" pitchFamily="49" charset="0"/>
              </a:rPr>
              <a:t>AbstractClass</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r>
              <a:rPr lang="en-US" sz="2000" b="1" dirty="0" err="1">
                <a:solidFill>
                  <a:schemeClr val="bg1"/>
                </a:solidFill>
                <a:latin typeface="Courier New" panose="02070309020205020404" pitchFamily="49" charset="0"/>
                <a:cs typeface="Courier New" panose="02070309020205020404" pitchFamily="49" charset="0"/>
              </a:rPr>
              <a:t>def</a:t>
            </a:r>
            <a:r>
              <a:rPr lang="en-US" sz="2000" b="1" dirty="0">
                <a:solidFill>
                  <a:schemeClr val="bg1"/>
                </a:solidFill>
                <a:latin typeface="Courier New" panose="02070309020205020404" pitchFamily="49" charset="0"/>
                <a:cs typeface="Courier New" panose="02070309020205020404" pitchFamily="49" charset="0"/>
              </a:rPr>
              <a:t> Example(self):</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super().Example()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print("calling the </a:t>
            </a:r>
            <a:r>
              <a:rPr lang="en-US" sz="2000" b="1" dirty="0" err="1">
                <a:solidFill>
                  <a:schemeClr val="bg1"/>
                </a:solidFill>
                <a:latin typeface="Courier New" panose="02070309020205020404" pitchFamily="49" charset="0"/>
                <a:cs typeface="Courier New" panose="02070309020205020404" pitchFamily="49" charset="0"/>
              </a:rPr>
              <a:t>AnotherClass</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x = </a:t>
            </a:r>
            <a:r>
              <a:rPr lang="en-US" sz="2000" b="1" dirty="0" err="1">
                <a:solidFill>
                  <a:schemeClr val="bg1"/>
                </a:solidFill>
                <a:latin typeface="Courier New" panose="02070309020205020404" pitchFamily="49" charset="0"/>
                <a:cs typeface="Courier New" panose="02070309020205020404" pitchFamily="49" charset="0"/>
              </a:rPr>
              <a:t>AnotherClass</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err="1">
                <a:solidFill>
                  <a:schemeClr val="bg1"/>
                </a:solidFill>
                <a:latin typeface="Courier New" panose="02070309020205020404" pitchFamily="49" charset="0"/>
                <a:cs typeface="Courier New" panose="02070309020205020404" pitchFamily="49" charset="0"/>
              </a:rPr>
              <a:t>x.Example</a:t>
            </a:r>
            <a:r>
              <a:rPr lang="en-US"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12</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13</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14</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15</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16</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17</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18</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19</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20</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21</a:t>
            </a:r>
            <a:endParaRPr lang="en-US" sz="2000" b="1" dirty="0">
              <a:solidFill>
                <a:srgbClr val="FFFF00"/>
              </a:solidFill>
              <a:latin typeface="Courier New" panose="02070309020205020404" pitchFamily="49" charset="0"/>
              <a:cs typeface="Courier New" panose="02070309020205020404" pitchFamily="49" charset="0"/>
            </a:endParaRPr>
          </a:p>
          <a:p>
            <a:r>
              <a:rPr lang="en-US" sz="2000" b="1" dirty="0">
                <a:solidFill>
                  <a:srgbClr val="FFFF00"/>
                </a:solidFill>
                <a:latin typeface="Courier New" panose="02070309020205020404" pitchFamily="49" charset="0"/>
                <a:cs typeface="Courier New" panose="02070309020205020404" pitchFamily="49" charset="0"/>
              </a:rPr>
              <a:t>22</a:t>
            </a:r>
            <a:endParaRPr lang="en-US" sz="2000" b="1" dirty="0">
              <a:solidFill>
                <a:srgbClr val="FFFF00"/>
              </a:solidFill>
              <a:latin typeface="Courier New" panose="02070309020205020404" pitchFamily="49" charset="0"/>
              <a:cs typeface="Courier New" panose="02070309020205020404" pitchFamily="49" charset="0"/>
            </a:endParaRPr>
          </a:p>
          <a:p>
            <a:endParaRPr lang="en-US" sz="2000" b="1" dirty="0">
              <a:solidFill>
                <a:srgbClr val="FFFF00"/>
              </a:solidFill>
              <a:latin typeface="Courier New" panose="02070309020205020404" pitchFamily="49" charset="0"/>
              <a:cs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Rectangle"/>
          <p:cNvSpPr/>
          <p:nvPr/>
        </p:nvSpPr>
        <p:spPr>
          <a:xfrm>
            <a:off x="-274" y="1"/>
            <a:ext cx="12192001" cy="6859466"/>
          </a:xfrm>
          <a:prstGeom prst="rect">
            <a:avLst/>
          </a:prstGeom>
          <a:solidFill>
            <a:srgbClr val="000000"/>
          </a:solidFill>
          <a:ln w="12700">
            <a:miter lim="400000"/>
          </a:ln>
        </p:spPr>
        <p:txBody>
          <a:bodyPr lIns="548640" tIns="914400" rIns="640080" bIns="182880" anchor="t" anchorCtr="0"/>
          <a:lstStyle/>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Some one is there</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r>
              <a:rPr lang="en-US" sz="2000" b="1" dirty="0">
                <a:latin typeface="Courier New" panose="02070309020205020404" pitchFamily="49" charset="0"/>
                <a:cs typeface="Courier New" panose="02070309020205020404" pitchFamily="49" charset="0"/>
              </a:rPr>
              <a:t>calling the </a:t>
            </a:r>
            <a:r>
              <a:rPr lang="en-US" sz="2000" b="1" dirty="0" err="1">
                <a:latin typeface="Courier New" panose="02070309020205020404" pitchFamily="49" charset="0"/>
                <a:cs typeface="Courier New" panose="02070309020205020404" pitchFamily="49" charset="0"/>
              </a:rPr>
              <a:t>AnotherClass</a:t>
            </a: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endParaRPr lang="en-US" sz="2000" b="1" dirty="0">
              <a:latin typeface="Courier New" panose="02070309020205020404" pitchFamily="49" charset="0"/>
              <a:cs typeface="Courier New" panose="02070309020205020404" pitchFamily="49" charset="0"/>
            </a:endParaRPr>
          </a:p>
          <a:p>
            <a:pPr>
              <a:defRPr sz="3000">
                <a:solidFill>
                  <a:srgbClr val="FFFFFF"/>
                </a:solidFill>
                <a:latin typeface="Helvetica Neue Medium"/>
                <a:ea typeface="Helvetica Neue Medium"/>
                <a:cs typeface="Helvetica Neue Medium"/>
                <a:sym typeface="Helvetica Neue Medium"/>
              </a:defRPr>
            </a:pPr>
            <a:endParaRPr lang="en-US" sz="2000" b="1" dirty="0">
              <a:latin typeface="Courier New" panose="02070309020205020404" pitchFamily="49" charset="0"/>
              <a:cs typeface="Courier New" panose="02070309020205020404" pitchFamily="49" charset="0"/>
            </a:endParaRPr>
          </a:p>
        </p:txBody>
      </p:sp>
      <p:sp>
        <p:nvSpPr>
          <p:cNvPr id="5" name="Rectangle 4"/>
          <p:cNvSpPr/>
          <p:nvPr/>
        </p:nvSpPr>
        <p:spPr>
          <a:xfrm>
            <a:off x="-274" y="-36786"/>
            <a:ext cx="12192000" cy="570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sz="2500" b="1" dirty="0">
                <a:solidFill>
                  <a:schemeClr val="bg1"/>
                </a:solidFill>
                <a:latin typeface="Courier New" panose="02070309020205020404" pitchFamily="49" charset="0"/>
                <a:cs typeface="Courier New" panose="02070309020205020404" pitchFamily="49" charset="0"/>
              </a:rPr>
              <a:t>   OUTPUT</a:t>
            </a:r>
            <a:endParaRPr lang="en-US" sz="2500"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4136</Words>
  <Application>WPS Presentation</Application>
  <PresentationFormat>Widescreen</PresentationFormat>
  <Paragraphs>364</Paragraphs>
  <Slides>23</Slides>
  <Notes>23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SimSun</vt:lpstr>
      <vt:lpstr>Wingdings</vt:lpstr>
      <vt:lpstr>Nunito Sans</vt:lpstr>
      <vt:lpstr>Segoe Print</vt:lpstr>
      <vt:lpstr>Courier New</vt:lpstr>
      <vt:lpstr>Helvetica Neue Medium</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sangeetha</dc:creator>
  <cp:lastModifiedBy>yugandhar surya</cp:lastModifiedBy>
  <cp:revision>15</cp:revision>
  <dcterms:created xsi:type="dcterms:W3CDTF">2019-12-10T20:11:00Z</dcterms:created>
  <dcterms:modified xsi:type="dcterms:W3CDTF">2023-07-11T05:57:48Z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0240C105579F4D75802626BC4C741B6E</vt:lpwstr>
  </property>
  <property fmtid="{D5CDD505-2E9C-101B-9397-08002B2CF9AE}" pid="3" name="KSOProductBuildVer">
    <vt:lpwstr>1033-11.2.0.11537</vt:lpwstr>
  </property>
</Properties>
</file>