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80" r:id="rId8"/>
    <p:sldId id="281" r:id="rId9"/>
    <p:sldId id="268" r:id="rId10"/>
    <p:sldId id="282" r:id="rId11"/>
    <p:sldId id="283" r:id="rId12"/>
    <p:sldId id="284" r:id="rId13"/>
    <p:sldId id="285" r:id="rId14"/>
    <p:sldId id="269" r:id="rId15"/>
    <p:sldId id="270" r:id="rId16"/>
    <p:sldId id="259" r:id="rId17"/>
    <p:sldId id="271" r:id="rId18"/>
    <p:sldId id="260" r:id="rId19"/>
    <p:sldId id="261" r:id="rId20"/>
    <p:sldId id="277" r:id="rId21"/>
    <p:sldId id="262" r:id="rId22"/>
    <p:sldId id="263" r:id="rId23"/>
    <p:sldId id="264" r:id="rId24"/>
    <p:sldId id="265" r:id="rId25"/>
    <p:sldId id="272" r:id="rId26"/>
    <p:sldId id="275" r:id="rId27"/>
    <p:sldId id="276" r:id="rId28"/>
    <p:sldId id="278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90" autoAdjust="0"/>
  </p:normalViewPr>
  <p:slideViewPr>
    <p:cSldViewPr snapToGrid="0">
      <p:cViewPr varScale="1">
        <p:scale>
          <a:sx n="48" d="100"/>
          <a:sy n="48" d="100"/>
        </p:scale>
        <p:origin x="53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78E9-DAEB-4337-BB92-639E2A496AA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A229-8887-4C8D-A589-BFDB2BBC26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  <a:endParaRPr lang="en-US" b="1" dirty="0"/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baseline="0" dirty="0"/>
              <a:t> : Option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dirty="0"/>
              <a:t>:</a:t>
            </a:r>
            <a:r>
              <a:rPr lang="en-US" b="1" baseline="0" dirty="0"/>
              <a:t>  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MCQ coding question (Programming)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 dirty="0"/>
              <a:t> : Option 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Explanation: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this, we take a class ‘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itspower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two methods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and __pow__.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__pow__ takes two objects and returns the ‘x’ of first raised to the power of the ‘x’ of the second. When we type a**b, the interpreter converts it implicitly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a.__pow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__(b).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Ans</a:t>
            </a:r>
            <a:r>
              <a:rPr lang="en-US" b="1"/>
              <a:t>:</a:t>
            </a:r>
            <a:r>
              <a:rPr lang="en-US" b="1" baseline="0"/>
              <a:t>  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Ans:</a:t>
            </a:r>
            <a:r>
              <a:rPr lang="en-US" b="1" baseline="0" dirty="0"/>
              <a:t>  b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__invert__() overloads ~.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Ans:</a:t>
            </a:r>
            <a:r>
              <a:rPr lang="en-US" b="1" baseline="0" dirty="0"/>
              <a:t>  a</a:t>
            </a:r>
            <a:endParaRPr lang="en-US" b="1" baseline="0" dirty="0"/>
          </a:p>
          <a:p>
            <a:endParaRPr lang="en-US" b="1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The function __add__() is called first since it is within the bracket. The function __str__() is then called on the object that we received after adding A and B.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  <a:endParaRPr lang="en-US" b="1" dirty="0"/>
          </a:p>
          <a:p>
            <a:r>
              <a:rPr lang="en-US" dirty="0"/>
              <a:t>No more than 4 points. Please use another similar slide incase you have more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A6B8-63A3-4238-B365-DD05F775F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E43D-F1C2-4835-804D-AA510E0D12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Redefine the meaning of operator respective to your class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Use the + operator to add two numbers objects as well as concatenate two string objects.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 same built-in operator or function shows different behavior for objects of different classes, this is called “Operator Overloading”.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Operator Overloading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a):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"ob1 is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ob2"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"ob2 is less than ob1"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__eq__(self, other):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"Both are equal"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"Not equal"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ob1 = A(2)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ob2 = A(3)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print(ob1 &lt; ob2)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ob3 = A(4)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ob4 = A(4)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print(ob1 == ob2)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ob1 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equal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 + 2)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Hi"+"Hello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print(3 * 4)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print("Welcome to Face"*2)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HiHello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FaceWelcome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Face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Use the &lt;,&gt;,&lt;=,&gt;= operator to compare two numbers objects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Overloading using comparison operator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Relational Operators 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3636" y="1869746"/>
          <a:ext cx="8817969" cy="3521963"/>
        </p:xfrm>
        <a:graphic>
          <a:graphicData uri="http://schemas.openxmlformats.org/drawingml/2006/table">
            <a:tbl>
              <a:tblPr firstRow="1" bandRow="1"/>
              <a:tblGrid>
                <a:gridCol w="2939323"/>
                <a:gridCol w="2939323"/>
                <a:gridCol w="2939323"/>
              </a:tblGrid>
              <a:tr h="497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Name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Symbol 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Special Functions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Less than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&lt;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__lt__(self,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Greater than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&gt;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__gt__(self,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Equal to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==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__eq__(self,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Not equal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!=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__ne__(self,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Less than or equal to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&lt;=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__le__(self,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Greater than or equal to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&gt; 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</a:t>
                      </a:r>
                      <a:r>
                        <a:rPr lang="en-US" sz="2000" dirty="0" err="1">
                          <a:effectLst/>
                          <a:latin typeface="Nunito Sans" panose="020B0604020202020204" charset="0"/>
                        </a:rPr>
                        <a:t>ge</a:t>
                      </a:r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Predict the output</a:t>
            </a:r>
            <a:endParaRPr lang="en-US" sz="2000" b="1" dirty="0">
              <a:solidFill>
                <a:srgbClr val="F15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a):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A(2)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A(3)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if(a&gt;b):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print("a is greater than b")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print("b is greater than a")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is greater than 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Assignment Operators 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3636" y="1869746"/>
          <a:ext cx="8817969" cy="3521963"/>
        </p:xfrm>
        <a:graphic>
          <a:graphicData uri="http://schemas.openxmlformats.org/drawingml/2006/table">
            <a:tbl>
              <a:tblPr firstRow="1" bandRow="1"/>
              <a:tblGrid>
                <a:gridCol w="2939323"/>
                <a:gridCol w="2939323"/>
                <a:gridCol w="2939323"/>
              </a:tblGrid>
              <a:tr h="497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Name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Symbol 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Special Functions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Increment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+=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__iadd__(self,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Decrement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-=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__isub__(self,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Product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*=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__imul__(self,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Division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/=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__idiv__(self,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Modulus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%=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__imod__(self, other)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Power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**=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</a:t>
                      </a:r>
                      <a:r>
                        <a:rPr lang="en-US" sz="2000" dirty="0" err="1">
                          <a:effectLst/>
                          <a:latin typeface="Nunito Sans" panose="020B0604020202020204" charset="0"/>
                        </a:rPr>
                        <a:t>ipow</a:t>
                      </a:r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Special methods</a:t>
            </a:r>
            <a:endParaRPr lang="en-US" sz="2500" b="1" dirty="0">
              <a:latin typeface="Nunito Sans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295400"/>
          <a:ext cx="8127999" cy="4428229"/>
        </p:xfrm>
        <a:graphic>
          <a:graphicData uri="http://schemas.openxmlformats.org/drawingml/2006/table">
            <a:tbl>
              <a:tblPr firstRow="1" bandRow="1"/>
              <a:tblGrid>
                <a:gridCol w="2709333"/>
                <a:gridCol w="2709333"/>
                <a:gridCol w="2709333"/>
              </a:tblGrid>
              <a:tr h="5175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Operator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Special Methods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Description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+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__add__(self, object)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Addition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-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__sub__(self, object)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Subtraction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*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__mul__(self,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Multiplication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**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__pow__(self,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Exponentiation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/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__truediv__(self,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Division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//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__floordiv__(self,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Integer Division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%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__mod__(self,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Modulus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295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15236"/>
                </a:solidFill>
                <a:latin typeface="Nunito Sans"/>
                <a:cs typeface="Courier New" panose="02070309020205020404" pitchFamily="49" charset="0"/>
              </a:rPr>
              <a:t># Operator overloading  </a:t>
            </a:r>
            <a:endParaRPr lang="en-US" sz="2000" b="1" dirty="0">
              <a:solidFill>
                <a:srgbClr val="F15236"/>
              </a:solidFill>
              <a:latin typeface="Nunito Sans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15236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class A: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	def __init__(self, a):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 = a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	# adding two objects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	def __add__(self, o):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		return </a:t>
            </a:r>
            <a:r>
              <a:rPr lang="en-US" sz="2000" b="1" dirty="0" err="1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o.a</a:t>
            </a:r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ob1 = A(1)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ob2 = A(2)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ob3 = A(“Focus")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ob4 = A(“Academy")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print(ob1 + ob2)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Nunito Sans"/>
                <a:cs typeface="Courier New" panose="02070309020205020404" pitchFamily="49" charset="0"/>
              </a:rPr>
              <a:t>print(ob3 + ob4) </a:t>
            </a:r>
            <a:endParaRPr lang="en-US" sz="2000" b="1" dirty="0">
              <a:solidFill>
                <a:schemeClr val="bg1"/>
              </a:solidFill>
              <a:latin typeface="Nunito Sans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15236"/>
              </a:solidFill>
              <a:latin typeface="Nunito Sans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295400"/>
          <a:ext cx="8127999" cy="4191003"/>
        </p:xfrm>
        <a:graphic>
          <a:graphicData uri="http://schemas.openxmlformats.org/drawingml/2006/table">
            <a:tbl>
              <a:tblPr firstRow="1" bandRow="1"/>
              <a:tblGrid>
                <a:gridCol w="2709333"/>
                <a:gridCol w="2709333"/>
                <a:gridCol w="2709333"/>
              </a:tblGrid>
              <a:tr h="5175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Operator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Special Methods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Description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==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__eq__(self,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Equal to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!=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__ne__(self,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Not equal to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&gt;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__</a:t>
                      </a:r>
                      <a:r>
                        <a:rPr lang="en-US" sz="2000" b="0" dirty="0" err="1">
                          <a:effectLst/>
                          <a:latin typeface="Nunito Sans" panose="020B0604020202020204" charset="0"/>
                        </a:rPr>
                        <a:t>gt</a:t>
                      </a:r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__(self, object)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Greater than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&gt;=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__ge__(self,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Greater than or equal to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&lt;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__lt__(self,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Less than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&lt;=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__le__(self, object)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Less than or equal to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2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in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__contains__(self, value)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Membership operator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1" y="719667"/>
          <a:ext cx="7874001" cy="2774749"/>
        </p:xfrm>
        <a:graphic>
          <a:graphicData uri="http://schemas.openxmlformats.org/drawingml/2006/table">
            <a:tbl>
              <a:tblPr firstRow="1" bandRow="1"/>
              <a:tblGrid>
                <a:gridCol w="2624667"/>
                <a:gridCol w="2624667"/>
                <a:gridCol w="2624667"/>
              </a:tblGrid>
              <a:tr h="48874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 Sans" panose="020B0604020202020204" charset="0"/>
                        </a:rPr>
                        <a:t>Operators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 Sans" panose="020B0604020202020204" charset="0"/>
                        </a:rPr>
                        <a:t>Special Methods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 Sans" panose="020B0604020202020204" charset="0"/>
                        </a:rPr>
                        <a:t>Description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/>
                </a:tc>
              </a:tr>
              <a:tr h="5623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[index]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__getitem__(self, index)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Item at index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</a:tr>
              <a:tr h="5623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 err="1">
                          <a:effectLst/>
                          <a:latin typeface="Nunito Sans" panose="020B0604020202020204" charset="0"/>
                        </a:rPr>
                        <a:t>len</a:t>
                      </a:r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()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__len__(self)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Calculate number of items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</a:tr>
              <a:tr h="5623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 err="1">
                          <a:effectLst/>
                          <a:latin typeface="Nunito Sans" panose="020B0604020202020204" charset="0"/>
                        </a:rPr>
                        <a:t>str</a:t>
                      </a:r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()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  <a:latin typeface="Nunito Sans" panose="020B0604020202020204" charset="0"/>
                        </a:rPr>
                        <a:t>__str__(self)</a:t>
                      </a:r>
                      <a:endParaRPr lang="en-US" sz="2000" b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effectLst/>
                          <a:latin typeface="Nunito Sans" panose="020B0604020202020204" charset="0"/>
                        </a:rPr>
                        <a:t>Convert object to a string</a:t>
                      </a:r>
                      <a:endParaRPr lang="en-US" sz="2000" b="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Class functions that begins with ___________ are called special functions in Python.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__(double underscore)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_(single underscore)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.(dot)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..(double dot)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Which of the following is extended assignment in python 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</a:t>
            </a:r>
            <a:r>
              <a:rPr lang="en-US" sz="2500" dirty="0" err="1">
                <a:latin typeface="Nunito Sans" panose="020B0604020202020204" charset="0"/>
              </a:rPr>
              <a:t>isub</a:t>
            </a:r>
            <a:r>
              <a:rPr lang="en-US" sz="2500" dirty="0">
                <a:latin typeface="Nunito Sans" panose="020B0604020202020204" charset="0"/>
              </a:rPr>
              <a:t>__ for -=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</a:t>
            </a:r>
            <a:r>
              <a:rPr lang="en-US" sz="2500" dirty="0" err="1">
                <a:latin typeface="Nunito Sans" panose="020B0604020202020204" charset="0"/>
              </a:rPr>
              <a:t>ifloordiv</a:t>
            </a:r>
            <a:r>
              <a:rPr lang="en-US" sz="2500" dirty="0">
                <a:latin typeface="Nunito Sans" panose="020B0604020202020204" charset="0"/>
              </a:rPr>
              <a:t>__ for //=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Both A and B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None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Predict the Output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715" y="259080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itspower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=x   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__pow__(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self,other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itspower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itspower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a**b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1024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4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Error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When an existing operator, such as + or =, is given capacity to operate on a new data type, is said to be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overloaded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loaded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unloaded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None of these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Which operator is overloaded by __invert__()?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!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5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~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^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Let A and B be objects of class Foo. Which functions are called when print(A+B) is executed?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__add__(), __str__()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__str__(), __add__()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B)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__sum__(), __str__()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C)</a:t>
            </a:r>
            <a:endParaRPr lang="en-US" sz="2500" b="1" dirty="0">
              <a:latin typeface="Nunito Sans" panose="020B0604020202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__str__(), __sum__()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D)</a:t>
            </a:r>
            <a:endParaRPr lang="en-US" sz="2500" b="1" dirty="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b="1" dirty="0">
                <a:latin typeface="Nunito Sans"/>
                <a:cs typeface="Courier New" panose="02070309020205020404" pitchFamily="49" charset="0"/>
              </a:rPr>
              <a:t>3</a:t>
            </a:r>
            <a:endParaRPr lang="en-US" sz="3600" b="1" dirty="0">
              <a:latin typeface="Nunito Sans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b="1" dirty="0" err="1">
                <a:latin typeface="Nunito Sans"/>
                <a:cs typeface="Courier New" panose="02070309020205020404" pitchFamily="49" charset="0"/>
              </a:rPr>
              <a:t>FocusAcademy</a:t>
            </a:r>
            <a:endParaRPr lang="en-US" sz="3600" b="1" dirty="0">
              <a:latin typeface="Nunito Sans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b="1" dirty="0">
              <a:latin typeface="Nunito Sans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b="1" dirty="0">
              <a:latin typeface="Nunito Sans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714" y="1553993"/>
            <a:ext cx="10983686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We can overload all existing operators but we can’t create a new operator.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To perform operator overloading, Python provides some special function or magic function that is automatically invoked when it is associated with that particular operator.</a:t>
            </a:r>
            <a:endParaRPr lang="en-US" sz="2500" dirty="0">
              <a:latin typeface="Nunito Sans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For example, when we use + operator, the magic method __add__ is automatically invoked in which the operation for + operator is defined.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How to overload the operators in python?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a):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__add__(self, o):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ob1 = A(1)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ob2 = A(2)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ob3 = A("Geeks")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ob4 = A("For")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print(ob1 + ob2)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print(ob3 + ob4)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Mathematical Operators 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3636" y="1869746"/>
          <a:ext cx="8817969" cy="3521963"/>
        </p:xfrm>
        <a:graphic>
          <a:graphicData uri="http://schemas.openxmlformats.org/drawingml/2006/table">
            <a:tbl>
              <a:tblPr firstRow="1" bandRow="1"/>
              <a:tblGrid>
                <a:gridCol w="2939323"/>
                <a:gridCol w="2939323"/>
                <a:gridCol w="2939323"/>
              </a:tblGrid>
              <a:tr h="497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Name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Symbol 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unito Sans" panose="020B0604020202020204" charset="0"/>
                        </a:rPr>
                        <a:t>Special Functions</a:t>
                      </a:r>
                      <a:endParaRPr lang="en-US" sz="2000" b="1" dirty="0">
                        <a:latin typeface="Nunito Sans" panose="020B0604020202020204" charset="0"/>
                      </a:endParaRPr>
                    </a:p>
                  </a:txBody>
                  <a:tcPr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Addition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+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__add__(self,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Subtraction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-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__sub__(self,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Division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/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</a:t>
                      </a:r>
                      <a:r>
                        <a:rPr lang="en-US" sz="2000" dirty="0" err="1">
                          <a:effectLst/>
                          <a:latin typeface="Nunito Sans" panose="020B0604020202020204" charset="0"/>
                        </a:rPr>
                        <a:t>truediv</a:t>
                      </a:r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Floor Division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//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</a:t>
                      </a:r>
                      <a:r>
                        <a:rPr lang="en-US" sz="2000" dirty="0" err="1">
                          <a:effectLst/>
                          <a:latin typeface="Nunito Sans" panose="020B0604020202020204" charset="0"/>
                        </a:rPr>
                        <a:t>floordiv</a:t>
                      </a:r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Modulus(or Remainder)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%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__mod__(self,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  <a:tr h="5041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Power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Nunito Sans" panose="020B0604020202020204" charset="0"/>
                        </a:rPr>
                        <a:t>**</a:t>
                      </a:r>
                      <a:endParaRPr lang="en-US" sz="200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Nunito Sans" panose="020B0604020202020204" charset="0"/>
                        </a:rPr>
                        <a:t>__pow__(self, other)</a:t>
                      </a:r>
                      <a:endParaRPr lang="en-US" sz="2000" dirty="0">
                        <a:effectLst/>
                        <a:latin typeface="Nunito Sans" panose="020B0604020202020204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a):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ob1 = A(2)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ob2 = A(3)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if(ob1&gt;ob2):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print("ob1 is greater than ob2")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print("ob2 is greater than ob1")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ob2 is greater than ob1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5269</Words>
  <Application>WPS Presentation</Application>
  <PresentationFormat>Widescreen</PresentationFormat>
  <Paragraphs>675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Nunito Sans</vt:lpstr>
      <vt:lpstr>Utsaah</vt:lpstr>
      <vt:lpstr>Nunito Sans</vt:lpstr>
      <vt:lpstr>Segoe Print</vt:lpstr>
      <vt:lpstr>Courier New</vt:lpstr>
      <vt:lpstr>Helvetica Neue Medium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</dc:creator>
  <cp:lastModifiedBy>yugandhar surya</cp:lastModifiedBy>
  <cp:revision>20</cp:revision>
  <dcterms:created xsi:type="dcterms:W3CDTF">2019-12-10T20:10:00Z</dcterms:created>
  <dcterms:modified xsi:type="dcterms:W3CDTF">2023-07-08T18:28:24Z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B0FA48DA42374F77973377525CAA75CF</vt:lpwstr>
  </property>
  <property fmtid="{D5CDD505-2E9C-101B-9397-08002B2CF9AE}" pid="3" name="KSOProductBuildVer">
    <vt:lpwstr>1033-11.2.0.11537</vt:lpwstr>
  </property>
</Properties>
</file>