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90" r:id="rId3"/>
    <p:sldId id="291" r:id="rId4"/>
    <p:sldId id="292" r:id="rId5"/>
    <p:sldId id="293" r:id="rId6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28" r:id="rId22"/>
    <p:sldId id="329" r:id="rId23"/>
    <p:sldId id="308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</p:sldIdLst>
  <p:sldSz cx="12192000" cy="6858000"/>
  <p:notesSz cx="6858000" cy="9144000"/>
  <p:embeddedFontLst>
    <p:embeddedFont>
      <p:font typeface="Nunito Sans" panose="020B0704020202020204" pitchFamily="2" charset="0"/>
      <p:bold r:id="rId45"/>
      <p:boldItalic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5136"/>
    <a:srgbClr val="303030"/>
    <a:srgbClr val="4A4A4A"/>
    <a:srgbClr val="3D3D3D"/>
    <a:srgbClr val="212121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156" y="-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font" Target="fonts/font6.fntdata"/><Relationship Id="rId5" Type="http://schemas.openxmlformats.org/officeDocument/2006/relationships/slide" Target="slides/slide3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the program evaluates the test expression and will execute statement(s) only if the text expression is True.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test expression is False, the statement(s) is not executed.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the program evaluates the test expression and will execute statement(s) only if the text expression is True.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test expression is False, the else statement(s) is executed.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the program evaluates the test expression and will execute statement(s) only if the text expression is True.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test expression is False, the else statement(s) is executed.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the program evaluates the test expression and will execute statement(s) only if the text expression is True.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test expression is False, the else statement(s) is executed.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the program evaluates the test expression and will execute statement(s) only if the text expression is True.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test expression is False, the else statement(s) is executed.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 interprets non-zero values as True. None and 0 are interpreted as False. </a:t>
            </a:r>
            <a:endParaRPr lang="en-IN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A82F-2DFA-4394-A5E2-2732413B5EE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24496" y="1428737"/>
            <a:ext cx="6057904" cy="504828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In Python, the body of the inner if statement is indicated by the indentation.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4819645" cy="499111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Syntax: </a:t>
            </a:r>
            <a:endParaRPr lang="en-IN" b="1" dirty="0"/>
          </a:p>
          <a:p>
            <a:pPr>
              <a:buNone/>
            </a:pPr>
            <a:r>
              <a:rPr lang="en-IN" dirty="0"/>
              <a:t>if condition:  </a:t>
            </a:r>
            <a:endParaRPr lang="en-IN" dirty="0"/>
          </a:p>
          <a:p>
            <a:pPr>
              <a:buNone/>
            </a:pPr>
            <a:r>
              <a:rPr lang="en-IN" dirty="0"/>
              <a:t>	if </a:t>
            </a:r>
            <a:r>
              <a:rPr lang="en-IN" dirty="0" err="1"/>
              <a:t>conditon</a:t>
            </a:r>
            <a:r>
              <a:rPr lang="en-IN" dirty="0"/>
              <a:t> :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  <a:p>
            <a:pPr>
              <a:buNone/>
            </a:pPr>
            <a:r>
              <a:rPr lang="en-IN" dirty="0"/>
              <a:t>else: 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Nested if Statement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6211" y="1200150"/>
            <a:ext cx="6572296" cy="518162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900" dirty="0" err="1"/>
              <a:t>i</a:t>
            </a:r>
            <a:r>
              <a:rPr lang="en-IN" sz="2900" dirty="0"/>
              <a:t> = 16   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if  </a:t>
            </a:r>
            <a:r>
              <a:rPr lang="en-IN" sz="2900" dirty="0" err="1"/>
              <a:t>i</a:t>
            </a:r>
            <a:r>
              <a:rPr lang="en-IN" sz="2900" dirty="0"/>
              <a:t> &lt; 15: 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        	print ("</a:t>
            </a:r>
            <a:r>
              <a:rPr lang="en-IN" sz="2900" dirty="0" err="1"/>
              <a:t>i</a:t>
            </a:r>
            <a:r>
              <a:rPr lang="en-IN" sz="2900" dirty="0"/>
              <a:t> is smaller than 15“) </a:t>
            </a:r>
            <a:endParaRPr lang="en-IN" sz="2900" dirty="0"/>
          </a:p>
          <a:p>
            <a:pPr fontAlgn="base">
              <a:buNone/>
            </a:pPr>
            <a:r>
              <a:rPr lang="en-US" sz="2900" dirty="0"/>
              <a:t>else:</a:t>
            </a:r>
            <a:endParaRPr lang="en-US" sz="2900" dirty="0"/>
          </a:p>
          <a:p>
            <a:pPr fontAlgn="base">
              <a:buNone/>
            </a:pPr>
            <a:r>
              <a:rPr lang="en-US" sz="2900" dirty="0"/>
              <a:t>	if </a:t>
            </a:r>
            <a:r>
              <a:rPr lang="en-US" sz="2900" dirty="0" err="1"/>
              <a:t>i</a:t>
            </a:r>
            <a:r>
              <a:rPr lang="en-US" sz="2900" dirty="0"/>
              <a:t> &gt; 20: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                print ("</a:t>
            </a:r>
            <a:r>
              <a:rPr lang="en-IN" sz="2900" dirty="0" err="1"/>
              <a:t>i</a:t>
            </a:r>
            <a:r>
              <a:rPr lang="en-IN" sz="2900" dirty="0"/>
              <a:t> is also greater than 20”)  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      else: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                print ("</a:t>
            </a:r>
            <a:r>
              <a:rPr lang="en-IN" sz="2900" dirty="0" err="1"/>
              <a:t>i</a:t>
            </a:r>
            <a:r>
              <a:rPr lang="en-IN" sz="2900" dirty="0"/>
              <a:t> is between 15 and 20 “) </a:t>
            </a:r>
            <a:endParaRPr lang="en-IN" sz="2900" dirty="0"/>
          </a:p>
          <a:p>
            <a:pPr fontAlgn="base">
              <a:buNone/>
            </a:pPr>
            <a:r>
              <a:rPr lang="en-IN" sz="2900" dirty="0"/>
              <a:t>      </a:t>
            </a:r>
            <a:endParaRPr lang="en-IN" sz="2900" dirty="0"/>
          </a:p>
        </p:txBody>
      </p:sp>
      <p:sp>
        <p:nvSpPr>
          <p:cNvPr id="10" name="Rounded Rectangle 9"/>
          <p:cNvSpPr/>
          <p:nvPr/>
        </p:nvSpPr>
        <p:spPr>
          <a:xfrm>
            <a:off x="6953256" y="4357694"/>
            <a:ext cx="4572032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3200" dirty="0"/>
              <a:t>Output: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 is between 15 and 20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Example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708691" cy="5276871"/>
          </a:xfrm>
        </p:spPr>
        <p:txBody>
          <a:bodyPr>
            <a:normAutofit/>
          </a:bodyPr>
          <a:lstStyle/>
          <a:p>
            <a:r>
              <a:rPr lang="en-IN" sz="2900" dirty="0"/>
              <a:t>The if statements are executed from the top down.</a:t>
            </a:r>
            <a:endParaRPr lang="en-IN" sz="2900" dirty="0"/>
          </a:p>
          <a:p>
            <a:pPr>
              <a:buNone/>
            </a:pPr>
            <a:endParaRPr lang="en-IN" sz="2900" dirty="0"/>
          </a:p>
          <a:p>
            <a:r>
              <a:rPr lang="en-IN" sz="2900" dirty="0"/>
              <a:t> When one conditions is true, that block alone is executed, and the rest of the ladder is bypassed.</a:t>
            </a:r>
            <a:endParaRPr lang="en-IN" sz="2900" dirty="0"/>
          </a:p>
          <a:p>
            <a:pPr>
              <a:buNone/>
            </a:pPr>
            <a:endParaRPr lang="en-IN" sz="2900" dirty="0"/>
          </a:p>
          <a:p>
            <a:r>
              <a:rPr lang="en-IN" sz="2900" dirty="0"/>
              <a:t> If none of the conditions is true, then the final else statement will be executed.</a:t>
            </a:r>
            <a:endParaRPr lang="en-IN" sz="2900" dirty="0"/>
          </a:p>
        </p:txBody>
      </p:sp>
      <p:pic>
        <p:nvPicPr>
          <p:cNvPr id="8" name="Content Placeholder 7" descr="elif.pn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1963" y="1390651"/>
            <a:ext cx="5048285" cy="5467373"/>
          </a:xfrm>
        </p:spPr>
      </p:pic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If else if Statement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24496" y="1428737"/>
            <a:ext cx="6057904" cy="504828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In Python, the body of the </a:t>
            </a:r>
            <a:r>
              <a:rPr lang="en-IN" dirty="0" err="1"/>
              <a:t>if,elif</a:t>
            </a:r>
            <a:r>
              <a:rPr lang="en-IN" dirty="0"/>
              <a:t> and else statement is indicated by the indentation. 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The first </a:t>
            </a:r>
            <a:r>
              <a:rPr lang="en-IN" dirty="0" err="1"/>
              <a:t>unindented</a:t>
            </a:r>
            <a:r>
              <a:rPr lang="en-IN" dirty="0"/>
              <a:t> line marks the end.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4819645" cy="499111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Syntax: </a:t>
            </a:r>
            <a:endParaRPr lang="en-IN" b="1" dirty="0"/>
          </a:p>
          <a:p>
            <a:pPr>
              <a:buNone/>
            </a:pPr>
            <a:r>
              <a:rPr lang="en-IN" dirty="0"/>
              <a:t>if condition:</a:t>
            </a:r>
            <a:endParaRPr lang="en-IN" dirty="0"/>
          </a:p>
          <a:p>
            <a:pPr>
              <a:buNone/>
            </a:pPr>
            <a:r>
              <a:rPr lang="en-IN" dirty="0"/>
              <a:t>	statements  </a:t>
            </a:r>
            <a:endParaRPr lang="en-IN" dirty="0"/>
          </a:p>
          <a:p>
            <a:pPr>
              <a:buNone/>
            </a:pP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conditon</a:t>
            </a:r>
            <a:r>
              <a:rPr lang="en-IN" dirty="0"/>
              <a:t> :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  <a:p>
            <a:pPr>
              <a:buNone/>
            </a:pPr>
            <a:r>
              <a:rPr lang="en-IN" dirty="0"/>
              <a:t>else: 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If else if Statement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6211" y="1390651"/>
            <a:ext cx="6572296" cy="518162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200" dirty="0"/>
              <a:t>a=10 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if a&gt;20: 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	print  (“a is greater than 20”) </a:t>
            </a:r>
            <a:endParaRPr lang="en-IN" sz="3200" dirty="0"/>
          </a:p>
          <a:p>
            <a:pPr>
              <a:buNone/>
            </a:pPr>
            <a:r>
              <a:rPr lang="en-IN" sz="3200" dirty="0" err="1"/>
              <a:t>elif</a:t>
            </a:r>
            <a:r>
              <a:rPr lang="en-IN" sz="3200" dirty="0"/>
              <a:t> a&gt;15: 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	print (“a is greater than 15“) 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else: </a:t>
            </a:r>
            <a:endParaRPr lang="en-IN" sz="3200" dirty="0"/>
          </a:p>
          <a:p>
            <a:pPr>
              <a:buNone/>
            </a:pPr>
            <a:r>
              <a:rPr lang="en-IN" sz="3200" dirty="0"/>
              <a:t>	print (“a is less than 15“) </a:t>
            </a:r>
            <a:endParaRPr lang="en-IN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8286765" y="4286256"/>
            <a:ext cx="3238523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3200" dirty="0"/>
              <a:t>Output: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</a:t>
            </a:r>
            <a:r>
              <a:rPr lang="en-IN" sz="3200" dirty="0"/>
              <a:t>a is less than 15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Example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LOOPING STATEMENTS</a:t>
            </a:r>
            <a:endParaRPr lang="en-I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13" y="476230"/>
            <a:ext cx="103632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LOOPING STATEMENTS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960" y="4381507"/>
            <a:ext cx="323852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For</a:t>
            </a:r>
            <a:endParaRPr lang="en-IN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4381488" y="5334013"/>
            <a:ext cx="323852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While</a:t>
            </a:r>
            <a:endParaRPr lang="en-IN" sz="4800" dirty="0"/>
          </a:p>
        </p:txBody>
      </p:sp>
      <p:sp>
        <p:nvSpPr>
          <p:cNvPr id="7" name="Rounded Rectangle 6"/>
          <p:cNvSpPr/>
          <p:nvPr/>
        </p:nvSpPr>
        <p:spPr>
          <a:xfrm>
            <a:off x="8572517" y="4381507"/>
            <a:ext cx="3238523" cy="13335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Nested loops</a:t>
            </a:r>
            <a:endParaRPr lang="en-IN" sz="4800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 rot="5400000">
            <a:off x="2801893" y="1144584"/>
            <a:ext cx="2435252" cy="403859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 rot="5400000">
            <a:off x="4325903" y="3621101"/>
            <a:ext cx="3387759" cy="38064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7" idx="0"/>
          </p:cNvCxnSpPr>
          <p:nvPr/>
        </p:nvCxnSpPr>
        <p:spPr>
          <a:xfrm rot="16200000" flipH="1">
            <a:off x="6897671" y="1087398"/>
            <a:ext cx="2435252" cy="4152965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700" dirty="0"/>
          </a:p>
          <a:p>
            <a:r>
              <a:rPr lang="en-IN" sz="3700" dirty="0"/>
              <a:t>A for loop is used for iterating over a sequence.</a:t>
            </a:r>
            <a:endParaRPr lang="en-IN" sz="3700" dirty="0"/>
          </a:p>
          <a:p>
            <a:pPr>
              <a:buNone/>
            </a:pPr>
            <a:endParaRPr lang="en-IN" sz="3700" dirty="0"/>
          </a:p>
          <a:p>
            <a:r>
              <a:rPr lang="en-IN" sz="3700" dirty="0"/>
              <a:t>It is like an </a:t>
            </a:r>
            <a:r>
              <a:rPr lang="en-IN" sz="3700" dirty="0" err="1"/>
              <a:t>iterator</a:t>
            </a:r>
            <a:r>
              <a:rPr lang="en-IN" sz="3700" dirty="0"/>
              <a:t> method as found in other object-orientated programming languages.</a:t>
            </a:r>
            <a:endParaRPr lang="en-IN" sz="3700" dirty="0"/>
          </a:p>
          <a:p>
            <a:pPr>
              <a:buNone/>
            </a:pPr>
            <a:endParaRPr lang="en-IN" sz="3700" dirty="0"/>
          </a:p>
          <a:p>
            <a:endParaRPr lang="en-IN" sz="3700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For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Syntax: </a:t>
            </a:r>
            <a:endParaRPr lang="en-IN" b="1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857345" y="2666995"/>
            <a:ext cx="7048549" cy="133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sz="4300" dirty="0">
                <a:solidFill>
                  <a:schemeClr val="tx1"/>
                </a:solidFill>
              </a:rPr>
              <a:t>for &lt;variable&gt; in &lt;sequence&gt;: </a:t>
            </a:r>
            <a:endParaRPr lang="en-IN" sz="43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143097" y="419100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762358" y="419100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191118" y="419100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7000881" y="419100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809588" y="5334013"/>
            <a:ext cx="3822725" cy="869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300" dirty="0">
                <a:solidFill>
                  <a:schemeClr val="tx1"/>
                </a:solidFill>
              </a:rPr>
              <a:t>Keyword</a:t>
            </a:r>
            <a:endParaRPr lang="en-IN" sz="43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47846" y="5334013"/>
            <a:ext cx="4000528" cy="1143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>
                <a:solidFill>
                  <a:schemeClr val="tx1"/>
                </a:solidFill>
              </a:rPr>
              <a:t>variable to iterate the loop</a:t>
            </a:r>
            <a:endParaRPr lang="en-IN" sz="37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76606" y="5429264"/>
            <a:ext cx="3822725" cy="869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300" dirty="0">
                <a:solidFill>
                  <a:schemeClr val="tx1"/>
                </a:solidFill>
              </a:rPr>
              <a:t>Keyword</a:t>
            </a:r>
            <a:endParaRPr lang="en-IN" sz="4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91118" y="5238763"/>
            <a:ext cx="4286280" cy="1428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list or </a:t>
            </a:r>
            <a:r>
              <a:rPr lang="en-IN" sz="3200" dirty="0" err="1">
                <a:solidFill>
                  <a:schemeClr val="tx1"/>
                </a:solidFill>
              </a:rPr>
              <a:t>tuple</a:t>
            </a:r>
            <a:r>
              <a:rPr lang="en-IN" sz="3200" dirty="0">
                <a:solidFill>
                  <a:schemeClr val="tx1"/>
                </a:solidFill>
              </a:rPr>
              <a:t> or  dictionary or set or  string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For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dirty="0"/>
              <a:t>Program to display first 5 natural numbers: 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143757" y="2500306"/>
            <a:ext cx="4095779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2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3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4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5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74" y="785794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13" y="476230"/>
            <a:ext cx="103632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CONDITIONAL STATEMENTS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5709" y="3524251"/>
            <a:ext cx="323852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If</a:t>
            </a:r>
            <a:endParaRPr lang="en-IN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2190723" y="5143512"/>
            <a:ext cx="323852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If-else</a:t>
            </a:r>
            <a:endParaRPr lang="en-IN" sz="4800" dirty="0"/>
          </a:p>
        </p:txBody>
      </p:sp>
      <p:sp>
        <p:nvSpPr>
          <p:cNvPr id="7" name="Rounded Rectangle 6"/>
          <p:cNvSpPr/>
          <p:nvPr/>
        </p:nvSpPr>
        <p:spPr>
          <a:xfrm>
            <a:off x="6286501" y="5143512"/>
            <a:ext cx="3238523" cy="12318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Nested if</a:t>
            </a:r>
            <a:endParaRPr lang="en-IN" sz="4800" dirty="0"/>
          </a:p>
        </p:txBody>
      </p:sp>
      <p:sp>
        <p:nvSpPr>
          <p:cNvPr id="8" name="Rounded Rectangle 7"/>
          <p:cNvSpPr/>
          <p:nvPr/>
        </p:nvSpPr>
        <p:spPr>
          <a:xfrm>
            <a:off x="8667768" y="3429000"/>
            <a:ext cx="323852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800" dirty="0"/>
              <a:t>If-else if</a:t>
            </a:r>
            <a:endParaRPr lang="en-IN" sz="4800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 rot="5400000">
            <a:off x="3182895" y="668331"/>
            <a:ext cx="1577996" cy="4133843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 rot="5400000">
            <a:off x="3325772" y="2430468"/>
            <a:ext cx="3197257" cy="2228829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7" idx="0"/>
          </p:cNvCxnSpPr>
          <p:nvPr/>
        </p:nvCxnSpPr>
        <p:spPr>
          <a:xfrm rot="16200000" flipH="1">
            <a:off x="5373661" y="2611408"/>
            <a:ext cx="3197257" cy="1866949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  <a:endCxn id="8" idx="0"/>
          </p:cNvCxnSpPr>
          <p:nvPr/>
        </p:nvCxnSpPr>
        <p:spPr>
          <a:xfrm rot="16200000" flipH="1">
            <a:off x="7421550" y="563519"/>
            <a:ext cx="1482745" cy="4248216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5276871"/>
          </a:xfrm>
        </p:spPr>
        <p:txBody>
          <a:bodyPr>
            <a:normAutofit/>
          </a:bodyPr>
          <a:lstStyle/>
          <a:p>
            <a:endParaRPr lang="en-US" sz="2900" dirty="0"/>
          </a:p>
          <a:p>
            <a:endParaRPr lang="en-IN" sz="2900" dirty="0"/>
          </a:p>
          <a:p>
            <a:r>
              <a:rPr lang="en-IN" sz="2900" dirty="0"/>
              <a:t> Loop continues till the last item in the sequence. </a:t>
            </a:r>
            <a:endParaRPr lang="en-IN" sz="2900" dirty="0"/>
          </a:p>
          <a:p>
            <a:endParaRPr lang="en-IN" sz="2900" dirty="0"/>
          </a:p>
          <a:p>
            <a:r>
              <a:rPr lang="en-IN" sz="2900" dirty="0"/>
              <a:t>The body of for loop is separated from the rest of the code using indentation.</a:t>
            </a:r>
            <a:endParaRPr lang="en-IN" sz="2900" dirty="0"/>
          </a:p>
          <a:p>
            <a:endParaRPr lang="en-IN" sz="29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557341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Program to display first 5 natural numbers: 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  <a:p>
            <a:pPr>
              <a:buNone/>
            </a:pPr>
            <a:r>
              <a:rPr lang="en-IN" dirty="0"/>
              <a:t> for a in “12345”: </a:t>
            </a:r>
            <a:endParaRPr lang="en-IN" dirty="0"/>
          </a:p>
          <a:p>
            <a:pPr>
              <a:buNone/>
            </a:pPr>
            <a:r>
              <a:rPr lang="en-IN" dirty="0"/>
              <a:t> 	print (a)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5274" y="785794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700" dirty="0"/>
          </a:p>
          <a:p>
            <a:r>
              <a:rPr lang="en-IN" sz="3700" dirty="0"/>
              <a:t>While Loop is used to execute number of statements or body till the condition passed in while is true.</a:t>
            </a:r>
            <a:endParaRPr lang="en-IN" sz="3700" dirty="0"/>
          </a:p>
          <a:p>
            <a:pPr>
              <a:buNone/>
            </a:pPr>
            <a:endParaRPr lang="en-IN" sz="3700" dirty="0"/>
          </a:p>
          <a:p>
            <a:r>
              <a:rPr lang="en-IN" sz="3700" dirty="0"/>
              <a:t> Once the condition is false, the control will come out of the loop. </a:t>
            </a:r>
            <a:endParaRPr lang="en-IN" sz="3700" dirty="0"/>
          </a:p>
          <a:p>
            <a:pPr>
              <a:buNone/>
            </a:pPr>
            <a:endParaRPr lang="en-IN" sz="3700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While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Syntax: </a:t>
            </a:r>
            <a:endParaRPr lang="en-IN" b="1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666976" y="2666995"/>
            <a:ext cx="7048549" cy="133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IN" sz="3700" b="1" dirty="0">
                <a:solidFill>
                  <a:schemeClr val="tx1"/>
                </a:solidFill>
              </a:rPr>
              <a:t>             while &lt;condition&gt;: </a:t>
            </a:r>
            <a:endParaRPr lang="en-IN" sz="37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71989" y="409575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6572253" y="4191005"/>
            <a:ext cx="381003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2762227" y="5334013"/>
            <a:ext cx="3822725" cy="869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4300" dirty="0">
                <a:solidFill>
                  <a:schemeClr val="tx1"/>
                </a:solidFill>
              </a:rPr>
              <a:t>Keyword</a:t>
            </a:r>
            <a:endParaRPr lang="en-IN" sz="4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1989" y="5238763"/>
            <a:ext cx="4286280" cy="1428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condition till which loop repeats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While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8" grpI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dirty="0"/>
              <a:t>Program to print 1</a:t>
            </a:r>
            <a:r>
              <a:rPr lang="en-IN" baseline="30000" dirty="0"/>
              <a:t>st</a:t>
            </a:r>
            <a:r>
              <a:rPr lang="en-IN" dirty="0"/>
              <a:t> 5 multiples of 5: 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143757" y="3929066"/>
            <a:ext cx="4095779" cy="17145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5 10 15 20 25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5276871"/>
          </a:xfrm>
        </p:spPr>
        <p:txBody>
          <a:bodyPr>
            <a:normAutofit lnSpcReduction="10000"/>
          </a:bodyPr>
          <a:lstStyle/>
          <a:p>
            <a:r>
              <a:rPr lang="en-IN" sz="2900" dirty="0"/>
              <a:t> Loop continues till the last item in the sequence. </a:t>
            </a:r>
            <a:endParaRPr lang="en-IN" sz="2900" dirty="0"/>
          </a:p>
          <a:p>
            <a:endParaRPr lang="en-IN" sz="2900" dirty="0"/>
          </a:p>
          <a:p>
            <a:r>
              <a:rPr lang="en-IN" sz="2900" dirty="0"/>
              <a:t>The body of while loop is separated from the rest of the code using indentation.</a:t>
            </a:r>
            <a:endParaRPr lang="en-IN" sz="2900" dirty="0"/>
          </a:p>
          <a:p>
            <a:endParaRPr lang="en-US" sz="2900" dirty="0"/>
          </a:p>
          <a:p>
            <a:r>
              <a:rPr lang="en-US" sz="2900" dirty="0"/>
              <a:t>The print function by default ends with newline character, to end with space we used</a:t>
            </a:r>
            <a:endParaRPr lang="en-US" sz="2900" dirty="0"/>
          </a:p>
          <a:p>
            <a:pPr>
              <a:buNone/>
            </a:pPr>
            <a:r>
              <a:rPr lang="en-US" sz="2900" dirty="0"/>
              <a:t>     </a:t>
            </a:r>
            <a:r>
              <a:rPr lang="en-US" sz="2900" dirty="0">
                <a:solidFill>
                  <a:srgbClr val="FF0000"/>
                </a:solidFill>
              </a:rPr>
              <a:t>end = “  ”  </a:t>
            </a:r>
            <a:r>
              <a:rPr lang="en-US" sz="2900" dirty="0"/>
              <a:t>or </a:t>
            </a:r>
            <a:r>
              <a:rPr lang="en-US" sz="2900" dirty="0">
                <a:solidFill>
                  <a:srgbClr val="FF0000"/>
                </a:solidFill>
              </a:rPr>
              <a:t>end = ‘ ‘</a:t>
            </a:r>
            <a:endParaRPr lang="en-IN" sz="29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557341"/>
            <a:ext cx="5384800" cy="4800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Program to print 1</a:t>
            </a:r>
            <a:r>
              <a:rPr lang="en-IN" baseline="30000" dirty="0"/>
              <a:t>st</a:t>
            </a:r>
            <a:r>
              <a:rPr lang="en-IN" dirty="0"/>
              <a:t> 5 multiples of 5:  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  <a:p>
            <a:pPr>
              <a:buNone/>
            </a:pPr>
            <a:r>
              <a:rPr lang="en-IN" dirty="0"/>
              <a:t>a = 5</a:t>
            </a:r>
            <a:endParaRPr lang="en-IN" dirty="0"/>
          </a:p>
          <a:p>
            <a:pPr>
              <a:buNone/>
            </a:pPr>
            <a:r>
              <a:rPr lang="en-IN" dirty="0"/>
              <a:t>while a &lt;= 25: </a:t>
            </a:r>
            <a:endParaRPr lang="en-IN" dirty="0"/>
          </a:p>
          <a:p>
            <a:pPr>
              <a:buNone/>
            </a:pPr>
            <a:r>
              <a:rPr lang="en-IN" dirty="0"/>
              <a:t>	print (a, end = " ")    </a:t>
            </a:r>
            <a:endParaRPr lang="en-IN" dirty="0"/>
          </a:p>
          <a:p>
            <a:pPr>
              <a:buNone/>
            </a:pPr>
            <a:r>
              <a:rPr lang="en-IN" dirty="0"/>
              <a:t>    a = a + 5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831995"/>
            <a:ext cx="10972800" cy="4525963"/>
          </a:xfrm>
        </p:spPr>
        <p:txBody>
          <a:bodyPr/>
          <a:lstStyle/>
          <a:p>
            <a:r>
              <a:rPr lang="en-IN" dirty="0"/>
              <a:t>Loops defined within another Loop is called Nested Loop. </a:t>
            </a: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When an outer loop contains an inner loop in its body it is called Nested Looping.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Nested Loops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285728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0024" y="1238235"/>
            <a:ext cx="6089693" cy="447678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Syntax for nested for loop: </a:t>
            </a:r>
            <a:endParaRPr lang="en-IN" b="1" dirty="0"/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iterating_var</a:t>
            </a:r>
            <a:r>
              <a:rPr lang="en-IN" dirty="0"/>
              <a:t> in sequence:</a:t>
            </a:r>
            <a:endParaRPr lang="en-IN" dirty="0"/>
          </a:p>
          <a:p>
            <a:pPr>
              <a:buNone/>
            </a:pPr>
            <a:r>
              <a:rPr lang="en-IN" dirty="0"/>
              <a:t>	for </a:t>
            </a:r>
            <a:r>
              <a:rPr lang="en-IN" dirty="0" err="1"/>
              <a:t>iterating_var</a:t>
            </a:r>
            <a:r>
              <a:rPr lang="en-IN" dirty="0"/>
              <a:t> in sequence: </a:t>
            </a:r>
            <a:endParaRPr lang="en-IN" dirty="0"/>
          </a:p>
          <a:p>
            <a:pPr>
              <a:buNone/>
            </a:pPr>
            <a:r>
              <a:rPr lang="en-IN" dirty="0"/>
              <a:t>		statements(s) </a:t>
            </a:r>
            <a:endParaRPr lang="en-IN" dirty="0"/>
          </a:p>
          <a:p>
            <a:pPr>
              <a:buNone/>
            </a:pPr>
            <a:r>
              <a:rPr lang="en-IN" dirty="0"/>
              <a:t>statements(s)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05565" y="1200149"/>
            <a:ext cx="6191293" cy="499112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Syntax for nested while loop: </a:t>
            </a:r>
            <a:endParaRPr lang="en-IN" b="1" dirty="0"/>
          </a:p>
          <a:p>
            <a:pPr>
              <a:buNone/>
            </a:pPr>
            <a:r>
              <a:rPr lang="en-IN" dirty="0"/>
              <a:t>while expression:</a:t>
            </a:r>
            <a:endParaRPr lang="en-IN" dirty="0"/>
          </a:p>
          <a:p>
            <a:pPr>
              <a:buNone/>
            </a:pPr>
            <a:r>
              <a:rPr lang="en-IN" dirty="0"/>
              <a:t>	 while expression:</a:t>
            </a:r>
            <a:endParaRPr lang="en-IN" dirty="0"/>
          </a:p>
          <a:p>
            <a:pPr>
              <a:buNone/>
            </a:pPr>
            <a:r>
              <a:rPr lang="en-IN" dirty="0"/>
              <a:t>		statement(s)</a:t>
            </a:r>
            <a:endParaRPr lang="en-IN" dirty="0"/>
          </a:p>
          <a:p>
            <a:pPr>
              <a:buNone/>
            </a:pPr>
            <a:r>
              <a:rPr lang="en-IN" dirty="0"/>
              <a:t>statement(s)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Syntax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US" dirty="0"/>
              <a:t>Program to print a pattern: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334259" y="2714620"/>
            <a:ext cx="4095779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1 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2 2 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3 3 3 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4 4 4 4 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5 5 5 5 5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5276871"/>
          </a:xfrm>
        </p:spPr>
        <p:txBody>
          <a:bodyPr>
            <a:normAutofit/>
          </a:bodyPr>
          <a:lstStyle/>
          <a:p>
            <a:endParaRPr lang="en-IN" sz="2900" dirty="0"/>
          </a:p>
          <a:p>
            <a:r>
              <a:rPr lang="en-IN" sz="2900" dirty="0"/>
              <a:t> The outer loop is the first to start executing, followed by the inner loop.</a:t>
            </a:r>
            <a:endParaRPr lang="en-IN" sz="2900" dirty="0"/>
          </a:p>
          <a:p>
            <a:endParaRPr lang="en-IN" sz="2900" dirty="0"/>
          </a:p>
          <a:p>
            <a:r>
              <a:rPr lang="en-US" sz="2900" dirty="0"/>
              <a:t>The inner loop continues till end of sequence is reached, then the outer loop resumes.</a:t>
            </a:r>
            <a:endParaRPr lang="en-US" sz="2900" dirty="0"/>
          </a:p>
          <a:p>
            <a:endParaRPr lang="en-US" sz="2900" dirty="0"/>
          </a:p>
          <a:p>
            <a:pPr>
              <a:buNone/>
            </a:pPr>
            <a:endParaRPr lang="en-IN" sz="2900" dirty="0"/>
          </a:p>
          <a:p>
            <a:pPr>
              <a:buNone/>
            </a:pPr>
            <a:endParaRPr lang="en-US" sz="29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5372123"/>
          </a:xfrm>
        </p:spPr>
        <p:txBody>
          <a:bodyPr vert="horz" lIns="91436" tIns="45718" rIns="91436" bIns="45718" rtlCol="0" anchor="t">
            <a:normAutofit/>
          </a:bodyPr>
          <a:lstStyle/>
          <a:p>
            <a:pPr>
              <a:buNone/>
            </a:pPr>
            <a:r>
              <a:rPr lang="en-IN" dirty="0"/>
              <a:t>Program to print 1</a:t>
            </a:r>
            <a:r>
              <a:rPr lang="en-IN" baseline="30000" dirty="0"/>
              <a:t>st</a:t>
            </a:r>
            <a:r>
              <a:rPr lang="en-IN" dirty="0"/>
              <a:t> 5 multiples of 5:  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 </a:t>
            </a:r>
            <a:endParaRPr lang="en-IN" dirty="0"/>
          </a:p>
          <a:p>
            <a:pPr marL="342265" indent="-342265">
              <a:buNone/>
            </a:pPr>
            <a:r>
              <a:rPr lang="en-IN" dirty="0"/>
              <a:t>	for j in range (1,i+1):       </a:t>
            </a:r>
            <a:endParaRPr lang="en-IN" dirty="0">
              <a:cs typeface="Calibri" panose="020F0502020204030204"/>
            </a:endParaRPr>
          </a:p>
          <a:p>
            <a:pPr marL="342265" indent="-342265">
              <a:buNone/>
            </a:pPr>
            <a:r>
              <a:rPr lang="en-IN" dirty="0"/>
              <a:t> 	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/>
          </a:p>
          <a:p>
            <a:pPr>
              <a:buNone/>
            </a:pPr>
            <a:r>
              <a:rPr lang="en-IN" dirty="0"/>
              <a:t>	print ()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86502" y="714356"/>
            <a:ext cx="5619789" cy="5238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/>
              <a:t>#note: the upper end is excluded in range.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executes from 1 to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=2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j=1,2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=3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j=1,2,3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=4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j=1,2,3,4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=5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j=1,2,3,4,5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=6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j=1,2,3,4,5,6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831995"/>
            <a:ext cx="10972800" cy="4525963"/>
          </a:xfrm>
        </p:spPr>
        <p:txBody>
          <a:bodyPr/>
          <a:lstStyle/>
          <a:p>
            <a:r>
              <a:rPr lang="en-IN" dirty="0"/>
              <a:t>With the break statement we can stop the loop before it has looped through all the items.</a:t>
            </a:r>
            <a:endParaRPr lang="en-IN" dirty="0"/>
          </a:p>
          <a:p>
            <a:r>
              <a:rPr lang="en-US" dirty="0"/>
              <a:t>When break is encountered, the loop is exited and the lines after the loop is executed.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Break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 bwMode="auto">
          <a:xfrm>
            <a:off x="857214" y="1310216"/>
            <a:ext cx="4191029" cy="516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52768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</a:t>
            </a:r>
            <a:endParaRPr lang="en-IN" dirty="0"/>
          </a:p>
          <a:p>
            <a:r>
              <a:rPr lang="en-IN" dirty="0"/>
              <a:t>  An </a:t>
            </a:r>
            <a:r>
              <a:rPr lang="en-IN" b="1" dirty="0"/>
              <a:t>if statement</a:t>
            </a:r>
            <a:r>
              <a:rPr lang="en-IN" dirty="0"/>
              <a:t> is a programming conditional statement which, if proved true, performs a function.</a:t>
            </a:r>
            <a:endParaRPr lang="en-IN" dirty="0"/>
          </a:p>
          <a:p>
            <a:r>
              <a:rPr lang="en-US" dirty="0"/>
              <a:t>   If false, it simply skips it.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If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  </a:t>
            </a:r>
            <a:endParaRPr lang="en-IN" dirty="0"/>
          </a:p>
          <a:p>
            <a:pPr>
              <a:buNone/>
            </a:pPr>
            <a:r>
              <a:rPr lang="en-IN" dirty="0"/>
              <a:t>	if(</a:t>
            </a:r>
            <a:r>
              <a:rPr lang="en-IN" dirty="0" err="1"/>
              <a:t>i</a:t>
            </a:r>
            <a:r>
              <a:rPr lang="en-IN" dirty="0"/>
              <a:t>==4): </a:t>
            </a:r>
            <a:endParaRPr lang="en-IN" dirty="0"/>
          </a:p>
          <a:p>
            <a:pPr>
              <a:buNone/>
            </a:pPr>
            <a:r>
              <a:rPr lang="en-IN" dirty="0"/>
              <a:t>     	print ("loop breaks") </a:t>
            </a:r>
            <a:endParaRPr lang="en-IN" dirty="0"/>
          </a:p>
          <a:p>
            <a:pPr>
              <a:buNone/>
            </a:pPr>
            <a:r>
              <a:rPr lang="en-IN" dirty="0"/>
              <a:t>      	break</a:t>
            </a:r>
            <a:endParaRPr lang="en-IN" dirty="0"/>
          </a:p>
          <a:p>
            <a:pPr>
              <a:buNone/>
            </a:pPr>
            <a:r>
              <a:rPr lang="en-IN" dirty="0"/>
              <a:t>    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 dirty="0"/>
          </a:p>
          <a:p>
            <a:pPr algn="ctr"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191515" y="3929066"/>
            <a:ext cx="3238523" cy="16192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1 2 3 loop breaks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28779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</a:t>
            </a:r>
            <a:endParaRPr lang="en-IN" dirty="0"/>
          </a:p>
          <a:p>
            <a:pPr>
              <a:buNone/>
            </a:pPr>
            <a:r>
              <a:rPr lang="en-IN" dirty="0"/>
              <a:t>	for j in range(1,4):</a:t>
            </a:r>
            <a:endParaRPr lang="en-IN" dirty="0"/>
          </a:p>
          <a:p>
            <a:pPr>
              <a:buNone/>
            </a:pPr>
            <a:r>
              <a:rPr lang="en-IN" dirty="0"/>
              <a:t>        if(j==3): </a:t>
            </a:r>
            <a:endParaRPr lang="en-IN" dirty="0"/>
          </a:p>
          <a:p>
            <a:pPr>
              <a:buNone/>
            </a:pPr>
            <a:r>
              <a:rPr lang="en-IN" dirty="0"/>
              <a:t>           print ("loop breaks")</a:t>
            </a:r>
            <a:endParaRPr lang="en-IN" dirty="0"/>
          </a:p>
          <a:p>
            <a:pPr>
              <a:buNone/>
            </a:pPr>
            <a:r>
              <a:rPr lang="en-IN" dirty="0"/>
              <a:t>           break       </a:t>
            </a:r>
            <a:endParaRPr lang="en-IN" dirty="0"/>
          </a:p>
          <a:p>
            <a:pPr>
              <a:buNone/>
            </a:pPr>
            <a:r>
              <a:rPr lang="en-IN" dirty="0"/>
              <a:t>        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 dirty="0"/>
          </a:p>
          <a:p>
            <a:pPr>
              <a:buNone/>
            </a:pPr>
            <a:r>
              <a:rPr lang="en-US" dirty="0"/>
              <a:t>      print()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667504" y="2285992"/>
            <a:ext cx="4476781" cy="32385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Output:</a:t>
            </a:r>
            <a:endParaRPr lang="en-US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1 1 loop breaks 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2 2 loop breaks 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3 3 loop breaks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4 4 loop breaks 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5 5 loop breaks </a:t>
            </a:r>
            <a:endParaRPr lang="en-IN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29509" y="2762246"/>
            <a:ext cx="3238523" cy="16192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???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Example- Nested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700217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</a:t>
            </a:r>
            <a:endParaRPr lang="en-IN" dirty="0"/>
          </a:p>
          <a:p>
            <a:pPr>
              <a:buNone/>
            </a:pPr>
            <a:r>
              <a:rPr lang="en-IN" dirty="0"/>
              <a:t>    if(</a:t>
            </a:r>
            <a:r>
              <a:rPr lang="en-IN" dirty="0" err="1"/>
              <a:t>i</a:t>
            </a:r>
            <a:r>
              <a:rPr lang="en-IN" dirty="0"/>
              <a:t>==3): </a:t>
            </a:r>
            <a:endParaRPr lang="en-IN" dirty="0"/>
          </a:p>
          <a:p>
            <a:pPr>
              <a:buNone/>
            </a:pPr>
            <a:r>
              <a:rPr lang="en-IN" dirty="0"/>
              <a:t>        print ("loop breaks")</a:t>
            </a:r>
            <a:endParaRPr lang="en-IN" dirty="0"/>
          </a:p>
          <a:p>
            <a:pPr>
              <a:buNone/>
            </a:pPr>
            <a:r>
              <a:rPr lang="en-IN" dirty="0"/>
              <a:t>        break</a:t>
            </a:r>
            <a:endParaRPr lang="en-IN" dirty="0"/>
          </a:p>
          <a:p>
            <a:pPr>
              <a:buNone/>
            </a:pPr>
            <a:r>
              <a:rPr lang="en-IN" dirty="0"/>
              <a:t>    for j in range(1,4):</a:t>
            </a:r>
            <a:endParaRPr lang="en-IN" dirty="0"/>
          </a:p>
          <a:p>
            <a:pPr>
              <a:buNone/>
            </a:pPr>
            <a:r>
              <a:rPr lang="en-IN" dirty="0"/>
              <a:t>        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 dirty="0"/>
          </a:p>
          <a:p>
            <a:pPr>
              <a:buNone/>
            </a:pPr>
            <a:r>
              <a:rPr lang="en-IN" dirty="0"/>
              <a:t>    print()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477267" y="3214686"/>
            <a:ext cx="2667019" cy="2286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Output:</a:t>
            </a:r>
            <a:endParaRPr lang="en-US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1 1 1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2 2 2 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loop breaks</a:t>
            </a:r>
            <a:endParaRPr lang="en-IN" sz="2700" dirty="0">
              <a:solidFill>
                <a:schemeClr val="tx1"/>
              </a:solidFill>
            </a:endParaRPr>
          </a:p>
          <a:p>
            <a:r>
              <a:rPr lang="en-IN" sz="2700" dirty="0">
                <a:solidFill>
                  <a:schemeClr val="tx1"/>
                </a:solidFill>
              </a:rPr>
              <a:t> </a:t>
            </a:r>
            <a:endParaRPr lang="en-IN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96264" y="3500438"/>
            <a:ext cx="3238523" cy="16192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???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Example- Nested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903433"/>
            <a:ext cx="10972800" cy="4525963"/>
          </a:xfrm>
        </p:spPr>
        <p:txBody>
          <a:bodyPr/>
          <a:lstStyle/>
          <a:p>
            <a:r>
              <a:rPr lang="en-IN" dirty="0"/>
              <a:t>With the continue statement we can stop the current iteration of the loop, and continue with the next.</a:t>
            </a:r>
            <a:endParaRPr lang="en-IN" dirty="0"/>
          </a:p>
          <a:p>
            <a:r>
              <a:rPr lang="en-US" dirty="0"/>
              <a:t>When continue is encountered, it skips the current iteration.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Continue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  </a:t>
            </a:r>
            <a:endParaRPr lang="en-IN" dirty="0"/>
          </a:p>
          <a:p>
            <a:pPr>
              <a:buNone/>
            </a:pPr>
            <a:r>
              <a:rPr lang="en-IN" dirty="0"/>
              <a:t>	if(</a:t>
            </a:r>
            <a:r>
              <a:rPr lang="en-IN" dirty="0" err="1"/>
              <a:t>i</a:t>
            </a:r>
            <a:r>
              <a:rPr lang="en-IN" dirty="0"/>
              <a:t>==4): </a:t>
            </a:r>
            <a:endParaRPr lang="en-IN" dirty="0"/>
          </a:p>
          <a:p>
            <a:pPr>
              <a:buNone/>
            </a:pPr>
            <a:r>
              <a:rPr lang="en-IN" dirty="0"/>
              <a:t>     	print ("loop skips") </a:t>
            </a:r>
            <a:endParaRPr lang="en-IN" dirty="0"/>
          </a:p>
          <a:p>
            <a:pPr>
              <a:buNone/>
            </a:pPr>
            <a:r>
              <a:rPr lang="en-IN" dirty="0"/>
              <a:t>      	continue</a:t>
            </a:r>
            <a:endParaRPr lang="en-IN" dirty="0"/>
          </a:p>
          <a:p>
            <a:pPr>
              <a:buNone/>
            </a:pPr>
            <a:r>
              <a:rPr lang="en-IN" dirty="0"/>
              <a:t>    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 dirty="0"/>
          </a:p>
          <a:p>
            <a:pPr>
              <a:buNone/>
            </a:pPr>
            <a:r>
              <a:rPr lang="en-US" dirty="0"/>
              <a:t>    print()</a:t>
            </a:r>
            <a:endParaRPr lang="en-IN" dirty="0"/>
          </a:p>
          <a:p>
            <a:pPr algn="ctr"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191515" y="4000504"/>
            <a:ext cx="3238523" cy="16192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1 2 3 loop skips 5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 -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485903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</a:t>
            </a:r>
            <a:endParaRPr lang="en-IN" dirty="0"/>
          </a:p>
          <a:p>
            <a:pPr>
              <a:buNone/>
            </a:pPr>
            <a:r>
              <a:rPr lang="en-IN" dirty="0"/>
              <a:t>    for j in range(1,4):</a:t>
            </a:r>
            <a:endParaRPr lang="en-IN" dirty="0"/>
          </a:p>
          <a:p>
            <a:pPr>
              <a:buNone/>
            </a:pPr>
            <a:r>
              <a:rPr lang="en-IN" dirty="0"/>
              <a:t>        if(j==2):</a:t>
            </a:r>
            <a:endParaRPr lang="en-IN" dirty="0"/>
          </a:p>
          <a:p>
            <a:pPr>
              <a:buNone/>
            </a:pPr>
            <a:r>
              <a:rPr lang="en-IN" dirty="0"/>
              <a:t>            print ("loop skips")</a:t>
            </a:r>
            <a:endParaRPr lang="en-IN" dirty="0"/>
          </a:p>
          <a:p>
            <a:pPr>
              <a:buNone/>
            </a:pPr>
            <a:r>
              <a:rPr lang="en-IN" dirty="0"/>
              <a:t>            continue</a:t>
            </a:r>
            <a:endParaRPr lang="en-IN" dirty="0"/>
          </a:p>
          <a:p>
            <a:pPr>
              <a:buNone/>
            </a:pPr>
            <a:r>
              <a:rPr lang="en-IN" dirty="0"/>
              <a:t>        print(j, end=" ")</a:t>
            </a:r>
            <a:endParaRPr lang="en-IN" dirty="0"/>
          </a:p>
          <a:p>
            <a:pPr>
              <a:buNone/>
            </a:pPr>
            <a:r>
              <a:rPr lang="en-IN" dirty="0"/>
              <a:t>    print()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881950" y="1238235"/>
            <a:ext cx="3357586" cy="48339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/>
              <a:t>1 loop skips         </a:t>
            </a:r>
            <a:endParaRPr lang="en-IN" dirty="0"/>
          </a:p>
          <a:p>
            <a:r>
              <a:rPr lang="en-IN" dirty="0"/>
              <a:t>3         </a:t>
            </a:r>
            <a:endParaRPr lang="en-IN" dirty="0"/>
          </a:p>
          <a:p>
            <a:r>
              <a:rPr lang="en-IN" dirty="0"/>
              <a:t>1 loop skips</a:t>
            </a:r>
            <a:endParaRPr lang="en-IN" dirty="0"/>
          </a:p>
          <a:p>
            <a:r>
              <a:rPr lang="en-IN" dirty="0"/>
              <a:t>3                                      </a:t>
            </a:r>
            <a:endParaRPr lang="en-IN" dirty="0"/>
          </a:p>
          <a:p>
            <a:r>
              <a:rPr lang="en-IN" dirty="0"/>
              <a:t>1 loop skips </a:t>
            </a:r>
            <a:endParaRPr lang="en-IN" dirty="0"/>
          </a:p>
          <a:p>
            <a:r>
              <a:rPr lang="en-IN" dirty="0"/>
              <a:t>3  </a:t>
            </a:r>
            <a:endParaRPr lang="en-IN" dirty="0"/>
          </a:p>
          <a:p>
            <a:r>
              <a:rPr lang="en-IN" dirty="0"/>
              <a:t>1 loop skips          </a:t>
            </a:r>
            <a:endParaRPr lang="en-IN" dirty="0"/>
          </a:p>
          <a:p>
            <a:r>
              <a:rPr lang="en-IN" dirty="0"/>
              <a:t>3          </a:t>
            </a:r>
            <a:endParaRPr lang="en-IN" dirty="0"/>
          </a:p>
          <a:p>
            <a:r>
              <a:rPr lang="en-IN" dirty="0"/>
              <a:t>1 loop skips         </a:t>
            </a:r>
            <a:endParaRPr lang="en-IN" dirty="0"/>
          </a:p>
          <a:p>
            <a:r>
              <a:rPr lang="en-IN" dirty="0"/>
              <a:t>3  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381884" y="1357298"/>
            <a:ext cx="3095647" cy="16430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???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Example-Nested Loop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557341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</a:t>
            </a:r>
            <a:endParaRPr lang="en-IN" dirty="0"/>
          </a:p>
          <a:p>
            <a:pPr>
              <a:buNone/>
            </a:pPr>
            <a:r>
              <a:rPr lang="en-IN" dirty="0"/>
              <a:t>    if(</a:t>
            </a:r>
            <a:r>
              <a:rPr lang="en-IN" dirty="0" err="1"/>
              <a:t>i</a:t>
            </a:r>
            <a:r>
              <a:rPr lang="en-IN" dirty="0"/>
              <a:t>==3): </a:t>
            </a:r>
            <a:endParaRPr lang="en-IN" dirty="0"/>
          </a:p>
          <a:p>
            <a:pPr>
              <a:buNone/>
            </a:pPr>
            <a:r>
              <a:rPr lang="en-IN" dirty="0"/>
              <a:t>        print ("loop skips")</a:t>
            </a:r>
            <a:endParaRPr lang="en-IN" dirty="0"/>
          </a:p>
          <a:p>
            <a:pPr>
              <a:buNone/>
            </a:pPr>
            <a:r>
              <a:rPr lang="en-IN" dirty="0"/>
              <a:t>        continue</a:t>
            </a:r>
            <a:endParaRPr lang="en-IN" dirty="0"/>
          </a:p>
          <a:p>
            <a:pPr>
              <a:buNone/>
            </a:pPr>
            <a:r>
              <a:rPr lang="en-IN" dirty="0"/>
              <a:t>    for j in range(1,4):</a:t>
            </a:r>
            <a:endParaRPr lang="en-IN" dirty="0"/>
          </a:p>
          <a:p>
            <a:pPr>
              <a:buNone/>
            </a:pPr>
            <a:r>
              <a:rPr lang="en-IN" dirty="0"/>
              <a:t>        print (</a:t>
            </a:r>
            <a:r>
              <a:rPr lang="en-IN" dirty="0" err="1"/>
              <a:t>i</a:t>
            </a:r>
            <a:r>
              <a:rPr lang="en-IN" dirty="0"/>
              <a:t>, end=" ")</a:t>
            </a:r>
            <a:endParaRPr lang="en-IN" dirty="0"/>
          </a:p>
          <a:p>
            <a:pPr>
              <a:buNone/>
            </a:pPr>
            <a:r>
              <a:rPr lang="en-IN" dirty="0"/>
              <a:t>    print()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905763" y="3714752"/>
            <a:ext cx="3429024" cy="21907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1 1 1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2 2 2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Loop skips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4 4 4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5 5 5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01013" y="4000504"/>
            <a:ext cx="3238523" cy="16192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???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is a null statement. 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952464" y="2476494"/>
            <a:ext cx="3810027" cy="21907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Then what is the difference between </a:t>
            </a:r>
            <a:r>
              <a:rPr lang="en-US" sz="3200" b="1" dirty="0">
                <a:solidFill>
                  <a:srgbClr val="C00000"/>
                </a:solidFill>
              </a:rPr>
              <a:t>pass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comment</a:t>
            </a:r>
            <a:r>
              <a:rPr lang="en-US" sz="3200" dirty="0"/>
              <a:t>???</a:t>
            </a:r>
            <a:endParaRPr lang="en-IN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524760" y="1142984"/>
            <a:ext cx="3810027" cy="2190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Interpreter </a:t>
            </a:r>
            <a:r>
              <a:rPr lang="en-US" sz="3200" b="1" dirty="0"/>
              <a:t>ignores a comment </a:t>
            </a:r>
            <a:r>
              <a:rPr lang="en-US" sz="3200" dirty="0"/>
              <a:t>entirely</a:t>
            </a:r>
            <a:endParaRPr lang="en-IN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7524760" y="3714752"/>
            <a:ext cx="3810027" cy="2190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/>
              <a:t>Nothing</a:t>
            </a:r>
            <a:r>
              <a:rPr lang="en-US" sz="3200" dirty="0"/>
              <a:t> happens when </a:t>
            </a:r>
            <a:r>
              <a:rPr lang="en-US" sz="3200" b="1" dirty="0"/>
              <a:t>pass is executed</a:t>
            </a:r>
            <a:endParaRPr lang="en-IN" sz="3200" b="1" dirty="0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4762491" y="2238367"/>
            <a:ext cx="2762269" cy="1333509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4762491" y="3571876"/>
            <a:ext cx="2762269" cy="1238259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Pass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range(1,6):    </a:t>
            </a:r>
            <a:endParaRPr lang="en-US" dirty="0"/>
          </a:p>
          <a:p>
            <a:pPr>
              <a:buNone/>
            </a:pPr>
            <a:r>
              <a:rPr lang="en-US" dirty="0"/>
              <a:t>	if(i%2==0): </a:t>
            </a:r>
            <a:endParaRPr lang="en-US" dirty="0"/>
          </a:p>
          <a:p>
            <a:pPr>
              <a:buNone/>
            </a:pPr>
            <a:r>
              <a:rPr lang="en-US" dirty="0"/>
              <a:t>         pass</a:t>
            </a:r>
            <a:endParaRPr lang="en-US" dirty="0"/>
          </a:p>
          <a:p>
            <a:pPr>
              <a:buNone/>
            </a:pPr>
            <a:r>
              <a:rPr lang="en-US" dirty="0"/>
              <a:t>    else:  </a:t>
            </a:r>
            <a:endParaRPr lang="en-US" dirty="0"/>
          </a:p>
          <a:p>
            <a:pPr>
              <a:buNone/>
            </a:pPr>
            <a:r>
              <a:rPr lang="en-US" dirty="0"/>
              <a:t>     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91515" y="3286124"/>
            <a:ext cx="3238523" cy="2286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1 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39140" y="3357562"/>
            <a:ext cx="3238523" cy="2286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Output:</a:t>
            </a:r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???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24496" y="1200150"/>
            <a:ext cx="6057904" cy="527687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In Python, the body of the if statement is indicated by the indentation. </a:t>
            </a:r>
            <a:endParaRPr lang="en-IN" dirty="0"/>
          </a:p>
          <a:p>
            <a:r>
              <a:rPr lang="en-IN" dirty="0"/>
              <a:t>Body starts with an indentation and the first </a:t>
            </a:r>
            <a:r>
              <a:rPr lang="en-IN" dirty="0" err="1"/>
              <a:t>unindented</a:t>
            </a:r>
            <a:r>
              <a:rPr lang="en-IN" dirty="0"/>
              <a:t> line marks the end.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991119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Syntax : </a:t>
            </a:r>
            <a:endParaRPr lang="en-IN" b="1" dirty="0"/>
          </a:p>
          <a:p>
            <a:pPr>
              <a:buNone/>
            </a:pPr>
            <a:r>
              <a:rPr lang="en-IN" b="1" dirty="0"/>
              <a:t> </a:t>
            </a:r>
            <a:r>
              <a:rPr lang="en-IN" dirty="0"/>
              <a:t>if condition: </a:t>
            </a:r>
            <a:endParaRPr lang="en-IN" dirty="0"/>
          </a:p>
          <a:p>
            <a:pPr>
              <a:buNone/>
            </a:pPr>
            <a:r>
              <a:rPr lang="en-IN" dirty="0"/>
              <a:t> 	statement_1</a:t>
            </a:r>
            <a:endParaRPr lang="en-IN" dirty="0"/>
          </a:p>
          <a:p>
            <a:pPr>
              <a:buNone/>
            </a:pPr>
            <a:r>
              <a:rPr lang="en-US" dirty="0"/>
              <a:t>	statement_2</a:t>
            </a:r>
            <a:endParaRPr lang="en-US" dirty="0"/>
          </a:p>
          <a:p>
            <a:pPr>
              <a:buNone/>
            </a:pPr>
            <a:r>
              <a:rPr lang="en-US" dirty="0"/>
              <a:t>	…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statement_n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If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a=10 </a:t>
            </a:r>
            <a:endParaRPr lang="en-IN" dirty="0"/>
          </a:p>
          <a:p>
            <a:pPr>
              <a:buNone/>
            </a:pPr>
            <a:r>
              <a:rPr lang="en-IN" dirty="0"/>
              <a:t>if a==10: </a:t>
            </a:r>
            <a:endParaRPr lang="en-IN" dirty="0"/>
          </a:p>
          <a:p>
            <a:pPr>
              <a:buNone/>
            </a:pPr>
            <a:r>
              <a:rPr lang="en-IN" dirty="0"/>
              <a:t>	 print (“Hello User”)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2016" y="4762509"/>
            <a:ext cx="295277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810248" y="4000504"/>
            <a:ext cx="2667019" cy="133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3200" dirty="0"/>
              <a:t>Output: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Hello User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527687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An </a:t>
            </a:r>
            <a:r>
              <a:rPr lang="en-IN" b="1" dirty="0"/>
              <a:t>if else</a:t>
            </a:r>
            <a:r>
              <a:rPr lang="en-IN" dirty="0"/>
              <a:t> statement is a conditional statement that runs a different set of statements depending on whether an expression is true or false.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76211" y="1619239"/>
            <a:ext cx="571504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If-else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24496" y="1428737"/>
            <a:ext cx="6057904" cy="504828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In Python, the body of the if statement is indicated by the indentation. 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Body starts with an indentation and the first </a:t>
            </a:r>
            <a:r>
              <a:rPr lang="en-IN" dirty="0" err="1"/>
              <a:t>unindented</a:t>
            </a:r>
            <a:r>
              <a:rPr lang="en-IN" dirty="0"/>
              <a:t> line marks the end.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4819645" cy="499111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Syntax: </a:t>
            </a:r>
            <a:endParaRPr lang="en-IN" b="1" dirty="0"/>
          </a:p>
          <a:p>
            <a:pPr>
              <a:buNone/>
            </a:pPr>
            <a:r>
              <a:rPr lang="en-IN" dirty="0"/>
              <a:t>if condition: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  <a:p>
            <a:pPr>
              <a:buNone/>
            </a:pPr>
            <a:r>
              <a:rPr lang="en-IN" dirty="0"/>
              <a:t>else:</a:t>
            </a:r>
            <a:endParaRPr lang="en-IN" dirty="0"/>
          </a:p>
          <a:p>
            <a:pPr>
              <a:buNone/>
            </a:pPr>
            <a:r>
              <a:rPr lang="en-IN" dirty="0"/>
              <a:t>	statements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If-else Statement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5384800" cy="4800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n=5 </a:t>
            </a:r>
            <a:endParaRPr lang="en-IN" dirty="0"/>
          </a:p>
          <a:p>
            <a:pPr>
              <a:buNone/>
            </a:pPr>
            <a:r>
              <a:rPr lang="en-IN" dirty="0"/>
              <a:t>if  n%2==0: </a:t>
            </a:r>
            <a:endParaRPr lang="en-IN" dirty="0"/>
          </a:p>
          <a:p>
            <a:pPr>
              <a:buNone/>
            </a:pPr>
            <a:r>
              <a:rPr lang="en-IN" dirty="0"/>
              <a:t>	print (“Number is even“) </a:t>
            </a:r>
            <a:endParaRPr lang="en-IN" dirty="0"/>
          </a:p>
          <a:p>
            <a:pPr>
              <a:buNone/>
            </a:pPr>
            <a:r>
              <a:rPr lang="en-IN" dirty="0"/>
              <a:t>else: </a:t>
            </a:r>
            <a:endParaRPr lang="en-IN" dirty="0"/>
          </a:p>
          <a:p>
            <a:pPr>
              <a:buNone/>
            </a:pPr>
            <a:r>
              <a:rPr lang="en-IN" dirty="0"/>
              <a:t>	print (“Number is odd“)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2016" y="4762509"/>
            <a:ext cx="295277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453322" y="4357694"/>
            <a:ext cx="3238523" cy="133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>
              <a:buNone/>
            </a:pPr>
            <a:r>
              <a:rPr lang="en-US" sz="3200" dirty="0"/>
              <a:t>Output: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Number is odd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225" y="769163"/>
            <a:ext cx="11136327" cy="78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sz="4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708691" cy="527687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Nested if statements means an if statement inside another if statement.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</a:t>
            </a:r>
            <a:r>
              <a:rPr lang="en-IN" dirty="0" err="1"/>
              <a:t>i.e</a:t>
            </a:r>
            <a:r>
              <a:rPr lang="en-IN" dirty="0"/>
              <a:t>, we can place an if statement inside another if statement.</a:t>
            </a:r>
            <a:endParaRPr lang="en-IN" dirty="0"/>
          </a:p>
        </p:txBody>
      </p:sp>
      <p:pic>
        <p:nvPicPr>
          <p:cNvPr id="9" name="Content Placeholder 8" descr="nestediffc.pn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1461" y="1428736"/>
            <a:ext cx="5810291" cy="5276872"/>
          </a:xfrm>
        </p:spPr>
      </p:pic>
      <p:sp>
        <p:nvSpPr>
          <p:cNvPr id="8" name="TextBox 7"/>
          <p:cNvSpPr txBox="1"/>
          <p:nvPr/>
        </p:nvSpPr>
        <p:spPr>
          <a:xfrm>
            <a:off x="526225" y="769163"/>
            <a:ext cx="11136327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20B0704020202020204" pitchFamily="2" charset="0"/>
              </a:rPr>
              <a:t>Nested if Statement</a:t>
            </a:r>
            <a:endParaRPr lang="en-US" sz="4500" b="1" dirty="0">
              <a:latin typeface="Nunito Sans" panose="020B07040202020202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6379</Words>
  <Application>WPS Presentation</Application>
  <PresentationFormat>Widescreen</PresentationFormat>
  <Paragraphs>469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Nunito Sans</vt:lpstr>
      <vt:lpstr>Calibri</vt:lpstr>
      <vt:lpstr>Microsoft YaHei</vt:lpstr>
      <vt:lpstr>Arial Unicode MS</vt:lpstr>
      <vt:lpstr>Calibri</vt:lpstr>
      <vt:lpstr>Office Theme</vt:lpstr>
      <vt:lpstr>CONDITIONAL STATEMENTS</vt:lpstr>
      <vt:lpstr>CONDITIONAL STATEMENTS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LOOPING STATEMENTS</vt:lpstr>
      <vt:lpstr>LOOPING STATEMENTS</vt:lpstr>
      <vt:lpstr>PowerPoint 演示文稿</vt:lpstr>
      <vt:lpstr>  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158</cp:revision>
  <dcterms:created xsi:type="dcterms:W3CDTF">2006-08-16T00:00:00Z</dcterms:created>
  <dcterms:modified xsi:type="dcterms:W3CDTF">2023-07-04T06:23:16Z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2F139A7147B24B06B1B9D2758CD77827</vt:lpwstr>
  </property>
  <property fmtid="{D5CDD505-2E9C-101B-9397-08002B2CF9AE}" pid="3" name="KSOProductBuildVer">
    <vt:lpwstr>1033-11.2.0.11537</vt:lpwstr>
  </property>
</Properties>
</file>