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75" r:id="rId3"/>
    <p:sldId id="290" r:id="rId5"/>
    <p:sldId id="291" r:id="rId6"/>
    <p:sldId id="292" r:id="rId7"/>
    <p:sldId id="323" r:id="rId8"/>
    <p:sldId id="324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5" r:id="rId21"/>
    <p:sldId id="306" r:id="rId22"/>
    <p:sldId id="304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1" r:id="rId37"/>
    <p:sldId id="322" r:id="rId38"/>
    <p:sldId id="320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</p:sldIdLst>
  <p:sldSz cx="12192000" cy="6858000"/>
  <p:notesSz cx="6858000" cy="9144000"/>
  <p:embeddedFontLst>
    <p:embeddedFont>
      <p:font typeface="Nunito Sans" panose="020B0704020202020204" pitchFamily="2" charset="0"/>
      <p:bold r:id="rId55"/>
      <p:boldItalic r:id="rId56"/>
    </p:embeddedFont>
    <p:embeddedFont>
      <p:font typeface="Calibri" panose="020F0502020204030204" charset="0"/>
      <p:regular r:id="rId57"/>
      <p:bold r:id="rId58"/>
      <p:italic r:id="rId59"/>
      <p:bold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84899" autoAdjust="0"/>
  </p:normalViewPr>
  <p:slideViewPr>
    <p:cSldViewPr>
      <p:cViewPr>
        <p:scale>
          <a:sx n="66" d="100"/>
          <a:sy n="66" d="100"/>
        </p:scale>
        <p:origin x="-156" y="-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font" Target="fonts/font6.fntdata"/><Relationship Id="rId6" Type="http://schemas.openxmlformats.org/officeDocument/2006/relationships/slide" Target="slides/slide3.xml"/><Relationship Id="rId59" Type="http://schemas.openxmlformats.org/officeDocument/2006/relationships/font" Target="fonts/font5.fntdata"/><Relationship Id="rId58" Type="http://schemas.openxmlformats.org/officeDocument/2006/relationships/font" Target="fonts/font4.fntdata"/><Relationship Id="rId57" Type="http://schemas.openxmlformats.org/officeDocument/2006/relationships/font" Target="fonts/font3.fntdata"/><Relationship Id="rId56" Type="http://schemas.openxmlformats.org/officeDocument/2006/relationships/font" Target="fonts/font2.fntdata"/><Relationship Id="rId55" Type="http://schemas.openxmlformats.org/officeDocument/2006/relationships/font" Target="fonts/font1.fntdata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Its</a:t>
            </a:r>
            <a:r>
              <a:rPr lang="en-US" b="0" baseline="0" dirty="0" smtClean="0"/>
              <a:t> printing from 0</a:t>
            </a:r>
            <a:r>
              <a:rPr lang="en-US" b="0" baseline="30000" dirty="0" smtClean="0"/>
              <a:t>th</a:t>
            </a:r>
            <a:r>
              <a:rPr lang="en-US" b="0" baseline="0" dirty="0" smtClean="0"/>
              <a:t> index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Its printing from</a:t>
            </a:r>
            <a:r>
              <a:rPr lang="en-US" b="1" baseline="0" dirty="0" smtClean="0"/>
              <a:t> 2</a:t>
            </a:r>
            <a:r>
              <a:rPr lang="en-US" b="1" baseline="30000" dirty="0" smtClean="0"/>
              <a:t>nd</a:t>
            </a:r>
            <a:r>
              <a:rPr lang="en-US" b="1" baseline="0" dirty="0" smtClean="0"/>
              <a:t> index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Its printing till</a:t>
            </a:r>
            <a:r>
              <a:rPr lang="en-US" b="1" baseline="0" dirty="0" smtClean="0"/>
              <a:t> 3-1 index</a:t>
            </a:r>
            <a:endParaRPr lang="en-US" b="1" baseline="0" dirty="0" smtClean="0"/>
          </a:p>
          <a:p>
            <a:r>
              <a:rPr lang="en-US" b="1" baseline="0" dirty="0" smtClean="0"/>
              <a:t>(</a:t>
            </a:r>
            <a:r>
              <a:rPr lang="en-US" b="1" baseline="0" dirty="0" err="1" smtClean="0"/>
              <a:t>i.e</a:t>
            </a:r>
            <a:r>
              <a:rPr lang="en-US" b="1" baseline="0" dirty="0" smtClean="0"/>
              <a:t> ) 0</a:t>
            </a:r>
            <a:r>
              <a:rPr lang="en-US" b="1" baseline="30000" dirty="0" smtClean="0"/>
              <a:t>th</a:t>
            </a:r>
            <a:r>
              <a:rPr lang="en-US" b="1" baseline="0" dirty="0" smtClean="0"/>
              <a:t> index to 2</a:t>
            </a:r>
            <a:r>
              <a:rPr lang="en-US" b="1" baseline="30000" dirty="0" smtClean="0"/>
              <a:t>nd</a:t>
            </a:r>
            <a:r>
              <a:rPr lang="en-US" b="1" baseline="0" dirty="0" smtClean="0"/>
              <a:t> index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Its printing till</a:t>
            </a:r>
            <a:r>
              <a:rPr lang="en-US" b="1" baseline="0" dirty="0" smtClean="0"/>
              <a:t> 7-1 index</a:t>
            </a:r>
            <a:endParaRPr lang="en-US" b="1" baseline="0" dirty="0" smtClean="0"/>
          </a:p>
          <a:p>
            <a:r>
              <a:rPr lang="en-US" b="1" baseline="0" dirty="0" smtClean="0"/>
              <a:t>(</a:t>
            </a:r>
            <a:r>
              <a:rPr lang="en-US" b="1" baseline="0" dirty="0" err="1" smtClean="0"/>
              <a:t>i.e</a:t>
            </a:r>
            <a:r>
              <a:rPr lang="en-US" b="1" baseline="0" dirty="0" smtClean="0"/>
              <a:t> ) 0</a:t>
            </a:r>
            <a:r>
              <a:rPr lang="en-US" b="1" baseline="30000" dirty="0" smtClean="0"/>
              <a:t>th</a:t>
            </a:r>
            <a:r>
              <a:rPr lang="en-US" b="1" baseline="0" dirty="0" smtClean="0"/>
              <a:t> index to 6</a:t>
            </a:r>
            <a:r>
              <a:rPr lang="en-US" b="1" baseline="30000" dirty="0" smtClean="0"/>
              <a:t>th</a:t>
            </a:r>
            <a:r>
              <a:rPr lang="en-US" b="1" baseline="0" dirty="0" smtClean="0"/>
              <a:t> index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Its printing till</a:t>
            </a:r>
            <a:r>
              <a:rPr lang="en-US" b="1" baseline="0" dirty="0" smtClean="0"/>
              <a:t> 4-1 index</a:t>
            </a:r>
            <a:endParaRPr lang="en-US" b="1" baseline="0" dirty="0" smtClean="0"/>
          </a:p>
          <a:p>
            <a:r>
              <a:rPr lang="en-US" b="1" baseline="0" dirty="0" smtClean="0"/>
              <a:t>(</a:t>
            </a:r>
            <a:r>
              <a:rPr lang="en-US" b="1" baseline="0" dirty="0" err="1" smtClean="0"/>
              <a:t>i.e</a:t>
            </a:r>
            <a:r>
              <a:rPr lang="en-US" b="1" baseline="0" dirty="0" smtClean="0"/>
              <a:t> ) 0</a:t>
            </a:r>
            <a:r>
              <a:rPr lang="en-US" b="1" baseline="30000" dirty="0" smtClean="0"/>
              <a:t>th</a:t>
            </a:r>
            <a:r>
              <a:rPr lang="en-US" b="1" baseline="0" dirty="0" smtClean="0"/>
              <a:t> index to 3</a:t>
            </a:r>
            <a:r>
              <a:rPr lang="en-US" b="1" baseline="30000" dirty="0" smtClean="0"/>
              <a:t>rd</a:t>
            </a:r>
            <a:r>
              <a:rPr lang="en-US" b="1" baseline="0" dirty="0" smtClean="0"/>
              <a:t> index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immutable and hence they do not allow deletion of a part of it. Entire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gets deleted by the use of del() method.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immutable and hence they do not allow deletion of a part of it. Entire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gets deleted by the use of del() method.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length of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size of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maximum element of given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minimum element of given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Sums up the numbers in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elements in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return a new sorted list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true if any element of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true. if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empty, return false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true if all element are true or if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empty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true if all element are true or if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empty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Nunito Sans" panose="020B0704020202020204" pitchFamily="2" charset="0"/>
              </a:rPr>
              <a:t>Simillar</a:t>
            </a:r>
            <a:r>
              <a:rPr lang="en-US" sz="2500" dirty="0" smtClean="0">
                <a:latin typeface="Nunito Sans" panose="020B0704020202020204" pitchFamily="2" charset="0"/>
              </a:rPr>
              <a:t> to a List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endParaRPr lang="en-US" sz="2500" dirty="0" smtClean="0">
              <a:latin typeface="Nunito Sans" panose="020B0704020202020204" pitchFamily="2" charset="0"/>
            </a:endParaRPr>
          </a:p>
          <a:p>
            <a:r>
              <a:rPr lang="en-US" sz="2500" dirty="0" smtClean="0">
                <a:latin typeface="Nunito Sans" panose="020B0704020202020204" pitchFamily="2" charset="0"/>
              </a:rPr>
              <a:t>Immutable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endParaRPr lang="en-US" sz="2500" dirty="0" smtClean="0">
              <a:latin typeface="Nunito Sans" panose="020B0704020202020204" pitchFamily="2" charset="0"/>
            </a:endParaRPr>
          </a:p>
          <a:p>
            <a:r>
              <a:rPr lang="en-US" sz="2500" dirty="0" smtClean="0">
                <a:latin typeface="Nunito Sans" panose="020B0704020202020204" pitchFamily="2" charset="0"/>
              </a:rPr>
              <a:t>Hold multiple </a:t>
            </a:r>
            <a:r>
              <a:rPr lang="en-US" sz="2500" dirty="0" err="1" smtClean="0">
                <a:latin typeface="Nunito Sans" panose="020B0704020202020204" pitchFamily="2" charset="0"/>
              </a:rPr>
              <a:t>datatypes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endParaRPr lang="en-US" sz="2500" dirty="0" smtClean="0">
              <a:latin typeface="Nunito Sans" panose="020B0704020202020204" pitchFamily="2" charset="0"/>
            </a:endParaRPr>
          </a:p>
          <a:p>
            <a:r>
              <a:rPr lang="en-US" sz="2500" dirty="0" smtClean="0">
                <a:latin typeface="Nunito Sans" panose="020B0704020202020204" pitchFamily="2" charset="0"/>
              </a:rPr>
              <a:t>Example</a:t>
            </a:r>
            <a:r>
              <a:rPr lang="en-US" sz="2500" dirty="0" smtClean="0">
                <a:latin typeface="Nunito Sans" panose="020B0704020202020204" pitchFamily="2" charset="0"/>
              </a:rPr>
              <a:t>: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endParaRPr lang="en-US" sz="2500" dirty="0" smtClean="0">
              <a:latin typeface="Nunito Sans" panose="020B0704020202020204" pitchFamily="2" charset="0"/>
            </a:endParaRPr>
          </a:p>
          <a:p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(6, ‘python’, 5.6)</a:t>
            </a:r>
            <a:endParaRPr lang="en-US" sz="2500" dirty="0">
              <a:latin typeface="Nunito Sans" panose="020B07040202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Repetition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'hello',) * 2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3124200"/>
            <a:ext cx="47244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6122" y="4191000"/>
            <a:ext cx="392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smtClean="0"/>
              <a:t>(26, 45, 'hello', 26, 45, 'hello')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41654" y="35007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Accessing Values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[3])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3124200"/>
            <a:ext cx="3581400" cy="198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0946" y="41910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7.5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35007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[0:])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3581400" cy="198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3572" y="2743200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(26, 45, 'hello', 7.5)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[2:])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3581400" cy="198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4096" y="2743200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('hello', 7.5)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[:3])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3581400" cy="198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8600" y="2743200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(26, 45, 'hello')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[:7])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6409" y="2819400"/>
            <a:ext cx="388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smtClean="0"/>
              <a:t>(26, 45, 'hello', 7.5, 'z', 5, 6.9)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[:4])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972" y="2819400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(26, 45, 'hello', 7.5)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[-1])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3000" y="2743200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(6.9)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[:-4])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7787" y="2743200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(26, 45, 'hello')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[-4:])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7787" y="27432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(7.5, 'z', 5, 6.9)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Creating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r>
              <a:rPr lang="en-US" sz="4500" b="1" dirty="0" smtClean="0">
                <a:latin typeface="Nunito Sans" panose="020B0704020202020204" pitchFamily="2" charset="0"/>
              </a:rPr>
              <a:t> 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empty_tuple</a:t>
            </a:r>
            <a:r>
              <a:rPr lang="en-US" sz="2500" dirty="0" smtClean="0">
                <a:latin typeface="Nunito Sans" panose="020B0704020202020204" pitchFamily="2" charset="0"/>
              </a:rPr>
              <a:t> = ()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empty_tuple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3200" y="3124200"/>
            <a:ext cx="22098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Output: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1400" y="388620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[:-1])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2400" y="2743200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smtClean="0"/>
              <a:t>(26, 45, 'hello', 7.5, 'z', 5)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[::-1])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3800" y="2743200"/>
            <a:ext cx="388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smtClean="0"/>
              <a:t>(6.9, 5, 'z', 7.5, 'hello', 45, 26)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[::-2])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77200" y="274320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(6.9, 'z', 'hello', 26)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2819400"/>
            <a:ext cx="301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(‘z’, 7.5, ‘hello’, 45, 26)</a:t>
            </a:r>
            <a:endParaRPr lang="en-US" sz="2400" b="1" dirty="0"/>
          </a:p>
        </p:txBody>
      </p:sp>
      <p:pic>
        <p:nvPicPr>
          <p:cNvPr id="37" name="Picture 5" descr="C:\Users\NEW\AppData\Local\Microsoft\Windows\Temporary Internet Files\Content.IE5\79WBEHML\1024px-Red_x.svg[1]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591800" y="2590800"/>
            <a:ext cx="714380" cy="1011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  <p:bldP spid="3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[::-3])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9161" y="274320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(6.9, 7.5, 26)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[-3::])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9161" y="2743200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('z', 5, 6.9)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[2::])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29600" y="2743200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smtClean="0"/>
              <a:t>('hello', 7.5, 'z', 5, 6.9)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[::2])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29600" y="274320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(26, 'hello', 'z', 6.9)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[1:4])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29600" y="2743200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(45, 'hello', 7.5)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[1::1])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2400" y="2743200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smtClean="0"/>
              <a:t>(45, 'hello', 7.5, 'z', 5, 6.9)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[1::3])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4213" y="27432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(45, 'z')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Creating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r>
              <a:rPr lang="en-US" sz="4500" b="1" dirty="0" smtClean="0">
                <a:latin typeface="Nunito Sans" panose="020B0704020202020204" pitchFamily="2" charset="0"/>
              </a:rPr>
              <a:t> - 1 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26, 45, 32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3200" y="3124200"/>
            <a:ext cx="22098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Output: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886200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(26, 45, 32)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[-1::-2])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77200" y="274320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(6.9, 'z', 'hello', 26)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[1:6:2])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7806" y="274320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(45, 7.5, 5)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Slicing in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[1:3:2])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0641" y="274320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(45,)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724400"/>
          <a:ext cx="845819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81200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8151" y="4800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4800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9607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2506" y="48006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75506" y="480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296400" y="48006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-7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-6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2466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-4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63000" y="54057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3800" y="42672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34914" y="419100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77914" y="4191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Deleting a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del(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[1])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0641" y="2743200"/>
            <a:ext cx="8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Error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67200" y="4343400"/>
            <a:ext cx="73562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/>
          <p:cNvSpPr/>
          <p:nvPr/>
        </p:nvSpPr>
        <p:spPr>
          <a:xfrm>
            <a:off x="5486400" y="5105400"/>
            <a:ext cx="45720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Deleting a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'hello', 7.5, 'z', 5, 6.9 )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del(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 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0641" y="2743200"/>
            <a:ext cx="8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Error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91200" y="4191000"/>
            <a:ext cx="567515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/>
          <p:cNvSpPr/>
          <p:nvPr/>
        </p:nvSpPr>
        <p:spPr>
          <a:xfrm>
            <a:off x="7543800" y="5029200"/>
            <a:ext cx="31242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Looping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('hello')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n = 3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for </a:t>
            </a:r>
            <a:r>
              <a:rPr lang="en-US" sz="2500" dirty="0" err="1" smtClean="0">
                <a:latin typeface="Nunito Sans" panose="020B0704020202020204" pitchFamily="2" charset="0"/>
              </a:rPr>
              <a:t>i</a:t>
            </a:r>
            <a:r>
              <a:rPr lang="en-US" sz="2500" dirty="0" smtClean="0">
                <a:latin typeface="Nunito Sans" panose="020B0704020202020204" pitchFamily="2" charset="0"/>
              </a:rPr>
              <a:t> in range(</a:t>
            </a:r>
            <a:r>
              <a:rPr lang="en-US" sz="2500" dirty="0" err="1" smtClean="0">
                <a:latin typeface="Nunito Sans" panose="020B0704020202020204" pitchFamily="2" charset="0"/>
              </a:rPr>
              <a:t>int</a:t>
            </a:r>
            <a:r>
              <a:rPr lang="en-US" sz="2500" dirty="0" smtClean="0">
                <a:latin typeface="Nunito Sans" panose="020B0704020202020204" pitchFamily="2" charset="0"/>
              </a:rPr>
              <a:t>(n)):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    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,) 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    print(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) 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2533471"/>
            <a:ext cx="1782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('hello',) </a:t>
            </a:r>
            <a:endParaRPr lang="en-US" sz="2400" b="1" dirty="0" smtClean="0"/>
          </a:p>
          <a:p>
            <a:r>
              <a:rPr lang="en-US" sz="2400" b="1" dirty="0" smtClean="0"/>
              <a:t>(('hello',),) </a:t>
            </a:r>
            <a:endParaRPr lang="en-US" sz="2400" b="1" dirty="0" smtClean="0"/>
          </a:p>
          <a:p>
            <a:r>
              <a:rPr lang="en-US" sz="2400" b="1" dirty="0" smtClean="0"/>
              <a:t>((('hello',),),)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Built in Functions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('developer', 5, 8.9, 'r', 8)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b="1" dirty="0" err="1" smtClean="0">
                <a:solidFill>
                  <a:srgbClr val="F05136"/>
                </a:solidFill>
                <a:latin typeface="Nunito Sans" panose="020B0704020202020204" pitchFamily="2" charset="0"/>
              </a:rPr>
              <a:t>len</a:t>
            </a:r>
            <a:r>
              <a:rPr lang="en-US" sz="2500" dirty="0" smtClean="0">
                <a:latin typeface="Nunito Sans" panose="020B0704020202020204" pitchFamily="2" charset="0"/>
              </a:rPr>
              <a:t>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0042" y="27432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Built in Functions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500" dirty="0" err="1" smtClean="0">
                <a:latin typeface="Nunito Sans" panose="020B0704020202020204" pitchFamily="2" charset="0"/>
              </a:rPr>
              <a:t>tuple</a:t>
            </a:r>
            <a:r>
              <a:rPr lang="fr-FR" sz="2500" dirty="0" smtClean="0">
                <a:latin typeface="Nunito Sans" panose="020B0704020202020204" pitchFamily="2" charset="0"/>
              </a:rPr>
              <a:t> = (9, 5, 89, 4, 8)</a:t>
            </a:r>
            <a:endParaRPr lang="fr-FR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2500" dirty="0" err="1" smtClean="0">
                <a:latin typeface="Nunito Sans" panose="020B0704020202020204" pitchFamily="2" charset="0"/>
              </a:rPr>
              <a:t>print</a:t>
            </a:r>
            <a:r>
              <a:rPr lang="fr-FR" sz="2500" dirty="0" smtClean="0">
                <a:latin typeface="Nunito Sans" panose="020B0704020202020204" pitchFamily="2" charset="0"/>
              </a:rPr>
              <a:t>(</a:t>
            </a:r>
            <a:r>
              <a:rPr lang="fr-FR" sz="2500" b="1" dirty="0" smtClean="0">
                <a:solidFill>
                  <a:srgbClr val="F05136"/>
                </a:solidFill>
                <a:latin typeface="Nunito Sans" panose="020B0704020202020204" pitchFamily="2" charset="0"/>
              </a:rPr>
              <a:t>max</a:t>
            </a:r>
            <a:r>
              <a:rPr lang="fr-FR" sz="2500" dirty="0" smtClean="0">
                <a:latin typeface="Nunito Sans" panose="020B0704020202020204" pitchFamily="2" charset="0"/>
              </a:rPr>
              <a:t>(</a:t>
            </a:r>
            <a:r>
              <a:rPr lang="fr-FR" sz="2500" dirty="0" err="1" smtClean="0">
                <a:latin typeface="Nunito Sans" panose="020B0704020202020204" pitchFamily="2" charset="0"/>
              </a:rPr>
              <a:t>tuple</a:t>
            </a:r>
            <a:r>
              <a:rPr lang="fr-FR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0042" y="27432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89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Built in Functions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500" dirty="0" err="1" smtClean="0">
                <a:latin typeface="Nunito Sans" panose="020B0704020202020204" pitchFamily="2" charset="0"/>
              </a:rPr>
              <a:t>tuple</a:t>
            </a:r>
            <a:r>
              <a:rPr lang="fr-FR" sz="2500" dirty="0" smtClean="0">
                <a:latin typeface="Nunito Sans" panose="020B0704020202020204" pitchFamily="2" charset="0"/>
              </a:rPr>
              <a:t> = (9, 5, 89, 4, 8)</a:t>
            </a:r>
            <a:endParaRPr lang="fr-FR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2500" dirty="0" err="1" smtClean="0">
                <a:latin typeface="Nunito Sans" panose="020B0704020202020204" pitchFamily="2" charset="0"/>
              </a:rPr>
              <a:t>print</a:t>
            </a:r>
            <a:r>
              <a:rPr lang="fr-FR" sz="2500" dirty="0" smtClean="0">
                <a:latin typeface="Nunito Sans" panose="020B0704020202020204" pitchFamily="2" charset="0"/>
              </a:rPr>
              <a:t>(</a:t>
            </a:r>
            <a:r>
              <a:rPr lang="fr-FR" sz="2500" b="1" dirty="0" smtClean="0">
                <a:solidFill>
                  <a:srgbClr val="F05136"/>
                </a:solidFill>
                <a:latin typeface="Nunito Sans" panose="020B0704020202020204" pitchFamily="2" charset="0"/>
              </a:rPr>
              <a:t>min</a:t>
            </a:r>
            <a:r>
              <a:rPr lang="fr-FR" sz="2500" dirty="0" smtClean="0">
                <a:latin typeface="Nunito Sans" panose="020B0704020202020204" pitchFamily="2" charset="0"/>
              </a:rPr>
              <a:t>(</a:t>
            </a:r>
            <a:r>
              <a:rPr lang="fr-FR" sz="2500" dirty="0" err="1" smtClean="0">
                <a:latin typeface="Nunito Sans" panose="020B0704020202020204" pitchFamily="2" charset="0"/>
              </a:rPr>
              <a:t>tuple</a:t>
            </a:r>
            <a:r>
              <a:rPr lang="fr-FR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56242" y="27432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Built in Functions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500" dirty="0" err="1" smtClean="0">
                <a:latin typeface="Nunito Sans" panose="020B0704020202020204" pitchFamily="2" charset="0"/>
              </a:rPr>
              <a:t>tuple</a:t>
            </a:r>
            <a:r>
              <a:rPr lang="fr-FR" sz="2500" dirty="0" smtClean="0">
                <a:latin typeface="Nunito Sans" panose="020B0704020202020204" pitchFamily="2" charset="0"/>
              </a:rPr>
              <a:t> = (9, 5, 89, 4, 8)</a:t>
            </a:r>
            <a:endParaRPr lang="fr-FR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2500" dirty="0" err="1" smtClean="0">
                <a:latin typeface="Nunito Sans" panose="020B0704020202020204" pitchFamily="2" charset="0"/>
              </a:rPr>
              <a:t>print</a:t>
            </a:r>
            <a:r>
              <a:rPr lang="fr-FR" sz="2500" dirty="0" smtClean="0">
                <a:latin typeface="Nunito Sans" panose="020B0704020202020204" pitchFamily="2" charset="0"/>
              </a:rPr>
              <a:t>(</a:t>
            </a:r>
            <a:r>
              <a:rPr lang="fr-FR" sz="2500" b="1" dirty="0" err="1" smtClean="0">
                <a:solidFill>
                  <a:srgbClr val="F05136"/>
                </a:solidFill>
                <a:latin typeface="Nunito Sans" panose="020B0704020202020204" pitchFamily="2" charset="0"/>
              </a:rPr>
              <a:t>sum</a:t>
            </a:r>
            <a:r>
              <a:rPr lang="fr-FR" sz="2500" dirty="0" smtClean="0">
                <a:latin typeface="Nunito Sans" panose="020B0704020202020204" pitchFamily="2" charset="0"/>
              </a:rPr>
              <a:t>(</a:t>
            </a:r>
            <a:r>
              <a:rPr lang="fr-FR" sz="2500" dirty="0" err="1" smtClean="0">
                <a:latin typeface="Nunito Sans" panose="020B0704020202020204" pitchFamily="2" charset="0"/>
              </a:rPr>
              <a:t>tuple</a:t>
            </a:r>
            <a:r>
              <a:rPr lang="fr-FR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97660" y="274320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115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Creating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r>
              <a:rPr lang="en-US" sz="4500" b="1" dirty="0" smtClean="0">
                <a:latin typeface="Nunito Sans" panose="020B0704020202020204" pitchFamily="2" charset="0"/>
              </a:rPr>
              <a:t> - 2 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‘hello’)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3200" y="3124200"/>
            <a:ext cx="22098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Output: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3886200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(26, 45, 'hello')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Built in Functions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500" dirty="0" err="1" smtClean="0">
                <a:latin typeface="Nunito Sans" panose="020B0704020202020204" pitchFamily="2" charset="0"/>
              </a:rPr>
              <a:t>tuple</a:t>
            </a:r>
            <a:r>
              <a:rPr lang="fr-FR" sz="2500" dirty="0" smtClean="0">
                <a:latin typeface="Nunito Sans" panose="020B0704020202020204" pitchFamily="2" charset="0"/>
              </a:rPr>
              <a:t> = (9, 5, 89, 4, 8)</a:t>
            </a:r>
            <a:endParaRPr lang="fr-FR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2500" dirty="0" err="1" smtClean="0">
                <a:latin typeface="Nunito Sans" panose="020B0704020202020204" pitchFamily="2" charset="0"/>
              </a:rPr>
              <a:t>print</a:t>
            </a:r>
            <a:r>
              <a:rPr lang="fr-FR" sz="2500" dirty="0" smtClean="0">
                <a:latin typeface="Nunito Sans" panose="020B0704020202020204" pitchFamily="2" charset="0"/>
              </a:rPr>
              <a:t>(</a:t>
            </a:r>
            <a:r>
              <a:rPr lang="fr-FR" sz="2500" b="1" dirty="0" err="1" smtClean="0">
                <a:solidFill>
                  <a:srgbClr val="F05136"/>
                </a:solidFill>
                <a:latin typeface="Nunito Sans" panose="020B0704020202020204" pitchFamily="2" charset="0"/>
              </a:rPr>
              <a:t>sorted</a:t>
            </a:r>
            <a:r>
              <a:rPr lang="fr-FR" sz="2500" dirty="0" smtClean="0">
                <a:latin typeface="Nunito Sans" panose="020B0704020202020204" pitchFamily="2" charset="0"/>
              </a:rPr>
              <a:t>(</a:t>
            </a:r>
            <a:r>
              <a:rPr lang="fr-FR" sz="2500" dirty="0" err="1" smtClean="0">
                <a:latin typeface="Nunito Sans" panose="020B0704020202020204" pitchFamily="2" charset="0"/>
              </a:rPr>
              <a:t>tuple</a:t>
            </a:r>
            <a:r>
              <a:rPr lang="fr-FR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29600" y="274320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[4, 5, 8, 9, 89]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Built in Functions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(0, 1)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b="1" dirty="0" smtClean="0">
                <a:solidFill>
                  <a:srgbClr val="F05136"/>
                </a:solidFill>
                <a:latin typeface="Nunito Sans" panose="020B0704020202020204" pitchFamily="2" charset="0"/>
              </a:rPr>
              <a:t>any</a:t>
            </a:r>
            <a:r>
              <a:rPr lang="en-US" sz="2500" dirty="0" smtClean="0">
                <a:latin typeface="Nunito Sans" panose="020B0704020202020204" pitchFamily="2" charset="0"/>
              </a:rPr>
              <a:t>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724400" cy="2895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4217" y="2743200"/>
            <a:ext cx="75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True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4119" y="2944505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(0, 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b="1" dirty="0" smtClean="0">
                <a:solidFill>
                  <a:srgbClr val="F05136"/>
                </a:solidFill>
                <a:latin typeface="Nunito Sans" panose="020B0704020202020204" pitchFamily="2" charset="0"/>
              </a:rPr>
              <a:t>any</a:t>
            </a:r>
            <a:r>
              <a:rPr lang="en-US" sz="2500" dirty="0" smtClean="0">
                <a:latin typeface="Nunito Sans" panose="020B0704020202020204" pitchFamily="2" charset="0"/>
              </a:rPr>
              <a:t>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3000" y="3348335"/>
            <a:ext cx="823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False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4119" y="4087505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b="1" dirty="0" smtClean="0">
                <a:solidFill>
                  <a:srgbClr val="F05136"/>
                </a:solidFill>
                <a:latin typeface="Nunito Sans" panose="020B0704020202020204" pitchFamily="2" charset="0"/>
              </a:rPr>
              <a:t>any</a:t>
            </a:r>
            <a:r>
              <a:rPr lang="en-US" sz="2500" dirty="0" smtClean="0">
                <a:latin typeface="Nunito Sans" panose="020B0704020202020204" pitchFamily="2" charset="0"/>
              </a:rPr>
              <a:t>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3000" y="3881735"/>
            <a:ext cx="823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False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Built in Functions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(4, 1)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b="1" dirty="0" smtClean="0">
                <a:solidFill>
                  <a:srgbClr val="F05136"/>
                </a:solidFill>
                <a:latin typeface="Nunito Sans" panose="020B0704020202020204" pitchFamily="2" charset="0"/>
              </a:rPr>
              <a:t>all</a:t>
            </a:r>
            <a:r>
              <a:rPr lang="en-US" sz="2500" dirty="0" smtClean="0">
                <a:latin typeface="Nunito Sans" panose="020B0704020202020204" pitchFamily="2" charset="0"/>
              </a:rPr>
              <a:t>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724400" cy="2895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4217" y="2743200"/>
            <a:ext cx="75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True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4119" y="2944505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(0, 5, 7)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b="1" dirty="0" smtClean="0">
                <a:solidFill>
                  <a:srgbClr val="F05136"/>
                </a:solidFill>
                <a:latin typeface="Nunito Sans" panose="020B0704020202020204" pitchFamily="2" charset="0"/>
              </a:rPr>
              <a:t>all</a:t>
            </a:r>
            <a:r>
              <a:rPr lang="en-US" sz="2500" dirty="0" smtClean="0">
                <a:latin typeface="Nunito Sans" panose="020B0704020202020204" pitchFamily="2" charset="0"/>
              </a:rPr>
              <a:t>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3000" y="3348335"/>
            <a:ext cx="823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False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4119" y="4087505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b="1" dirty="0" smtClean="0">
                <a:solidFill>
                  <a:srgbClr val="F05136"/>
                </a:solidFill>
                <a:latin typeface="Nunito Sans" panose="020B0704020202020204" pitchFamily="2" charset="0"/>
              </a:rPr>
              <a:t>all</a:t>
            </a:r>
            <a:r>
              <a:rPr lang="en-US" sz="2500" dirty="0" smtClean="0">
                <a:latin typeface="Nunito Sans" panose="020B0704020202020204" pitchFamily="2" charset="0"/>
              </a:rPr>
              <a:t>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3000" y="3881735"/>
            <a:ext cx="75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True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Predict the output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("apple", "byte", "computer")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for </a:t>
            </a:r>
            <a:r>
              <a:rPr lang="en-US" sz="2500" dirty="0" err="1" smtClean="0">
                <a:latin typeface="Nunito Sans" panose="020B0704020202020204" pitchFamily="2" charset="0"/>
              </a:rPr>
              <a:t>i</a:t>
            </a:r>
            <a:r>
              <a:rPr lang="en-US" sz="2500" dirty="0" smtClean="0">
                <a:latin typeface="Nunito Sans" panose="020B0704020202020204" pitchFamily="2" charset="0"/>
              </a:rPr>
              <a:t> in 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: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  print(</a:t>
            </a:r>
            <a:r>
              <a:rPr lang="en-US" sz="2500" dirty="0" err="1" smtClean="0">
                <a:latin typeface="Nunito Sans" panose="020B0704020202020204" pitchFamily="2" charset="0"/>
              </a:rPr>
              <a:t>i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724400" cy="2895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4217" y="2743200"/>
            <a:ext cx="1424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apple </a:t>
            </a:r>
            <a:endParaRPr lang="en-US" sz="2400" b="1" dirty="0" smtClean="0"/>
          </a:p>
          <a:p>
            <a:r>
              <a:rPr lang="en-US" sz="2400" b="1" dirty="0" smtClean="0"/>
              <a:t>byte </a:t>
            </a:r>
            <a:endParaRPr lang="en-US" sz="2400" b="1" dirty="0" smtClean="0"/>
          </a:p>
          <a:p>
            <a:r>
              <a:rPr lang="en-US" sz="2400" b="1" dirty="0" smtClean="0"/>
              <a:t>computer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Predict the output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("apple", "byte", "computer")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n = 2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for </a:t>
            </a:r>
            <a:r>
              <a:rPr lang="en-US" sz="2500" dirty="0" err="1" smtClean="0">
                <a:latin typeface="Nunito Sans" panose="020B0704020202020204" pitchFamily="2" charset="0"/>
              </a:rPr>
              <a:t>i</a:t>
            </a:r>
            <a:r>
              <a:rPr lang="en-US" sz="2500" dirty="0" smtClean="0">
                <a:latin typeface="Nunito Sans" panose="020B0704020202020204" pitchFamily="2" charset="0"/>
              </a:rPr>
              <a:t> in range(n):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  print(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[</a:t>
            </a:r>
            <a:r>
              <a:rPr lang="en-US" sz="2500" dirty="0" err="1" smtClean="0">
                <a:latin typeface="Nunito Sans" panose="020B0704020202020204" pitchFamily="2" charset="0"/>
              </a:rPr>
              <a:t>i</a:t>
            </a:r>
            <a:r>
              <a:rPr lang="en-US" sz="2500" dirty="0" smtClean="0">
                <a:latin typeface="Nunito Sans" panose="020B0704020202020204" pitchFamily="2" charset="0"/>
              </a:rPr>
              <a:t>])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724400" cy="2895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4217" y="2743200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apple </a:t>
            </a:r>
            <a:endParaRPr lang="en-US" sz="2400" b="1" dirty="0" smtClean="0"/>
          </a:p>
          <a:p>
            <a:r>
              <a:rPr lang="en-US" sz="2400" b="1" dirty="0" smtClean="0"/>
              <a:t>byte </a:t>
            </a:r>
            <a:endParaRPr lang="en-US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Predict the output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("apple", "byte", "computer")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n = 2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for </a:t>
            </a:r>
            <a:r>
              <a:rPr lang="en-US" sz="2500" dirty="0" err="1" smtClean="0">
                <a:latin typeface="Nunito Sans" panose="020B0704020202020204" pitchFamily="2" charset="0"/>
              </a:rPr>
              <a:t>i</a:t>
            </a:r>
            <a:r>
              <a:rPr lang="en-US" sz="2500" dirty="0" smtClean="0">
                <a:latin typeface="Nunito Sans" panose="020B0704020202020204" pitchFamily="2" charset="0"/>
              </a:rPr>
              <a:t> in range(n):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  print(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[</a:t>
            </a:r>
            <a:r>
              <a:rPr lang="en-US" sz="2500" dirty="0" err="1" smtClean="0">
                <a:latin typeface="Nunito Sans" panose="020B0704020202020204" pitchFamily="2" charset="0"/>
              </a:rPr>
              <a:t>i</a:t>
            </a:r>
            <a:r>
              <a:rPr lang="en-US" sz="2500" dirty="0" smtClean="0">
                <a:latin typeface="Nunito Sans" panose="020B0704020202020204" pitchFamily="2" charset="0"/>
              </a:rPr>
              <a:t>])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  break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724400" cy="2895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4217" y="2743200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apple  </a:t>
            </a:r>
            <a:endParaRPr lang="en-US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Predict the output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("apple", "byte", "computer")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print(list(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724400" cy="2895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2400" y="2743200"/>
            <a:ext cx="3637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['apple', 'byte', 'computer']</a:t>
            </a:r>
            <a:endParaRPr lang="en-US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Built in Functions 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(3, 7, 'p', 'y', 'z', 9.5, 'y')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tuple.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count</a:t>
            </a:r>
            <a:r>
              <a:rPr lang="en-US" sz="2500" dirty="0" smtClean="0">
                <a:latin typeface="Nunito Sans" panose="020B0704020202020204" pitchFamily="2" charset="0"/>
              </a:rPr>
              <a:t>('y'))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tuple.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count</a:t>
            </a:r>
            <a:r>
              <a:rPr lang="en-US" sz="2500" dirty="0" smtClean="0">
                <a:latin typeface="Nunito Sans" panose="020B0704020202020204" pitchFamily="2" charset="0"/>
              </a:rPr>
              <a:t>(7))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tuple.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count</a:t>
            </a:r>
            <a:r>
              <a:rPr lang="en-US" sz="2500" dirty="0" smtClean="0">
                <a:latin typeface="Nunito Sans" panose="020B0704020202020204" pitchFamily="2" charset="0"/>
              </a:rPr>
              <a:t>(9))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724400" cy="2895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0042" y="2743200"/>
            <a:ext cx="34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 smtClean="0"/>
          </a:p>
          <a:p>
            <a:r>
              <a:rPr lang="en-US" sz="2400" b="1" dirty="0" smtClean="0"/>
              <a:t>1</a:t>
            </a:r>
            <a:endParaRPr lang="en-US" sz="2400" b="1" dirty="0" smtClean="0"/>
          </a:p>
          <a:p>
            <a:r>
              <a:rPr lang="en-US" sz="2400" b="1" dirty="0" smtClean="0"/>
              <a:t>0</a:t>
            </a:r>
            <a:endParaRPr lang="en-US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Built in Functions 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235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(3, 7, 'p', 'y', 'z', 9.5, 'y')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tuple.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index</a:t>
            </a:r>
            <a:r>
              <a:rPr lang="en-US" sz="2500" dirty="0" smtClean="0">
                <a:latin typeface="Nunito Sans" panose="020B0704020202020204" pitchFamily="2" charset="0"/>
              </a:rPr>
              <a:t>('y'))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tuple.</a:t>
            </a:r>
            <a:r>
              <a:rPr lang="en-US" sz="2500" b="1" dirty="0" err="1" smtClean="0">
                <a:solidFill>
                  <a:srgbClr val="FF0000"/>
                </a:solidFill>
                <a:latin typeface="Nunito Sans" panose="020B0704020202020204" pitchFamily="2" charset="0"/>
              </a:rPr>
              <a:t>index</a:t>
            </a:r>
            <a:r>
              <a:rPr lang="en-US" sz="2500" dirty="0" smtClean="0">
                <a:latin typeface="Nunito Sans" panose="020B0704020202020204" pitchFamily="2" charset="0"/>
              </a:rPr>
              <a:t>(7))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724400" cy="2895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0042" y="2743200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 smtClean="0"/>
          </a:p>
          <a:p>
            <a:r>
              <a:rPr lang="en-US" sz="2400" b="1" dirty="0" smtClean="0"/>
              <a:t>1</a:t>
            </a:r>
            <a:endParaRPr lang="en-US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Creating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</a:t>
            </a:r>
            <a:r>
              <a:rPr lang="en-US" sz="4500" b="1" dirty="0" smtClean="0">
                <a:latin typeface="Nunito Sans" panose="020B0704020202020204" pitchFamily="2" charset="0"/>
              </a:rPr>
              <a:t> with 1 element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('hello')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) 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141" y="2738735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hello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Creating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</a:t>
            </a:r>
            <a:r>
              <a:rPr lang="en-US" sz="4500" b="1" dirty="0" smtClean="0">
                <a:latin typeface="Nunito Sans" panose="020B0704020202020204" pitchFamily="2" charset="0"/>
              </a:rPr>
              <a:t> with 1 element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 = ('hello‘,)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Tuple</a:t>
            </a:r>
            <a:r>
              <a:rPr lang="en-US" sz="2500" dirty="0" smtClean="0">
                <a:latin typeface="Nunito Sans" panose="020B0704020202020204" pitchFamily="2" charset="0"/>
              </a:rPr>
              <a:t>) 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1676400"/>
            <a:ext cx="45720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2814935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('hello',)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5454" y="2052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Immutable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 = (26, 45, ‘hello’)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[1] = 7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</a:t>
            </a:r>
            <a:r>
              <a:rPr lang="en-US" sz="2500" dirty="0" err="1" smtClean="0">
                <a:latin typeface="Nunito Sans" panose="020B0704020202020204" pitchFamily="2" charset="0"/>
              </a:rPr>
              <a:t>value_tuple</a:t>
            </a:r>
            <a:r>
              <a:rPr lang="en-US" sz="2500" dirty="0" smtClean="0">
                <a:latin typeface="Nunito Sans" panose="020B0704020202020204" pitchFamily="2" charset="0"/>
              </a:rPr>
              <a:t>)</a:t>
            </a:r>
            <a:endParaRPr lang="en-US" sz="2500" dirty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15200" y="1828800"/>
            <a:ext cx="22098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Output: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9313" y="2590800"/>
            <a:ext cx="8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Error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53000" y="3733800"/>
            <a:ext cx="700271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Concatenation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value1_tuple = (26, 45, 'hello')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value2_tuple = 7, 5.6, "python"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print(value1_tuple + value2_tuple)</a:t>
            </a: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3124200"/>
            <a:ext cx="4343400" cy="198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Output: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2800" y="4267200"/>
            <a:ext cx="413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(26, 45, 'hello', 7, 5.6, 'python')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20B0704020202020204" pitchFamily="2" charset="0"/>
              </a:rPr>
              <a:t>Nesting of </a:t>
            </a:r>
            <a:r>
              <a:rPr lang="en-US" sz="4500" b="1" dirty="0" err="1" smtClean="0">
                <a:latin typeface="Nunito Sans" panose="020B0704020202020204" pitchFamily="2" charset="0"/>
              </a:rPr>
              <a:t>tuples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11766"/>
            <a:ext cx="11104481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value1_tuple = (26, 45, 'hello')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value2_tuple = 7, 5.6, "python"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value3_tuple = value1_tuple, value2_tuple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20B0704020202020204" pitchFamily="2" charset="0"/>
              </a:rPr>
              <a:t>print(value3_tuple)</a:t>
            </a:r>
            <a:endParaRPr lang="en-US" sz="2500" dirty="0" smtClean="0">
              <a:latin typeface="Nunito Sans" panose="020B0704020202020204" pitchFamily="2" charset="0"/>
            </a:endParaRPr>
          </a:p>
          <a:p>
            <a:pPr>
              <a:lnSpc>
                <a:spcPct val="150000"/>
              </a:lnSpc>
            </a:pPr>
            <a:endParaRPr lang="en-US" sz="2500" dirty="0" smtClean="0">
              <a:latin typeface="Nunito Sans" panose="020B07040202020202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3124200"/>
            <a:ext cx="4724400" cy="2209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9012" y="4191000"/>
            <a:ext cx="451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((26, 45, 'hello'), (7, 5.6, 'python'))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41654" y="35007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6103</Words>
  <Application>WPS Presentation</Application>
  <PresentationFormat>Custom</PresentationFormat>
  <Paragraphs>1282</Paragraphs>
  <Slides>48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Arial</vt:lpstr>
      <vt:lpstr>SimSun</vt:lpstr>
      <vt:lpstr>Wingdings</vt:lpstr>
      <vt:lpstr>Nunito Sans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yugandhar surya</cp:lastModifiedBy>
  <cp:revision>187</cp:revision>
  <dcterms:created xsi:type="dcterms:W3CDTF">2006-08-16T00:00:00Z</dcterms:created>
  <dcterms:modified xsi:type="dcterms:W3CDTF">2023-07-03T17:43:11Z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EB3E1C3CD63E477A85E08A866BAB849C</vt:lpwstr>
  </property>
  <property fmtid="{D5CDD505-2E9C-101B-9397-08002B2CF9AE}" pid="3" name="KSOProductBuildVer">
    <vt:lpwstr>1033-11.2.0.11537</vt:lpwstr>
  </property>
</Properties>
</file>