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75" r:id="rId3"/>
    <p:sldId id="290" r:id="rId5"/>
    <p:sldId id="291" r:id="rId6"/>
    <p:sldId id="337" r:id="rId7"/>
    <p:sldId id="339" r:id="rId8"/>
    <p:sldId id="338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4" r:id="rId23"/>
    <p:sldId id="353" r:id="rId24"/>
    <p:sldId id="355" r:id="rId25"/>
    <p:sldId id="356" r:id="rId26"/>
    <p:sldId id="357" r:id="rId27"/>
    <p:sldId id="358" r:id="rId28"/>
  </p:sldIdLst>
  <p:sldSz cx="12192000" cy="6858000"/>
  <p:notesSz cx="6858000" cy="9144000"/>
  <p:embeddedFontLst>
    <p:embeddedFont>
      <p:font typeface="Nunito Sans" panose="020B0704020202020204" pitchFamily="2" charset="0"/>
      <p:bold r:id="rId32"/>
      <p:boldItalic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77240" autoAdjust="0"/>
  </p:normalViewPr>
  <p:slideViewPr>
    <p:cSldViewPr>
      <p:cViewPr>
        <p:scale>
          <a:sx n="66" d="100"/>
          <a:sy n="66" d="100"/>
        </p:scale>
        <p:origin x="-156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item to remove does not exist, </a:t>
            </a:r>
            <a:r>
              <a:rPr lang="en-US" dirty="0" smtClean="0"/>
              <a:t>remove()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will raise an error.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item to remove does not exist, </a:t>
            </a:r>
            <a:r>
              <a:rPr lang="en-US" dirty="0" smtClean="0"/>
              <a:t>discard()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will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raise an error.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also use the </a:t>
            </a:r>
            <a:r>
              <a:rPr lang="en-US" dirty="0" smtClean="0"/>
              <a:t>pop()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method to remove an item, but this method will remove the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item. Remember that sets are unordered, so you will not know what item that gets removed.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thisset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{"apple", "banana", "cherry"}</a:t>
            </a:r>
            <a:br>
              <a:rPr lang="en-US" dirty="0" smtClean="0"/>
            </a:b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 thisset.pop()</a:t>
            </a:r>
            <a:br>
              <a:rPr lang="en-US" dirty="0" smtClean="0"/>
            </a:b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print(x)</a:t>
            </a:r>
            <a:br>
              <a:rPr lang="en-US" dirty="0" smtClean="0"/>
            </a:b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thisset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Output: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Apple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{‘banana’, ‘cherry’}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#month1 is the superset of month2 hence it will print true. </a:t>
            </a:r>
            <a:endParaRPr lang="en-US" b="0" dirty="0" smtClean="0"/>
          </a:p>
          <a:p>
            <a:r>
              <a:rPr lang="en-US" b="0" dirty="0" smtClean="0"/>
              <a:t>#prints false since month1 is not the subset of month2 </a:t>
            </a:r>
            <a:endParaRPr lang="en-US" b="0" dirty="0" smtClean="0"/>
          </a:p>
          <a:p>
            <a:r>
              <a:rPr lang="en-US" b="0" dirty="0" smtClean="0"/>
              <a:t>#prints false since month1 and month2 are not equivalent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access items in a set by referring to an index, since sets are unordered the items has no index.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loop through the set items using a </a:t>
            </a:r>
            <a:r>
              <a:rPr lang="en-US" dirty="0" smtClean="0"/>
              <a:t>for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loop, or ask if a specified value is present in a set, by using the </a:t>
            </a:r>
            <a:r>
              <a:rPr lang="en-US" b="1" dirty="0" smtClean="0"/>
              <a:t>in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loop through the set items using a </a:t>
            </a:r>
            <a:r>
              <a:rPr lang="en-US" dirty="0" smtClean="0"/>
              <a:t>for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loop, or ask if a specified value is present in a set, by using the </a:t>
            </a:r>
            <a:r>
              <a:rPr lang="en-US" b="1" dirty="0" smtClean="0"/>
              <a:t>in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keyword.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loop through the set items using a </a:t>
            </a:r>
            <a:r>
              <a:rPr lang="en-US" dirty="0" smtClean="0"/>
              <a:t>for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loop, or ask if a specified value is present in a set, by using the </a:t>
            </a:r>
            <a:r>
              <a:rPr lang="en-US" b="1" dirty="0" smtClean="0"/>
              <a:t>in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keyword.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Set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20B0704020202020204" pitchFamily="2" charset="0"/>
              </a:rPr>
              <a:t>Unordered and </a:t>
            </a:r>
            <a:r>
              <a:rPr lang="en-US" sz="2500" dirty="0" err="1" smtClean="0">
                <a:latin typeface="Nunito Sans" panose="020B0704020202020204" pitchFamily="2" charset="0"/>
              </a:rPr>
              <a:t>unindexed</a:t>
            </a:r>
            <a:r>
              <a:rPr lang="en-US" sz="2500" dirty="0" smtClean="0">
                <a:latin typeface="Nunito Sans" panose="020B0704020202020204" pitchFamily="2" charset="0"/>
              </a:rPr>
              <a:t> collection of elements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endParaRPr lang="en-US" sz="2500" dirty="0" smtClean="0">
              <a:latin typeface="Nunito Sans" panose="020B0704020202020204" pitchFamily="2" charset="0"/>
            </a:endParaRPr>
          </a:p>
          <a:p>
            <a:r>
              <a:rPr lang="en-US" sz="2500" dirty="0" smtClean="0">
                <a:latin typeface="Nunito Sans" panose="020B0704020202020204" pitchFamily="2" charset="0"/>
              </a:rPr>
              <a:t>Mutable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endParaRPr lang="en-US" sz="2500" dirty="0" smtClean="0">
              <a:latin typeface="Nunito Sans" panose="020B0704020202020204" pitchFamily="2" charset="0"/>
            </a:endParaRPr>
          </a:p>
          <a:p>
            <a:r>
              <a:rPr lang="en-US" sz="2500" dirty="0" smtClean="0">
                <a:latin typeface="Nunito Sans" panose="020B0704020202020204" pitchFamily="2" charset="0"/>
              </a:rPr>
              <a:t>No duplicate elements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endParaRPr lang="en-US" sz="2500" dirty="0" smtClean="0">
              <a:latin typeface="Nunito Sans" panose="020B0704020202020204" pitchFamily="2" charset="0"/>
            </a:endParaRPr>
          </a:p>
          <a:p>
            <a:r>
              <a:rPr lang="en-US" sz="2500" dirty="0" smtClean="0">
                <a:latin typeface="Nunito Sans" panose="020B0704020202020204" pitchFamily="2" charset="0"/>
              </a:rPr>
              <a:t>Example: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endParaRPr lang="en-US" sz="2500" dirty="0" smtClean="0">
              <a:latin typeface="Nunito Sans" panose="020B0704020202020204" pitchFamily="2" charset="0"/>
            </a:endParaRPr>
          </a:p>
          <a:p>
            <a:r>
              <a:rPr lang="en-US" sz="2500" dirty="0" smtClean="0">
                <a:latin typeface="Nunito Sans" panose="020B0704020202020204" pitchFamily="2" charset="0"/>
              </a:rPr>
              <a:t>set = {6, ‘python’, 5.6}</a:t>
            </a:r>
            <a:endParaRPr lang="en-US" sz="2500" dirty="0">
              <a:latin typeface="Nunito Sans" panose="020B07040202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Get the length of a Set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{2, 'PYTHON', 'a', 5, 9.4}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len</a:t>
            </a:r>
            <a:r>
              <a:rPr lang="en-US" sz="2500" dirty="0" smtClean="0">
                <a:latin typeface="Nunito Sans" panose="020B0704020202020204" pitchFamily="2" charset="0"/>
              </a:rPr>
              <a:t>(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762000"/>
            <a:ext cx="4648200" cy="2743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0" y="1905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63000" y="9906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Remove Element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{2, 'PYTHON', 'a', 5, 9.4}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remove</a:t>
            </a:r>
            <a:r>
              <a:rPr lang="en-US" sz="2500" dirty="0" smtClean="0">
                <a:latin typeface="Nunito Sans" panose="020B0704020202020204" pitchFamily="2" charset="0"/>
              </a:rPr>
              <a:t>('PYTHON')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762000"/>
            <a:ext cx="4648200" cy="2743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34400" y="175260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{2, 5, 9.4, 'a'}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63000" y="9906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4119" y="3815224"/>
            <a:ext cx="1110448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{2, 'PYTHON', 'a', 5, 9.4}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discard</a:t>
            </a:r>
            <a:r>
              <a:rPr lang="en-US" sz="2500" dirty="0" smtClean="0">
                <a:latin typeface="Nunito Sans" panose="020B0704020202020204" pitchFamily="2" charset="0"/>
              </a:rPr>
              <a:t>('PYTHON')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34400" y="251013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{2, 5, 9.4, 'a'}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772400" y="4419600"/>
            <a:ext cx="30480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Difference b/w discard() and remove??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Remove Element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746662"/>
            <a:ext cx="11104481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{2, 'PYTHON', 'a', 5, 9.4}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remove</a:t>
            </a:r>
            <a:r>
              <a:rPr lang="en-US" sz="2500" dirty="0" smtClean="0">
                <a:latin typeface="Nunito Sans" panose="020B0704020202020204" pitchFamily="2" charset="0"/>
              </a:rPr>
              <a:t>('PYTHON')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remove</a:t>
            </a:r>
            <a:r>
              <a:rPr lang="en-US" sz="2500" dirty="0" smtClean="0">
                <a:latin typeface="Nunito Sans" panose="020B0704020202020204" pitchFamily="2" charset="0"/>
              </a:rPr>
              <a:t>('PYTHON')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762000"/>
            <a:ext cx="4648200" cy="2743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34400" y="175260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{2, 5, 9.4, 'a'}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63000" y="9906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4119" y="1752600"/>
            <a:ext cx="11104481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{2, 'PYTHON', 'a', 5, 9.4}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discard</a:t>
            </a:r>
            <a:r>
              <a:rPr lang="en-US" sz="2500" dirty="0" smtClean="0">
                <a:latin typeface="Nunito Sans" panose="020B0704020202020204" pitchFamily="2" charset="0"/>
              </a:rPr>
              <a:t>('PYTHON')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discard</a:t>
            </a:r>
            <a:r>
              <a:rPr lang="en-US" sz="2500" dirty="0" smtClean="0">
                <a:latin typeface="Nunito Sans" panose="020B0704020202020204" pitchFamily="2" charset="0"/>
              </a:rPr>
              <a:t>('PYTHON')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3713" y="2510135"/>
            <a:ext cx="8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Error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534400" y="175260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{2, 5, 9.4, 'a'}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34400" y="251013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{2, 5, 9.4, 'a'}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32851" y="3733800"/>
            <a:ext cx="5430549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9" grpId="0"/>
      <p:bldP spid="9" grpId="1"/>
      <p:bldP spid="13" grpId="0"/>
      <p:bldP spid="14" grpId="0"/>
      <p:bldP spid="14" grpId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Clear a set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{2, 'PYTHON', 'a', 5, 9.4}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clear</a:t>
            </a:r>
            <a:r>
              <a:rPr lang="en-US" sz="2500" dirty="0" smtClean="0">
                <a:latin typeface="Nunito Sans" panose="020B0704020202020204" pitchFamily="2" charset="0"/>
              </a:rPr>
              <a:t>()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762000"/>
            <a:ext cx="4648200" cy="2743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6166" y="1824335"/>
            <a:ext cx="761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set()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63000" y="9906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Delete the set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{2, 'PYTHON', 'a', 5, 9.4}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del</a:t>
            </a:r>
            <a:r>
              <a:rPr lang="en-US" sz="2500" dirty="0" smtClean="0">
                <a:latin typeface="Nunito Sans" panose="020B0704020202020204" pitchFamily="2" charset="0"/>
              </a:rPr>
              <a:t> 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762000"/>
            <a:ext cx="4648200" cy="2743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6166" y="1824335"/>
            <a:ext cx="8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Error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63000" y="9906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43301" y="3886200"/>
            <a:ext cx="6048699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Union of two sets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month1_set = {"Jan", "Feb", "Dec", "Mar"}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month2_set = {"May", "Jan", "Oct", "Mar"}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print(month1_set 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|</a:t>
            </a:r>
            <a:r>
              <a:rPr lang="en-US" sz="2500" dirty="0" smtClean="0">
                <a:latin typeface="Nunito Sans" panose="020B0704020202020204" pitchFamily="2" charset="0"/>
              </a:rPr>
              <a:t> month2_set)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7083" y="3429000"/>
            <a:ext cx="5498717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7577" y="4491335"/>
            <a:ext cx="525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{'Feb', 'May', 'Dec', 'Oct', 'Mar', 'Jan'}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98433" y="3657600"/>
            <a:ext cx="133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Union of two sets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month1_set = {"Jan", "Feb", "Dec", "Mar"}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month2_set = {"May", "Jan", "Oct", "Mar"}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print(month1_set.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union</a:t>
            </a:r>
            <a:r>
              <a:rPr lang="en-US" sz="2500" dirty="0" smtClean="0">
                <a:latin typeface="Nunito Sans" panose="020B0704020202020204" pitchFamily="2" charset="0"/>
              </a:rPr>
              <a:t>(month2_set))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7083" y="3429000"/>
            <a:ext cx="5498717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7577" y="4491335"/>
            <a:ext cx="525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{'Oct', 'Feb', 'May', 'Jan', 'Mar', 'Dec'}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98433" y="3657600"/>
            <a:ext cx="133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Intersection of two sets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month1_set = {"Jan", "Feb", "Dec", "Mar"}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month2_set = {"May", "Jan", "Oct", "Mar"}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print(month1_set.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intersection</a:t>
            </a:r>
            <a:r>
              <a:rPr lang="en-US" sz="2500" dirty="0" smtClean="0">
                <a:latin typeface="Nunito Sans" panose="020B0704020202020204" pitchFamily="2" charset="0"/>
              </a:rPr>
              <a:t>(month2_set))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7083" y="3429000"/>
            <a:ext cx="5498717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1577" y="4491335"/>
            <a:ext cx="2285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{'Jan', 'Mar'}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98433" y="3657600"/>
            <a:ext cx="133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Intersection of two sets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month1_set = {"Jan", "Feb", "Dec", "Mar"}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month2_set = {"May", "Jan", "Oct", "Mar"}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print(month1_set 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&amp; </a:t>
            </a:r>
            <a:r>
              <a:rPr lang="en-US" sz="2500" dirty="0" smtClean="0">
                <a:latin typeface="Nunito Sans" panose="020B0704020202020204" pitchFamily="2" charset="0"/>
              </a:rPr>
              <a:t>month2_set)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7083" y="3429000"/>
            <a:ext cx="5498717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1577" y="4491335"/>
            <a:ext cx="2285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{'Jan', 'Mar'}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98433" y="3657600"/>
            <a:ext cx="133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Difference of two sets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month1_set = {"Jan", "Feb", "Dec", "Mar"}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month2_set = {"May", "Jan", "Oct", "Mar"}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print(month1_set 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- </a:t>
            </a:r>
            <a:r>
              <a:rPr lang="en-US" sz="2500" dirty="0" smtClean="0">
                <a:latin typeface="Nunito Sans" panose="020B0704020202020204" pitchFamily="2" charset="0"/>
              </a:rPr>
              <a:t>month2_set)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7083" y="3429000"/>
            <a:ext cx="5498717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1577" y="4491335"/>
            <a:ext cx="2285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{'Feb', 'Dec'}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98433" y="3657600"/>
            <a:ext cx="133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Creating a Set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set = {}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(set)</a:t>
            </a:r>
            <a:endParaRPr lang="en-US" sz="2500" dirty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3200" y="3124200"/>
            <a:ext cx="22098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Output: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1400" y="388620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{}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Difference of two sets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month1_set = {"Jan", "Feb", "Dec", "Mar"}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month2_set = {"May", "Jan", "Oct", "Mar"}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print(month1_set .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difference</a:t>
            </a:r>
            <a:r>
              <a:rPr lang="en-US" sz="2500" dirty="0" smtClean="0">
                <a:latin typeface="Nunito Sans" panose="020B0704020202020204" pitchFamily="2" charset="0"/>
              </a:rPr>
              <a:t>(month2_set))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7083" y="3429000"/>
            <a:ext cx="5498717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1577" y="4491335"/>
            <a:ext cx="2285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{'Feb', 'Dec'}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98433" y="3657600"/>
            <a:ext cx="133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Set Comparisons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month1_set = {"Jan", "Feb", "Dec", "Mar"}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month2_set = {"Jan",  "Feb"}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(month1_set 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&gt;</a:t>
            </a:r>
            <a:r>
              <a:rPr lang="en-US" sz="2500" dirty="0" smtClean="0">
                <a:latin typeface="Nunito Sans" panose="020B0704020202020204" pitchFamily="2" charset="0"/>
              </a:rPr>
              <a:t> month2_set)  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(month1_set 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&lt;</a:t>
            </a:r>
            <a:r>
              <a:rPr lang="en-US" sz="2500" dirty="0" smtClean="0">
                <a:latin typeface="Nunito Sans" panose="020B0704020202020204" pitchFamily="2" charset="0"/>
              </a:rPr>
              <a:t> month2_set)   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(month1_set 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==</a:t>
            </a:r>
            <a:r>
              <a:rPr lang="en-US" sz="2500" dirty="0" smtClean="0">
                <a:latin typeface="Nunito Sans" panose="020B0704020202020204" pitchFamily="2" charset="0"/>
              </a:rPr>
              <a:t> month2_set) 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7083" y="3429000"/>
            <a:ext cx="5498717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6377" y="4133671"/>
            <a:ext cx="2285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True</a:t>
            </a:r>
            <a:endParaRPr lang="en-US" sz="2400" b="1" dirty="0" smtClean="0"/>
          </a:p>
          <a:p>
            <a:r>
              <a:rPr lang="en-US" sz="2400" b="1" dirty="0" smtClean="0"/>
              <a:t>False</a:t>
            </a:r>
            <a:endParaRPr lang="en-US" sz="2400" b="1" dirty="0" smtClean="0"/>
          </a:p>
          <a:p>
            <a:r>
              <a:rPr lang="en-US" sz="2400" b="1" dirty="0" smtClean="0"/>
              <a:t>False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98433" y="3657600"/>
            <a:ext cx="133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Frozen Sets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20B0704020202020204" pitchFamily="2" charset="0"/>
              </a:rPr>
              <a:t>Immutable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endParaRPr lang="en-US" sz="2500" dirty="0" smtClean="0">
              <a:latin typeface="Nunito Sans" panose="020B0704020202020204" pitchFamily="2" charset="0"/>
            </a:endParaRPr>
          </a:p>
          <a:p>
            <a:r>
              <a:rPr lang="en-US" sz="2500" dirty="0" smtClean="0">
                <a:latin typeface="Nunito Sans" panose="020B0704020202020204" pitchFamily="2" charset="0"/>
              </a:rPr>
              <a:t>No duplicate </a:t>
            </a:r>
            <a:r>
              <a:rPr lang="en-US" sz="2500" dirty="0" smtClean="0">
                <a:latin typeface="Nunito Sans" panose="020B0704020202020204" pitchFamily="2" charset="0"/>
              </a:rPr>
              <a:t>elements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endParaRPr lang="en-US" sz="2500" dirty="0" smtClean="0">
              <a:latin typeface="Nunito Sans" panose="020B0704020202020204" pitchFamily="2" charset="0"/>
            </a:endParaRPr>
          </a:p>
          <a:p>
            <a:r>
              <a:rPr lang="en-US" sz="2500" dirty="0" smtClean="0">
                <a:latin typeface="Nunito Sans" panose="020B0704020202020204" pitchFamily="2" charset="0"/>
              </a:rPr>
              <a:t>Contain the keys of dictionary(Will see later)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endParaRPr lang="en-US" sz="2500" dirty="0" smtClean="0">
              <a:latin typeface="Nunito Sans" panose="020B0704020202020204" pitchFamily="2" charset="0"/>
            </a:endParaRPr>
          </a:p>
          <a:p>
            <a:r>
              <a:rPr lang="en-US" sz="2500" dirty="0" smtClean="0">
                <a:latin typeface="Nunito Sans" panose="020B0704020202020204" pitchFamily="2" charset="0"/>
              </a:rPr>
              <a:t>Example: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endParaRPr lang="en-US" sz="2500" dirty="0" smtClean="0">
              <a:latin typeface="Nunito Sans" panose="020B0704020202020204" pitchFamily="2" charset="0"/>
            </a:endParaRPr>
          </a:p>
          <a:p>
            <a:r>
              <a:rPr lang="en-US" sz="2500" dirty="0" smtClean="0">
                <a:latin typeface="Nunito Sans" panose="020B0704020202020204" pitchFamily="2" charset="0"/>
              </a:rPr>
              <a:t>s = </a:t>
            </a:r>
            <a:r>
              <a:rPr lang="en-US" sz="2500" dirty="0" err="1" smtClean="0">
                <a:latin typeface="Nunito Sans" panose="020B0704020202020204" pitchFamily="2" charset="0"/>
              </a:rPr>
              <a:t>frozenset</a:t>
            </a:r>
            <a:r>
              <a:rPr lang="en-US" sz="2500" dirty="0" smtClean="0">
                <a:latin typeface="Nunito Sans" panose="020B0704020202020204" pitchFamily="2" charset="0"/>
              </a:rPr>
              <a:t>([6</a:t>
            </a:r>
            <a:r>
              <a:rPr lang="en-US" sz="2500" dirty="0" smtClean="0">
                <a:latin typeface="Nunito Sans" panose="020B0704020202020204" pitchFamily="2" charset="0"/>
              </a:rPr>
              <a:t>, ‘python’, </a:t>
            </a:r>
            <a:r>
              <a:rPr lang="en-US" sz="2500" dirty="0" smtClean="0">
                <a:latin typeface="Nunito Sans" panose="020B0704020202020204" pitchFamily="2" charset="0"/>
              </a:rPr>
              <a:t>5.6])</a:t>
            </a:r>
            <a:endParaRPr lang="en-US" sz="2500" dirty="0">
              <a:latin typeface="Nunito Sans" panose="020B07040202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Creating Frozen </a:t>
            </a:r>
            <a:r>
              <a:rPr lang="en-US" sz="4500" b="1" dirty="0" smtClean="0">
                <a:latin typeface="Nunito Sans" panose="020B0704020202020204" pitchFamily="2" charset="0"/>
              </a:rPr>
              <a:t>Sets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s = </a:t>
            </a:r>
            <a:r>
              <a:rPr lang="en-US" sz="2500" dirty="0" err="1" smtClean="0">
                <a:latin typeface="Nunito Sans" panose="020B0704020202020204" pitchFamily="2" charset="0"/>
              </a:rPr>
              <a:t>frozenset</a:t>
            </a:r>
            <a:r>
              <a:rPr lang="en-US" sz="2500" dirty="0" smtClean="0">
                <a:latin typeface="Nunito Sans" panose="020B0704020202020204" pitchFamily="2" charset="0"/>
              </a:rPr>
              <a:t>([6, 'python', 5.6])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print(s)</a:t>
            </a:r>
            <a:endParaRPr lang="en-US" sz="2500" dirty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7083" y="3429000"/>
            <a:ext cx="3746117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0" y="3657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44151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frozenset</a:t>
            </a:r>
            <a:r>
              <a:rPr lang="en-US" sz="2400" b="1" dirty="0" smtClean="0"/>
              <a:t>({'python', 5.6, 6})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Predict the output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s = </a:t>
            </a:r>
            <a:r>
              <a:rPr lang="en-US" sz="2500" dirty="0" err="1" smtClean="0">
                <a:latin typeface="Nunito Sans" panose="020B0704020202020204" pitchFamily="2" charset="0"/>
              </a:rPr>
              <a:t>frozenset</a:t>
            </a:r>
            <a:r>
              <a:rPr lang="en-US" sz="2500" dirty="0" smtClean="0">
                <a:latin typeface="Nunito Sans" panose="020B0704020202020204" pitchFamily="2" charset="0"/>
              </a:rPr>
              <a:t>([6, 'python', 5.6])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s.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add</a:t>
            </a:r>
            <a:r>
              <a:rPr lang="en-US" sz="2500" dirty="0" smtClean="0">
                <a:latin typeface="Nunito Sans" panose="020B0704020202020204" pitchFamily="2" charset="0"/>
              </a:rPr>
              <a:t>(8)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print(s)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21883" y="1219200"/>
            <a:ext cx="3746117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5800" y="1447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458200" y="2205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Error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29200" y="3886200"/>
            <a:ext cx="6729046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Predict the output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s = </a:t>
            </a:r>
            <a:r>
              <a:rPr lang="en-US" sz="2500" dirty="0" err="1" smtClean="0">
                <a:latin typeface="Nunito Sans" panose="020B0704020202020204" pitchFamily="2" charset="0"/>
              </a:rPr>
              <a:t>frozenset</a:t>
            </a:r>
            <a:r>
              <a:rPr lang="en-US" sz="2500" dirty="0" smtClean="0">
                <a:latin typeface="Nunito Sans" panose="020B0704020202020204" pitchFamily="2" charset="0"/>
              </a:rPr>
              <a:t>([6, 'python', 5.6])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s.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remove</a:t>
            </a:r>
            <a:r>
              <a:rPr lang="en-US" sz="2500" dirty="0" smtClean="0">
                <a:latin typeface="Nunito Sans" panose="020B0704020202020204" pitchFamily="2" charset="0"/>
              </a:rPr>
              <a:t>(6)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print(s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21883" y="1219200"/>
            <a:ext cx="3746117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5800" y="1447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458200" y="2205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Error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00600" y="4114800"/>
            <a:ext cx="6435382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Creating a Set 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{2, 5.9, "python", 'o'}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3200" y="3124200"/>
            <a:ext cx="3962400" cy="1752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4034135"/>
            <a:ext cx="275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{2, 'python', 5.9, 'o'}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55854" y="33528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Creating a Set 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print(type(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3200" y="3124200"/>
            <a:ext cx="3962400" cy="1752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80021" y="4034135"/>
            <a:ext cx="16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&lt;class 'set'&gt;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55854" y="33528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Predict the output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{2, 6, 9}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[0])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3200" y="1676400"/>
            <a:ext cx="3962400" cy="1752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1713" y="2586335"/>
            <a:ext cx="8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Error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55854" y="19050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19600" y="4038600"/>
            <a:ext cx="6630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Looping in Sets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{2, 'PYTHON', 'a', 5, 9.4}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for </a:t>
            </a:r>
            <a:r>
              <a:rPr lang="en-US" sz="2500" dirty="0" err="1" smtClean="0">
                <a:latin typeface="Nunito Sans" panose="020B0704020202020204" pitchFamily="2" charset="0"/>
              </a:rPr>
              <a:t>i</a:t>
            </a:r>
            <a:r>
              <a:rPr lang="en-US" sz="2500" dirty="0" smtClean="0">
                <a:latin typeface="Nunito Sans" panose="020B0704020202020204" pitchFamily="2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in</a:t>
            </a:r>
            <a:r>
              <a:rPr lang="en-US" sz="2500" dirty="0" smtClean="0">
                <a:latin typeface="Nunito Sans" panose="020B0704020202020204" pitchFamily="2" charset="0"/>
              </a:rPr>
              <a:t> 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: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    print (</a:t>
            </a:r>
            <a:r>
              <a:rPr lang="en-US" sz="2500" dirty="0" err="1" smtClean="0">
                <a:latin typeface="Nunito Sans" panose="020B0704020202020204" pitchFamily="2" charset="0"/>
              </a:rPr>
              <a:t>i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762000"/>
            <a:ext cx="4724400" cy="3429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034" y="1718608"/>
            <a:ext cx="12631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 smtClean="0"/>
          </a:p>
          <a:p>
            <a:r>
              <a:rPr lang="en-US" sz="2400" b="1" dirty="0" smtClean="0"/>
              <a:t>5</a:t>
            </a:r>
            <a:endParaRPr lang="en-US" sz="2400" b="1" dirty="0" smtClean="0"/>
          </a:p>
          <a:p>
            <a:r>
              <a:rPr lang="en-US" sz="2400" b="1" dirty="0" smtClean="0"/>
              <a:t>a</a:t>
            </a:r>
            <a:endParaRPr lang="en-US" sz="2400" b="1" dirty="0" smtClean="0"/>
          </a:p>
          <a:p>
            <a:r>
              <a:rPr lang="en-US" sz="2400" b="1" dirty="0" smtClean="0"/>
              <a:t>9.4</a:t>
            </a:r>
            <a:endParaRPr lang="en-US" sz="2400" b="1" dirty="0" smtClean="0"/>
          </a:p>
          <a:p>
            <a:r>
              <a:rPr lang="en-US" sz="2400" b="1" dirty="0" smtClean="0"/>
              <a:t>PYTHON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63000" y="9906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Predict the output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{2, 'PYTHON', 'a', 5, 9.4}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(7 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in</a:t>
            </a:r>
            <a:r>
              <a:rPr lang="en-US" sz="2500" dirty="0" smtClean="0">
                <a:latin typeface="Nunito Sans" panose="020B0704020202020204" pitchFamily="2" charset="0"/>
              </a:rPr>
              <a:t> 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762000"/>
            <a:ext cx="4191000" cy="2590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5400" y="1905000"/>
            <a:ext cx="823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False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63000" y="9906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Predict the output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{2, 'PYTHON', 'a', 5, 9.4}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('PYTHON' 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in</a:t>
            </a:r>
            <a:r>
              <a:rPr lang="en-US" sz="2500" dirty="0" smtClean="0">
                <a:latin typeface="Nunito Sans" panose="020B0704020202020204" pitchFamily="2" charset="0"/>
              </a:rPr>
              <a:t> 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762000"/>
            <a:ext cx="4191000" cy="2590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5400" y="1905000"/>
            <a:ext cx="75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True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63000" y="9906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Add Element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 = {2, 'PYTHON', 'a', 5, 9.4}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value_set.</a:t>
            </a:r>
            <a:r>
              <a:rPr lang="en-US" sz="2500" b="1" dirty="0" smtClean="0">
                <a:solidFill>
                  <a:srgbClr val="FF0000"/>
                </a:solidFill>
                <a:latin typeface="Nunito Sans" panose="020B0704020202020204" pitchFamily="2" charset="0"/>
              </a:rPr>
              <a:t>add</a:t>
            </a:r>
            <a:r>
              <a:rPr lang="en-US" sz="2500" dirty="0" smtClean="0">
                <a:latin typeface="Nunito Sans" panose="020B0704020202020204" pitchFamily="2" charset="0"/>
              </a:rPr>
              <a:t>("apple")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value_set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762000"/>
            <a:ext cx="4648200" cy="2743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0090" y="1905000"/>
            <a:ext cx="422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{2, 'a', 5, 9.4, 'apple', 'PYTHON'}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63000" y="9906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3243</Words>
  <Application>WPS Presentation</Application>
  <PresentationFormat>Custom</PresentationFormat>
  <Paragraphs>280</Paragraphs>
  <Slides>25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Nunito Sans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yugandhar surya</cp:lastModifiedBy>
  <cp:revision>238</cp:revision>
  <dcterms:created xsi:type="dcterms:W3CDTF">2006-08-16T00:00:00Z</dcterms:created>
  <dcterms:modified xsi:type="dcterms:W3CDTF">2023-07-03T17:45:12Z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971A0EFA39D642AB9397DAF7F540563C</vt:lpwstr>
  </property>
  <property fmtid="{D5CDD505-2E9C-101B-9397-08002B2CF9AE}" pid="3" name="KSOProductBuildVer">
    <vt:lpwstr>1033-11.2.0.11537</vt:lpwstr>
  </property>
</Properties>
</file>