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6"/>
  </p:notesMasterIdLst>
  <p:sldIdLst>
    <p:sldId id="292" r:id="rId3"/>
    <p:sldId id="293" r:id="rId4"/>
    <p:sldId id="294" r:id="rId5"/>
    <p:sldId id="295" r:id="rId6"/>
    <p:sldId id="296" r:id="rId7"/>
    <p:sldId id="315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</p:sldIdLst>
  <p:sldSz cx="12192000" cy="6858000"/>
  <p:notesSz cx="6858000" cy="9144000"/>
  <p:embeddedFontLst>
    <p:embeddedFont>
      <p:font typeface="Nunito Sans" panose="00000500000000000000" pitchFamily="2" charset="0"/>
      <p:regular r:id="rId30"/>
      <p:bold r:id="rId31"/>
      <p:italic r:id="rId32"/>
      <p:boldItalic r:id="rId33"/>
    </p:embeddedFont>
    <p:embeddedFont>
      <p:font typeface="Calibri" panose="020F050202020403020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94" autoAdjust="0"/>
    <p:restoredTop sz="84899" autoAdjust="0"/>
  </p:normalViewPr>
  <p:slideViewPr>
    <p:cSldViewPr>
      <p:cViewPr>
        <p:scale>
          <a:sx n="66" d="100"/>
          <a:sy n="66" d="100"/>
        </p:scale>
        <p:origin x="-156" y="-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3"/>
            <a:ext cx="10972800" cy="5079999"/>
          </a:xfrm>
        </p:spPr>
        <p:txBody>
          <a:bodyPr>
            <a:normAutofit/>
          </a:bodyPr>
          <a:lstStyle/>
          <a:p>
            <a:endParaRPr lang="en-US" sz="2900" dirty="0" smtClean="0"/>
          </a:p>
          <a:p>
            <a:r>
              <a:rPr lang="en-US" sz="2900" dirty="0" smtClean="0"/>
              <a:t>In </a:t>
            </a:r>
            <a:r>
              <a:rPr lang="en-US" sz="2900" dirty="0"/>
              <a:t>Python, function is a </a:t>
            </a:r>
            <a:r>
              <a:rPr lang="en-US" sz="2900" dirty="0">
                <a:solidFill>
                  <a:srgbClr val="C00000"/>
                </a:solidFill>
              </a:rPr>
              <a:t>group of related statements </a:t>
            </a:r>
            <a:r>
              <a:rPr lang="en-US" sz="2900" dirty="0"/>
              <a:t>that perform a specific task.</a:t>
            </a:r>
            <a:endParaRPr lang="en-US" sz="2900" dirty="0"/>
          </a:p>
          <a:p>
            <a:endParaRPr lang="en-US" sz="2900" dirty="0" smtClean="0"/>
          </a:p>
          <a:p>
            <a:r>
              <a:rPr lang="en-US" sz="2900" dirty="0" smtClean="0"/>
              <a:t>Functions </a:t>
            </a:r>
            <a:r>
              <a:rPr lang="en-US" sz="2900" dirty="0"/>
              <a:t>help break our program into </a:t>
            </a:r>
            <a:r>
              <a:rPr lang="en-US" sz="2900" dirty="0">
                <a:solidFill>
                  <a:srgbClr val="C00000"/>
                </a:solidFill>
              </a:rPr>
              <a:t>smaller</a:t>
            </a:r>
            <a:r>
              <a:rPr lang="en-US" sz="2900" dirty="0"/>
              <a:t> and modular chunks. </a:t>
            </a:r>
            <a:endParaRPr lang="en-US" sz="2900" dirty="0"/>
          </a:p>
          <a:p>
            <a:endParaRPr lang="en-US" sz="2900" dirty="0" smtClean="0"/>
          </a:p>
          <a:p>
            <a:r>
              <a:rPr lang="en-US" sz="2900" dirty="0" smtClean="0"/>
              <a:t>Furthermore</a:t>
            </a:r>
            <a:r>
              <a:rPr lang="en-US" sz="2900" dirty="0"/>
              <a:t>, it avoids </a:t>
            </a:r>
            <a:r>
              <a:rPr lang="en-US" sz="2900" dirty="0">
                <a:solidFill>
                  <a:srgbClr val="C00000"/>
                </a:solidFill>
              </a:rPr>
              <a:t>repetition</a:t>
            </a:r>
            <a:r>
              <a:rPr lang="en-US" sz="2900" dirty="0"/>
              <a:t> and makes </a:t>
            </a:r>
            <a:r>
              <a:rPr lang="en-US" sz="2900" dirty="0">
                <a:solidFill>
                  <a:srgbClr val="C00000"/>
                </a:solidFill>
              </a:rPr>
              <a:t>code reusable</a:t>
            </a:r>
            <a:r>
              <a:rPr lang="en-US" sz="2900" dirty="0" smtClean="0"/>
              <a:t>.</a:t>
            </a:r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Functions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09720" y="1809739"/>
            <a:ext cx="2190765" cy="11430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Arguments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24232" y="3333750"/>
            <a:ext cx="2190765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With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191251" y="3333750"/>
            <a:ext cx="2190765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/>
              <a:t>W</a:t>
            </a:r>
            <a:r>
              <a:rPr lang="en-IN" dirty="0" smtClean="0"/>
              <a:t>ithout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24760" y="1809739"/>
            <a:ext cx="2190765" cy="11430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Return type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19483" y="5143512"/>
            <a:ext cx="4572032" cy="14287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Without argument without return type</a:t>
            </a:r>
            <a:endParaRPr lang="en-US" dirty="0"/>
          </a:p>
        </p:txBody>
      </p:sp>
      <p:cxnSp>
        <p:nvCxnSpPr>
          <p:cNvPr id="16" name="Shape 15"/>
          <p:cNvCxnSpPr>
            <a:stCxn id="5" idx="3"/>
            <a:endCxn id="7" idx="0"/>
          </p:cNvCxnSpPr>
          <p:nvPr/>
        </p:nvCxnSpPr>
        <p:spPr>
          <a:xfrm>
            <a:off x="4000486" y="2381243"/>
            <a:ext cx="3286148" cy="952507"/>
          </a:xfrm>
          <a:prstGeom prst="bentConnector2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8" idx="2"/>
            <a:endCxn id="7" idx="3"/>
          </p:cNvCxnSpPr>
          <p:nvPr/>
        </p:nvCxnSpPr>
        <p:spPr>
          <a:xfrm rot="5400000">
            <a:off x="8024827" y="3309938"/>
            <a:ext cx="952507" cy="238127"/>
          </a:xfrm>
          <a:prstGeom prst="bentConnector2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hape 19"/>
          <p:cNvCxnSpPr>
            <a:stCxn id="7" idx="2"/>
            <a:endCxn id="10" idx="0"/>
          </p:cNvCxnSpPr>
          <p:nvPr/>
        </p:nvCxnSpPr>
        <p:spPr>
          <a:xfrm rot="5400000">
            <a:off x="6262689" y="4119569"/>
            <a:ext cx="666755" cy="1381135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Ways to write a function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667769" y="2190741"/>
            <a:ext cx="2286016" cy="116682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With argument without return type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14337" y="4357694"/>
            <a:ext cx="2309829" cy="108490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Without argument with return type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739206" y="4429133"/>
            <a:ext cx="2357455" cy="100013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Without argument without return type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66712" y="2071678"/>
            <a:ext cx="2357454" cy="128588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With argument with return type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Ways to write a function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28717" y="1904989"/>
            <a:ext cx="2381267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Pre-defined function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90987" y="3238499"/>
            <a:ext cx="2381267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User-defined function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48506" y="4667259"/>
            <a:ext cx="2381267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Anonymous function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Types of Functions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90723" y="2000240"/>
            <a:ext cx="2381267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Pre-defined function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43493" y="3810003"/>
            <a:ext cx="4000528" cy="14287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Functions which is </a:t>
            </a:r>
            <a:r>
              <a:rPr lang="en-IN" b="1" dirty="0" smtClean="0"/>
              <a:t>already defined</a:t>
            </a:r>
            <a:r>
              <a:rPr lang="en-IN" dirty="0" smtClean="0"/>
              <a:t> by the developers which can be used</a:t>
            </a:r>
            <a:endParaRPr lang="en-US" dirty="0"/>
          </a:p>
        </p:txBody>
      </p:sp>
      <p:cxnSp>
        <p:nvCxnSpPr>
          <p:cNvPr id="11" name="Shape 10"/>
          <p:cNvCxnSpPr>
            <a:stCxn id="5" idx="2"/>
            <a:endCxn id="8" idx="1"/>
          </p:cNvCxnSpPr>
          <p:nvPr/>
        </p:nvCxnSpPr>
        <p:spPr>
          <a:xfrm rot="16200000" flipH="1">
            <a:off x="3571858" y="2952746"/>
            <a:ext cx="1381135" cy="1762137"/>
          </a:xfrm>
          <a:prstGeom prst="bentConnector2">
            <a:avLst/>
          </a:prstGeom>
          <a:ln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Types of Functions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90723" y="2000240"/>
            <a:ext cx="2381267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User-defined function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43493" y="3810003"/>
            <a:ext cx="4000528" cy="14287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Functions developed by the </a:t>
            </a:r>
            <a:r>
              <a:rPr lang="en-IN" b="1" dirty="0" smtClean="0">
                <a:solidFill>
                  <a:srgbClr val="C00000"/>
                </a:solidFill>
              </a:rPr>
              <a:t>users</a:t>
            </a:r>
            <a:r>
              <a:rPr lang="en-IN" b="1" dirty="0" smtClean="0"/>
              <a:t> </a:t>
            </a:r>
            <a:r>
              <a:rPr lang="en-IN" dirty="0" smtClean="0"/>
              <a:t>for temporary usage  by </a:t>
            </a:r>
            <a:r>
              <a:rPr lang="en-IN" b="1" dirty="0" smtClean="0">
                <a:solidFill>
                  <a:srgbClr val="C00000"/>
                </a:solidFill>
              </a:rPr>
              <a:t>def </a:t>
            </a:r>
            <a:r>
              <a:rPr lang="en-IN" dirty="0" smtClean="0"/>
              <a:t>keyword</a:t>
            </a:r>
            <a:endParaRPr lang="en-US" dirty="0"/>
          </a:p>
        </p:txBody>
      </p:sp>
      <p:cxnSp>
        <p:nvCxnSpPr>
          <p:cNvPr id="11" name="Shape 10"/>
          <p:cNvCxnSpPr>
            <a:stCxn id="5" idx="2"/>
            <a:endCxn id="8" idx="1"/>
          </p:cNvCxnSpPr>
          <p:nvPr/>
        </p:nvCxnSpPr>
        <p:spPr>
          <a:xfrm rot="16200000" flipH="1">
            <a:off x="3571858" y="2952746"/>
            <a:ext cx="1381135" cy="1762137"/>
          </a:xfrm>
          <a:prstGeom prst="bentConnector2">
            <a:avLst/>
          </a:prstGeom>
          <a:ln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Types of Functions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333467" y="1523987"/>
            <a:ext cx="2381267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Anonymous function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57741" y="3238499"/>
            <a:ext cx="2381267" cy="13335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Created using the keyword “</a:t>
            </a:r>
            <a:r>
              <a:rPr lang="en-IN" b="1" dirty="0" smtClean="0"/>
              <a:t>lambda</a:t>
            </a:r>
            <a:r>
              <a:rPr lang="en-IN" dirty="0" smtClean="0"/>
              <a:t>”</a:t>
            </a:r>
            <a:endParaRPr lang="en-US" dirty="0"/>
          </a:p>
        </p:txBody>
      </p:sp>
      <p:cxnSp>
        <p:nvCxnSpPr>
          <p:cNvPr id="9" name="Shape 8"/>
          <p:cNvCxnSpPr>
            <a:stCxn id="7" idx="2"/>
            <a:endCxn id="8" idx="1"/>
          </p:cNvCxnSpPr>
          <p:nvPr/>
        </p:nvCxnSpPr>
        <p:spPr>
          <a:xfrm rot="16200000" flipH="1">
            <a:off x="3071791" y="2119304"/>
            <a:ext cx="1238259" cy="2333641"/>
          </a:xfrm>
          <a:prstGeom prst="bentConnector2">
            <a:avLst/>
          </a:prstGeom>
          <a:ln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Types of Functions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3"/>
            <a:ext cx="10972800" cy="5079999"/>
          </a:xfrm>
        </p:spPr>
        <p:txBody>
          <a:bodyPr>
            <a:normAutofit/>
          </a:bodyPr>
          <a:lstStyle/>
          <a:p>
            <a:endParaRPr lang="en-US" sz="2900" dirty="0" smtClean="0"/>
          </a:p>
          <a:p>
            <a:r>
              <a:rPr lang="en-US" sz="2900" dirty="0" smtClean="0"/>
              <a:t>Lambda forms can take </a:t>
            </a:r>
            <a:r>
              <a:rPr lang="en-US" sz="2900" b="1" dirty="0" smtClean="0"/>
              <a:t>any number of arguments</a:t>
            </a:r>
            <a:r>
              <a:rPr lang="en-US" sz="2900" dirty="0" smtClean="0"/>
              <a:t> but </a:t>
            </a:r>
            <a:r>
              <a:rPr lang="en-US" sz="2900" b="1" dirty="0" smtClean="0"/>
              <a:t>return just one value</a:t>
            </a:r>
            <a:r>
              <a:rPr lang="en-US" sz="2900" dirty="0" smtClean="0"/>
              <a:t> in the form of an expression.</a:t>
            </a: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 </a:t>
            </a:r>
            <a:endParaRPr lang="en-US" sz="2900" dirty="0" smtClean="0"/>
          </a:p>
          <a:p>
            <a:r>
              <a:rPr lang="en-US" sz="2900" dirty="0" smtClean="0"/>
              <a:t>They </a:t>
            </a:r>
            <a:r>
              <a:rPr lang="en-US" sz="2900" b="1" dirty="0" smtClean="0"/>
              <a:t>cannot</a:t>
            </a:r>
            <a:r>
              <a:rPr lang="en-US" sz="2900" dirty="0" smtClean="0"/>
              <a:t> contain </a:t>
            </a:r>
            <a:r>
              <a:rPr lang="en-US" sz="2900" b="1" dirty="0" smtClean="0"/>
              <a:t>commands </a:t>
            </a:r>
            <a:r>
              <a:rPr lang="en-US" sz="2900" dirty="0" smtClean="0"/>
              <a:t>or</a:t>
            </a:r>
            <a:r>
              <a:rPr lang="en-US" sz="2900" b="1" dirty="0" smtClean="0"/>
              <a:t> multiple expressions</a:t>
            </a:r>
            <a:r>
              <a:rPr lang="en-US" sz="2900" dirty="0" smtClean="0"/>
              <a:t>. </a:t>
            </a:r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 smtClean="0"/>
              <a:t>An anonymous function </a:t>
            </a:r>
            <a:r>
              <a:rPr lang="en-US" sz="2900" b="1" dirty="0" smtClean="0"/>
              <a:t>cannot be a direct call to print</a:t>
            </a:r>
            <a:r>
              <a:rPr lang="en-US" sz="2900" dirty="0" smtClean="0"/>
              <a:t> because </a:t>
            </a:r>
            <a:r>
              <a:rPr lang="en-US" sz="2900" b="1" dirty="0" smtClean="0"/>
              <a:t>lambda requires an expression </a:t>
            </a:r>
            <a:endParaRPr lang="en-US" sz="29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Lambda Functions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095472" y="2762245"/>
            <a:ext cx="8477309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r>
              <a:rPr lang="en-US" dirty="0" smtClean="0"/>
              <a:t>lambda parameter_1,parameter_2,….</a:t>
            </a:r>
            <a:r>
              <a:rPr lang="en-US" dirty="0" err="1" smtClean="0"/>
              <a:t>parameter_n</a:t>
            </a:r>
            <a:r>
              <a:rPr lang="en-US" dirty="0" smtClean="0"/>
              <a:t> : expression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Syntax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333467" y="2190741"/>
            <a:ext cx="1524011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lambda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62227" y="2190741"/>
            <a:ext cx="5905541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parameter_1,parameter_2,….</a:t>
            </a:r>
            <a:r>
              <a:rPr lang="en-US" dirty="0" err="1" smtClean="0"/>
              <a:t>parameter_n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572517" y="2190741"/>
            <a:ext cx="857256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b="1" dirty="0" smtClean="0"/>
              <a:t>: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9239272" y="2190741"/>
            <a:ext cx="1714512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expression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42966" y="4286256"/>
            <a:ext cx="1905013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keyword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904971" y="3333750"/>
            <a:ext cx="285752" cy="7620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05235" y="4191005"/>
            <a:ext cx="3143272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Number of arguments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5238744" y="3238499"/>
            <a:ext cx="285752" cy="7620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524760" y="4191005"/>
            <a:ext cx="3143272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Colon is must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8858269" y="3238499"/>
            <a:ext cx="285752" cy="7620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620011" y="4191005"/>
            <a:ext cx="4095779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One line function definition </a:t>
            </a:r>
            <a:r>
              <a:rPr lang="en-IN" dirty="0" err="1" smtClean="0"/>
              <a:t>i.e</a:t>
            </a:r>
            <a:r>
              <a:rPr lang="en-IN" dirty="0" smtClean="0"/>
              <a:t> expression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9906027" y="3238499"/>
            <a:ext cx="285752" cy="7620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Syntax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63" y="1333486"/>
            <a:ext cx="5429288" cy="5079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900" dirty="0" smtClean="0">
                <a:solidFill>
                  <a:srgbClr val="C00000"/>
                </a:solidFill>
              </a:rPr>
              <a:t>Program to add two numbers using function :</a:t>
            </a:r>
            <a:endParaRPr lang="en-IN" sz="29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900" b="1" dirty="0" smtClean="0"/>
              <a:t>def sum(n1,n2):</a:t>
            </a:r>
            <a:endParaRPr lang="en-US" sz="2900" b="1" dirty="0" smtClean="0"/>
          </a:p>
          <a:p>
            <a:pPr>
              <a:buNone/>
            </a:pPr>
            <a:r>
              <a:rPr lang="en-US" sz="2900" b="1" dirty="0" smtClean="0"/>
              <a:t>    s=n1+n2</a:t>
            </a:r>
            <a:endParaRPr lang="en-US" sz="2900" b="1" dirty="0" smtClean="0"/>
          </a:p>
          <a:p>
            <a:pPr>
              <a:buNone/>
            </a:pPr>
            <a:r>
              <a:rPr lang="en-US" sz="2900" b="1" dirty="0" smtClean="0"/>
              <a:t>    return s</a:t>
            </a:r>
            <a:endParaRPr lang="en-US" sz="2900" b="1" dirty="0" smtClean="0"/>
          </a:p>
          <a:p>
            <a:pPr>
              <a:buNone/>
            </a:pPr>
            <a:r>
              <a:rPr lang="en-US" sz="2900" dirty="0" smtClean="0"/>
              <a:t>x=</a:t>
            </a:r>
            <a:r>
              <a:rPr lang="en-US" sz="2900" dirty="0" err="1" smtClean="0"/>
              <a:t>int</a:t>
            </a:r>
            <a:r>
              <a:rPr lang="en-US" sz="2900" dirty="0" smtClean="0"/>
              <a:t>(input("Enter the number"))</a:t>
            </a: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y=</a:t>
            </a:r>
            <a:r>
              <a:rPr lang="en-US" sz="2900" dirty="0" err="1" smtClean="0"/>
              <a:t>int</a:t>
            </a:r>
            <a:r>
              <a:rPr lang="en-US" sz="2900" dirty="0" smtClean="0"/>
              <a:t>(input("Enter the number"))</a:t>
            </a: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print(</a:t>
            </a:r>
            <a:r>
              <a:rPr lang="en-US" sz="2900" b="1" dirty="0" smtClean="0"/>
              <a:t>sum(</a:t>
            </a:r>
            <a:r>
              <a:rPr lang="en-US" sz="2900" b="1" dirty="0" err="1" smtClean="0"/>
              <a:t>x,y</a:t>
            </a:r>
            <a:r>
              <a:rPr lang="en-US" sz="2900" b="1" dirty="0" smtClean="0"/>
              <a:t>)</a:t>
            </a:r>
            <a:r>
              <a:rPr lang="en-US" sz="2900" dirty="0" smtClean="0"/>
              <a:t>)</a:t>
            </a:r>
            <a:endParaRPr lang="en-US" sz="2900" dirty="0" smtClean="0"/>
          </a:p>
          <a:p>
            <a:pPr>
              <a:buNone/>
            </a:pPr>
            <a:endParaRPr lang="en-US" sz="2900" dirty="0" smtClean="0"/>
          </a:p>
        </p:txBody>
      </p:sp>
      <p:sp>
        <p:nvSpPr>
          <p:cNvPr id="6" name="Content Placeholder 2"/>
          <p:cNvSpPr txBox="1"/>
          <p:nvPr/>
        </p:nvSpPr>
        <p:spPr>
          <a:xfrm>
            <a:off x="6381752" y="1492274"/>
            <a:ext cx="5524539" cy="507999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marL="457200" indent="-457200" defTabSz="1219200">
              <a:spcBef>
                <a:spcPct val="20000"/>
              </a:spcBef>
              <a:defRPr/>
            </a:pPr>
            <a:r>
              <a:rPr lang="en-IN" sz="2900" dirty="0" smtClean="0">
                <a:solidFill>
                  <a:srgbClr val="C00000"/>
                </a:solidFill>
              </a:rPr>
              <a:t>Program to add two numbers using lambda function :</a:t>
            </a:r>
            <a:endParaRPr lang="en-IN" sz="2900" dirty="0" smtClean="0">
              <a:solidFill>
                <a:srgbClr val="C00000"/>
              </a:solidFill>
            </a:endParaRPr>
          </a:p>
          <a:p>
            <a:pPr marL="457200" indent="-457200" defTabSz="1219200">
              <a:spcBef>
                <a:spcPct val="20000"/>
              </a:spcBef>
              <a:defRPr/>
            </a:pPr>
            <a:endParaRPr lang="en-US" sz="2900" dirty="0"/>
          </a:p>
          <a:p>
            <a:pPr marL="457200" indent="-457200">
              <a:spcBef>
                <a:spcPct val="20000"/>
              </a:spcBef>
            </a:pPr>
            <a:r>
              <a:rPr lang="en-US" sz="2900" b="1" dirty="0"/>
              <a:t>sum =</a:t>
            </a:r>
            <a:r>
              <a:rPr lang="en-US" sz="2900" dirty="0"/>
              <a:t> </a:t>
            </a:r>
            <a:r>
              <a:rPr lang="en-US" sz="2900" b="1" dirty="0"/>
              <a:t>lambda n1,n2 : n1+n2</a:t>
            </a:r>
            <a:endParaRPr lang="en-US" sz="2900" b="1" dirty="0"/>
          </a:p>
          <a:p>
            <a:pPr marL="457200" indent="-457200">
              <a:spcBef>
                <a:spcPct val="20000"/>
              </a:spcBef>
            </a:pPr>
            <a:r>
              <a:rPr lang="en-US" sz="2900" dirty="0"/>
              <a:t>x=</a:t>
            </a:r>
            <a:r>
              <a:rPr lang="en-US" sz="2900" dirty="0" err="1"/>
              <a:t>int</a:t>
            </a:r>
            <a:r>
              <a:rPr lang="en-US" sz="2900" dirty="0"/>
              <a:t>(input("Enter the number"))</a:t>
            </a:r>
            <a:endParaRPr lang="en-US" sz="2900" dirty="0"/>
          </a:p>
          <a:p>
            <a:pPr marL="457200" indent="-457200">
              <a:spcBef>
                <a:spcPct val="20000"/>
              </a:spcBef>
            </a:pPr>
            <a:r>
              <a:rPr lang="en-US" sz="2900" dirty="0"/>
              <a:t>y=</a:t>
            </a:r>
            <a:r>
              <a:rPr lang="en-US" sz="2900" dirty="0" err="1"/>
              <a:t>int</a:t>
            </a:r>
            <a:r>
              <a:rPr lang="en-US" sz="2900" dirty="0"/>
              <a:t>(input("Enter the number"))</a:t>
            </a:r>
            <a:endParaRPr lang="en-US" sz="2900" dirty="0"/>
          </a:p>
          <a:p>
            <a:pPr marL="457200" indent="-457200">
              <a:spcBef>
                <a:spcPct val="20000"/>
              </a:spcBef>
            </a:pPr>
            <a:r>
              <a:rPr lang="en-US" sz="2900" dirty="0"/>
              <a:t>print(</a:t>
            </a:r>
            <a:r>
              <a:rPr lang="en-US" sz="2900" b="1" dirty="0"/>
              <a:t>sum(</a:t>
            </a:r>
            <a:r>
              <a:rPr lang="en-US" sz="2900" b="1" dirty="0" err="1"/>
              <a:t>x,y</a:t>
            </a:r>
            <a:r>
              <a:rPr lang="en-US" sz="2900" b="1" dirty="0"/>
              <a:t>)</a:t>
            </a:r>
            <a:r>
              <a:rPr lang="en-US" sz="2900" dirty="0"/>
              <a:t>)</a:t>
            </a:r>
            <a:endParaRPr lang="en-US" sz="2900" dirty="0"/>
          </a:p>
          <a:p>
            <a:pPr marL="457200" indent="-457200" defTabSz="1219200">
              <a:spcBef>
                <a:spcPct val="20000"/>
              </a:spcBef>
              <a:defRPr/>
            </a:pPr>
            <a:endParaRPr lang="en-US" sz="29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10382280" y="4929198"/>
            <a:ext cx="1428760" cy="10001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/>
              <a:t>O</a:t>
            </a:r>
            <a:r>
              <a:rPr lang="en-IN" dirty="0" smtClean="0"/>
              <a:t>utput:</a:t>
            </a:r>
            <a:endParaRPr lang="en-IN" dirty="0" smtClean="0"/>
          </a:p>
          <a:p>
            <a:pPr algn="ctr"/>
            <a:r>
              <a:rPr lang="en-IN" dirty="0" smtClean="0"/>
              <a:t>30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10050" y="5286412"/>
            <a:ext cx="2405079" cy="107154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Input:</a:t>
            </a:r>
            <a:endParaRPr lang="en-IN" dirty="0" smtClean="0"/>
          </a:p>
          <a:p>
            <a:pPr algn="ctr"/>
            <a:r>
              <a:rPr lang="en-IN" dirty="0" smtClean="0"/>
              <a:t>Enter the number10</a:t>
            </a:r>
            <a:endParaRPr lang="en-IN" dirty="0" smtClean="0"/>
          </a:p>
          <a:p>
            <a:pPr algn="ctr"/>
            <a:r>
              <a:rPr lang="en-IN" dirty="0" smtClean="0"/>
              <a:t>Enter the number20</a:t>
            </a:r>
            <a:endParaRPr lang="en-IN" dirty="0" smtClean="0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4192575" y="3144836"/>
            <a:ext cx="3712659" cy="941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Sample Program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952728" y="2190741"/>
            <a:ext cx="4762533" cy="1714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r>
              <a:rPr lang="en-US" sz="2400" b="1" dirty="0" smtClean="0"/>
              <a:t>def</a:t>
            </a:r>
            <a:r>
              <a:rPr lang="en-US" sz="2400" dirty="0" smtClean="0"/>
              <a:t> function_name(parameters)</a:t>
            </a:r>
            <a:r>
              <a:rPr lang="en-US" sz="2400" b="1" dirty="0" smtClean="0"/>
              <a:t>:</a:t>
            </a:r>
            <a:endParaRPr lang="en-US" sz="2400" b="1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statement(s)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334259" y="4381507"/>
            <a:ext cx="2667019" cy="16192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sz="2400" dirty="0" smtClean="0"/>
              <a:t>Indentation should be maintained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Syntax of </a:t>
            </a:r>
            <a:r>
              <a:rPr lang="en-US" sz="4500" b="1" dirty="0" smtClean="0">
                <a:latin typeface="Nunito Sans" panose="00000500000000000000" pitchFamily="2" charset="0"/>
              </a:rPr>
              <a:t>a Function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All variables in a program may </a:t>
            </a:r>
            <a:r>
              <a:rPr lang="en-US" sz="2900" b="1" dirty="0" smtClean="0"/>
              <a:t>not be accessible at all locations </a:t>
            </a:r>
            <a:r>
              <a:rPr lang="en-US" sz="2900" dirty="0" smtClean="0"/>
              <a:t>in that program.</a:t>
            </a:r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 smtClean="0"/>
              <a:t>This depends on where you have </a:t>
            </a:r>
            <a:r>
              <a:rPr lang="en-US" sz="2900" b="1" dirty="0" smtClean="0"/>
              <a:t>declared a variable</a:t>
            </a:r>
            <a:r>
              <a:rPr lang="en-US" sz="2900" dirty="0" smtClean="0"/>
              <a:t>. </a:t>
            </a:r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 smtClean="0"/>
              <a:t>The scope of a variable </a:t>
            </a:r>
            <a:r>
              <a:rPr lang="en-US" sz="2900" b="1" dirty="0" smtClean="0"/>
              <a:t>determines the portion </a:t>
            </a:r>
            <a:r>
              <a:rPr lang="en-US" sz="2900" dirty="0" smtClean="0"/>
              <a:t>of the program where you </a:t>
            </a:r>
            <a:r>
              <a:rPr lang="en-US" sz="2900" b="1" dirty="0" smtClean="0"/>
              <a:t>can access a particular identifier</a:t>
            </a:r>
            <a:endParaRPr lang="en-US" sz="2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Scope of Variables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190723" y="2190742"/>
            <a:ext cx="2571768" cy="13335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Local variables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524496" y="3524251"/>
            <a:ext cx="2571768" cy="13335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Global variables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Types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85973" y="1904990"/>
            <a:ext cx="2571768" cy="13335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Local variables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85973" y="4095755"/>
            <a:ext cx="2571768" cy="13335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Global variables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14997" y="1904990"/>
            <a:ext cx="4953035" cy="13335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Variables that are defined </a:t>
            </a:r>
            <a:r>
              <a:rPr lang="en-US" b="1" dirty="0" smtClean="0"/>
              <a:t>inside</a:t>
            </a:r>
            <a:r>
              <a:rPr lang="en-US" dirty="0" smtClean="0"/>
              <a:t> a function body have a </a:t>
            </a:r>
            <a:r>
              <a:rPr lang="en-US" b="1" dirty="0" smtClean="0"/>
              <a:t>local scope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714997" y="4095755"/>
            <a:ext cx="4953035" cy="13335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Variables that are defined </a:t>
            </a:r>
            <a:r>
              <a:rPr lang="en-US" b="1" dirty="0" smtClean="0"/>
              <a:t>outside </a:t>
            </a:r>
            <a:r>
              <a:rPr lang="en-US" dirty="0" smtClean="0"/>
              <a:t>a function body have </a:t>
            </a:r>
            <a:r>
              <a:rPr lang="en-US" b="1" dirty="0" smtClean="0"/>
              <a:t>global scope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5048243" y="2476494"/>
            <a:ext cx="476253" cy="1562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048243" y="4667260"/>
            <a:ext cx="476253" cy="1562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Types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66712" y="1857364"/>
            <a:ext cx="1428760" cy="3810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61963" y="2809871"/>
            <a:ext cx="1143008" cy="3810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762113"/>
            <a:ext cx="10972800" cy="52387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700" dirty="0" smtClean="0"/>
              <a:t>total = 0;  </a:t>
            </a:r>
            <a:endParaRPr lang="en-US" sz="2700" dirty="0" smtClean="0"/>
          </a:p>
          <a:p>
            <a:pPr>
              <a:buNone/>
            </a:pPr>
            <a:r>
              <a:rPr lang="en-US" sz="2700" dirty="0" smtClean="0"/>
              <a:t>def sum( arg1, arg2 ): </a:t>
            </a:r>
            <a:endParaRPr lang="en-US" sz="2700" dirty="0" smtClean="0"/>
          </a:p>
          <a:p>
            <a:pPr>
              <a:buNone/>
            </a:pPr>
            <a:r>
              <a:rPr lang="en-US" sz="2700" dirty="0" smtClean="0"/>
              <a:t>   total = arg1 + arg2;  </a:t>
            </a:r>
            <a:endParaRPr lang="en-US" sz="2700" dirty="0" smtClean="0"/>
          </a:p>
          <a:p>
            <a:pPr>
              <a:buNone/>
            </a:pPr>
            <a:r>
              <a:rPr lang="en-US" sz="2700" dirty="0" smtClean="0"/>
              <a:t>   print ("Inside the function local total : ", total )</a:t>
            </a:r>
            <a:endParaRPr lang="en-US" sz="2700" dirty="0" smtClean="0"/>
          </a:p>
          <a:p>
            <a:pPr>
              <a:buNone/>
            </a:pPr>
            <a:r>
              <a:rPr lang="en-US" sz="2700" dirty="0" smtClean="0"/>
              <a:t>   return total;  </a:t>
            </a:r>
            <a:endParaRPr lang="en-US" sz="2700" dirty="0" smtClean="0"/>
          </a:p>
          <a:p>
            <a:pPr>
              <a:buNone/>
            </a:pPr>
            <a:r>
              <a:rPr lang="en-US" sz="2700" dirty="0" smtClean="0"/>
              <a:t>sum( 10, 20 ); </a:t>
            </a:r>
            <a:endParaRPr lang="en-US" sz="2700" dirty="0" smtClean="0"/>
          </a:p>
          <a:p>
            <a:pPr>
              <a:buNone/>
            </a:pPr>
            <a:r>
              <a:rPr lang="en-US" sz="2700" dirty="0" smtClean="0"/>
              <a:t>print ("Outside the function global total : ", total  )</a:t>
            </a:r>
            <a:endParaRPr lang="en-US" sz="27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9382148" y="4286256"/>
            <a:ext cx="2143140" cy="14049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Output:</a:t>
            </a:r>
            <a:endParaRPr lang="en-IN" dirty="0" smtClean="0"/>
          </a:p>
          <a:p>
            <a:pPr algn="ctr"/>
            <a:r>
              <a:rPr lang="en-IN" dirty="0" smtClean="0"/>
              <a:t>??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024826" y="4667258"/>
            <a:ext cx="3989414" cy="11191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Output:</a:t>
            </a:r>
            <a:endParaRPr lang="en-US" dirty="0" smtClean="0"/>
          </a:p>
          <a:p>
            <a:pPr algn="ctr"/>
            <a:r>
              <a:rPr lang="en-US" dirty="0" smtClean="0"/>
              <a:t>Inside the function local total :  30</a:t>
            </a:r>
            <a:endParaRPr lang="en-US" dirty="0" smtClean="0"/>
          </a:p>
          <a:p>
            <a:pPr algn="ctr"/>
            <a:r>
              <a:rPr lang="en-US" dirty="0" smtClean="0"/>
              <a:t>Outside the function global total :  0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43229" y="1762113"/>
            <a:ext cx="4381531" cy="571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Outside function - global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619483" y="2714620"/>
            <a:ext cx="4381531" cy="571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/>
              <a:t>I</a:t>
            </a:r>
            <a:r>
              <a:rPr lang="en-IN" dirty="0" smtClean="0"/>
              <a:t>nside function - 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6" grpId="0" animBg="1"/>
      <p:bldP spid="6" grpId="1" animBg="1"/>
      <p:bldP spid="7" grpId="0" animBg="1"/>
      <p:bldP spid="9" grpId="0" animBg="1"/>
      <p:bldP spid="9" grpId="1" animBg="1"/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19219" y="2000240"/>
            <a:ext cx="1238259" cy="7620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def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57477" y="2000240"/>
            <a:ext cx="2381267" cy="7620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err="1" smtClean="0"/>
              <a:t>function_name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238744" y="2000240"/>
            <a:ext cx="2000264" cy="7620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(parameters)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239008" y="2000240"/>
            <a:ext cx="952507" cy="7620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: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190723" y="2952747"/>
            <a:ext cx="190501" cy="5715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47715" y="3810003"/>
            <a:ext cx="2571768" cy="12382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It is a keyword used to define a function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4095736" y="2952747"/>
            <a:ext cx="190501" cy="5715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52728" y="3810003"/>
            <a:ext cx="2571768" cy="12382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err="1" smtClean="0"/>
              <a:t>Function_name</a:t>
            </a:r>
            <a:r>
              <a:rPr lang="en-IN" dirty="0" smtClean="0"/>
              <a:t> to be given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6096000" y="2952747"/>
            <a:ext cx="190501" cy="5715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952992" y="3810003"/>
            <a:ext cx="2571768" cy="12382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Parameters can be passed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7620011" y="2952747"/>
            <a:ext cx="190501" cy="5715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477003" y="3810003"/>
            <a:ext cx="2571768" cy="12382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Colon is must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Syntax of a Function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0835"/>
            <a:ext cx="10972800" cy="5079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900" dirty="0" smtClean="0">
                <a:solidFill>
                  <a:srgbClr val="C00000"/>
                </a:solidFill>
              </a:rPr>
              <a:t>Program for Factorial  of a number using functions</a:t>
            </a:r>
            <a:r>
              <a:rPr lang="en-IN" sz="2900" dirty="0" smtClean="0">
                <a:solidFill>
                  <a:srgbClr val="C00000"/>
                </a:solidFill>
              </a:rPr>
              <a:t>:</a:t>
            </a:r>
            <a:endParaRPr lang="en-IN" sz="29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900" dirty="0" smtClean="0"/>
              <a:t>def fact(n):</a:t>
            </a: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    fact = 1</a:t>
            </a: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    for </a:t>
            </a:r>
            <a:r>
              <a:rPr lang="en-US" sz="2900" dirty="0" err="1" smtClean="0"/>
              <a:t>i</a:t>
            </a:r>
            <a:r>
              <a:rPr lang="en-US" sz="2900" dirty="0" smtClean="0"/>
              <a:t> in range(1,n+1):</a:t>
            </a: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        fact = fact * </a:t>
            </a:r>
            <a:r>
              <a:rPr lang="en-US" sz="2900" dirty="0" err="1" smtClean="0"/>
              <a:t>i</a:t>
            </a: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    return fact</a:t>
            </a: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n = </a:t>
            </a:r>
            <a:r>
              <a:rPr lang="en-US" sz="2900" dirty="0" err="1" smtClean="0"/>
              <a:t>int</a:t>
            </a:r>
            <a:r>
              <a:rPr lang="en-US" sz="2900" dirty="0" smtClean="0"/>
              <a:t>(input())</a:t>
            </a: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print(fact(n))</a:t>
            </a:r>
            <a:endParaRPr lang="en-US" sz="2900" dirty="0" smtClean="0"/>
          </a:p>
          <a:p>
            <a:pPr>
              <a:buNone/>
            </a:pPr>
            <a:endParaRPr lang="en-US" sz="2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Sample Program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3"/>
            <a:ext cx="10972800" cy="5079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900" dirty="0" smtClean="0">
                <a:solidFill>
                  <a:srgbClr val="C00000"/>
                </a:solidFill>
              </a:rPr>
              <a:t>Program for Factorial  of a number using functions:</a:t>
            </a:r>
            <a:endParaRPr lang="en-US" sz="2900" dirty="0" smtClean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712" y="2000240"/>
            <a:ext cx="4667283" cy="24765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>
              <a:buNone/>
            </a:pPr>
            <a:r>
              <a:rPr lang="en-US" sz="2400" dirty="0" smtClean="0"/>
              <a:t>def fact(n):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/>
              <a:t>fact = 1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range(1,n+1):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smtClean="0"/>
              <a:t>fact = fact *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return </a:t>
            </a:r>
            <a:r>
              <a:rPr lang="en-US" sz="2400" dirty="0" smtClean="0"/>
              <a:t>fact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524496" y="2000240"/>
            <a:ext cx="4786346" cy="24288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>
              <a:buNone/>
            </a:pPr>
            <a:r>
              <a:rPr lang="en-US" sz="2400" dirty="0" smtClean="0"/>
              <a:t>n = </a:t>
            </a:r>
            <a:r>
              <a:rPr lang="en-US" sz="2400" dirty="0" err="1" smtClean="0"/>
              <a:t>int</a:t>
            </a:r>
            <a:r>
              <a:rPr lang="en-US" sz="2400" dirty="0" smtClean="0"/>
              <a:t>(input())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print(fact</a:t>
            </a:r>
            <a:r>
              <a:rPr lang="en-US" sz="2400" b="1" dirty="0" smtClean="0"/>
              <a:t>( n ))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238216" y="5334013"/>
            <a:ext cx="3333773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Factorial function </a:t>
            </a:r>
            <a:r>
              <a:rPr lang="en-IN" b="1" dirty="0" smtClean="0"/>
              <a:t>definition</a:t>
            </a:r>
            <a:r>
              <a:rPr lang="en-IN" dirty="0" smtClean="0"/>
              <a:t> using </a:t>
            </a:r>
            <a:r>
              <a:rPr lang="en-IN" b="1" dirty="0" smtClean="0"/>
              <a:t>def</a:t>
            </a:r>
            <a:r>
              <a:rPr lang="en-IN" dirty="0" smtClean="0"/>
              <a:t> keyword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687555" y="4572008"/>
            <a:ext cx="360424" cy="66675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86501" y="5286388"/>
            <a:ext cx="3167085" cy="1166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Driver or main code </a:t>
            </a:r>
            <a:r>
              <a:rPr lang="en-IN" b="1" dirty="0" smtClean="0"/>
              <a:t>with function call</a:t>
            </a:r>
            <a:endParaRPr lang="en-US" b="1" dirty="0"/>
          </a:p>
        </p:txBody>
      </p:sp>
      <p:sp>
        <p:nvSpPr>
          <p:cNvPr id="11" name="Down Arrow 10"/>
          <p:cNvSpPr/>
          <p:nvPr/>
        </p:nvSpPr>
        <p:spPr>
          <a:xfrm>
            <a:off x="7620011" y="4572008"/>
            <a:ext cx="360424" cy="66675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Sample Program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0835"/>
            <a:ext cx="10972800" cy="5079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900" dirty="0" smtClean="0">
                <a:solidFill>
                  <a:srgbClr val="C00000"/>
                </a:solidFill>
              </a:rPr>
              <a:t>Program for Factorial  of a number using functions</a:t>
            </a:r>
            <a:r>
              <a:rPr lang="en-IN" sz="2900" dirty="0" smtClean="0">
                <a:solidFill>
                  <a:srgbClr val="C00000"/>
                </a:solidFill>
              </a:rPr>
              <a:t>:</a:t>
            </a:r>
            <a:endParaRPr lang="en-IN" sz="29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900" dirty="0" smtClean="0"/>
              <a:t>def fact(n):</a:t>
            </a: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    fact = 1</a:t>
            </a: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    for </a:t>
            </a:r>
            <a:r>
              <a:rPr lang="en-US" sz="2900" dirty="0" err="1" smtClean="0"/>
              <a:t>i</a:t>
            </a:r>
            <a:r>
              <a:rPr lang="en-US" sz="2900" dirty="0" smtClean="0"/>
              <a:t> in range(1,n+1):</a:t>
            </a: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        fact = fact * </a:t>
            </a:r>
            <a:r>
              <a:rPr lang="en-US" sz="2900" dirty="0" err="1" smtClean="0"/>
              <a:t>i</a:t>
            </a: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    return fact</a:t>
            </a: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n = </a:t>
            </a:r>
            <a:r>
              <a:rPr lang="en-US" sz="2900" dirty="0" err="1" smtClean="0"/>
              <a:t>int</a:t>
            </a:r>
            <a:r>
              <a:rPr lang="en-US" sz="2900" dirty="0" smtClean="0"/>
              <a:t>(input())</a:t>
            </a: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print(fact(n))</a:t>
            </a:r>
            <a:endParaRPr lang="en-US" sz="2900" dirty="0" smtClean="0"/>
          </a:p>
          <a:p>
            <a:pPr>
              <a:buNone/>
            </a:pPr>
            <a:endParaRPr lang="en-US" sz="2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Sample Program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905763" y="4286256"/>
            <a:ext cx="2762269" cy="17145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Output:</a:t>
            </a:r>
            <a:endParaRPr lang="en-IN" dirty="0" smtClean="0"/>
          </a:p>
          <a:p>
            <a:pPr algn="ctr"/>
            <a:r>
              <a:rPr lang="en-IN" dirty="0" smtClean="0"/>
              <a:t>120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905763" y="2000240"/>
            <a:ext cx="2762269" cy="17145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If input is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09720" y="1785926"/>
            <a:ext cx="2190765" cy="11430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Arguments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24232" y="3309937"/>
            <a:ext cx="2190765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With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191251" y="3309937"/>
            <a:ext cx="2190765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/>
              <a:t>W</a:t>
            </a:r>
            <a:r>
              <a:rPr lang="en-IN" dirty="0" smtClean="0"/>
              <a:t>ithout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24760" y="1785926"/>
            <a:ext cx="2190765" cy="11430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Return type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76739" y="5214950"/>
            <a:ext cx="3714776" cy="14287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With argument with return type</a:t>
            </a:r>
            <a:endParaRPr lang="en-US" dirty="0"/>
          </a:p>
        </p:txBody>
      </p:sp>
      <p:cxnSp>
        <p:nvCxnSpPr>
          <p:cNvPr id="16" name="Shape 15"/>
          <p:cNvCxnSpPr>
            <a:stCxn id="5" idx="2"/>
            <a:endCxn id="6" idx="1"/>
          </p:cNvCxnSpPr>
          <p:nvPr/>
        </p:nvCxnSpPr>
        <p:spPr>
          <a:xfrm rot="16200000" flipH="1">
            <a:off x="2738413" y="3095623"/>
            <a:ext cx="952507" cy="619129"/>
          </a:xfrm>
          <a:prstGeom prst="bentConnector2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8" idx="1"/>
            <a:endCxn id="6" idx="0"/>
          </p:cNvCxnSpPr>
          <p:nvPr/>
        </p:nvCxnSpPr>
        <p:spPr>
          <a:xfrm rot="10800000" flipV="1">
            <a:off x="4619617" y="2357430"/>
            <a:ext cx="2905145" cy="952507"/>
          </a:xfrm>
          <a:prstGeom prst="bentConnector2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6" idx="2"/>
            <a:endCxn id="9" idx="0"/>
          </p:cNvCxnSpPr>
          <p:nvPr/>
        </p:nvCxnSpPr>
        <p:spPr>
          <a:xfrm rot="16200000" flipH="1">
            <a:off x="5095868" y="3976691"/>
            <a:ext cx="762005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Ways to write a function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09720" y="1881177"/>
            <a:ext cx="2190765" cy="11430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Arguments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24232" y="3405188"/>
            <a:ext cx="2190765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With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191251" y="3405188"/>
            <a:ext cx="2190765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/>
              <a:t>W</a:t>
            </a:r>
            <a:r>
              <a:rPr lang="en-IN" dirty="0" smtClean="0"/>
              <a:t>ithout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24760" y="1881177"/>
            <a:ext cx="2190765" cy="11430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Return type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19483" y="5214950"/>
            <a:ext cx="4572032" cy="14287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With argument without return type</a:t>
            </a:r>
            <a:endParaRPr lang="en-US" dirty="0"/>
          </a:p>
        </p:txBody>
      </p:sp>
      <p:cxnSp>
        <p:nvCxnSpPr>
          <p:cNvPr id="16" name="Shape 15"/>
          <p:cNvCxnSpPr>
            <a:stCxn id="5" idx="2"/>
            <a:endCxn id="6" idx="1"/>
          </p:cNvCxnSpPr>
          <p:nvPr/>
        </p:nvCxnSpPr>
        <p:spPr>
          <a:xfrm rot="16200000" flipH="1">
            <a:off x="2738413" y="3190874"/>
            <a:ext cx="952507" cy="619129"/>
          </a:xfrm>
          <a:prstGeom prst="bentConnector2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8" idx="2"/>
            <a:endCxn id="7" idx="3"/>
          </p:cNvCxnSpPr>
          <p:nvPr/>
        </p:nvCxnSpPr>
        <p:spPr>
          <a:xfrm rot="5400000">
            <a:off x="8024827" y="3381376"/>
            <a:ext cx="952507" cy="238127"/>
          </a:xfrm>
          <a:prstGeom prst="bentConnector2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6" idx="2"/>
            <a:endCxn id="10" idx="0"/>
          </p:cNvCxnSpPr>
          <p:nvPr/>
        </p:nvCxnSpPr>
        <p:spPr>
          <a:xfrm rot="16200000" flipH="1">
            <a:off x="4929179" y="4238631"/>
            <a:ext cx="666755" cy="1285884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hape 19"/>
          <p:cNvCxnSpPr>
            <a:stCxn id="7" idx="2"/>
            <a:endCxn id="10" idx="0"/>
          </p:cNvCxnSpPr>
          <p:nvPr/>
        </p:nvCxnSpPr>
        <p:spPr>
          <a:xfrm rot="5400000">
            <a:off x="6262689" y="4191007"/>
            <a:ext cx="666755" cy="1381135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Ways to write a function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09720" y="1881177"/>
            <a:ext cx="2190765" cy="11430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Arguments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24232" y="3405188"/>
            <a:ext cx="2190765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With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191251" y="3405188"/>
            <a:ext cx="2190765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/>
              <a:t>W</a:t>
            </a:r>
            <a:r>
              <a:rPr lang="en-IN" dirty="0" smtClean="0"/>
              <a:t>ithout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24760" y="1881177"/>
            <a:ext cx="2190765" cy="11430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Return type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19483" y="5214950"/>
            <a:ext cx="4572032" cy="14287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 smtClean="0"/>
              <a:t>Without argument with return type</a:t>
            </a:r>
            <a:endParaRPr lang="en-US" dirty="0"/>
          </a:p>
        </p:txBody>
      </p:sp>
      <p:cxnSp>
        <p:nvCxnSpPr>
          <p:cNvPr id="16" name="Shape 15"/>
          <p:cNvCxnSpPr>
            <a:stCxn id="5" idx="3"/>
            <a:endCxn id="7" idx="0"/>
          </p:cNvCxnSpPr>
          <p:nvPr/>
        </p:nvCxnSpPr>
        <p:spPr>
          <a:xfrm>
            <a:off x="4000486" y="2452681"/>
            <a:ext cx="3286148" cy="952507"/>
          </a:xfrm>
          <a:prstGeom prst="bentConnector2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8" idx="2"/>
            <a:endCxn id="6" idx="0"/>
          </p:cNvCxnSpPr>
          <p:nvPr/>
        </p:nvCxnSpPr>
        <p:spPr>
          <a:xfrm rot="5400000">
            <a:off x="6429377" y="1214422"/>
            <a:ext cx="381003" cy="4000528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6" idx="2"/>
            <a:endCxn id="10" idx="0"/>
          </p:cNvCxnSpPr>
          <p:nvPr/>
        </p:nvCxnSpPr>
        <p:spPr>
          <a:xfrm rot="16200000" flipH="1">
            <a:off x="4929179" y="4238631"/>
            <a:ext cx="666755" cy="1285884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hape 19"/>
          <p:cNvCxnSpPr>
            <a:stCxn id="7" idx="2"/>
            <a:endCxn id="10" idx="0"/>
          </p:cNvCxnSpPr>
          <p:nvPr/>
        </p:nvCxnSpPr>
        <p:spPr>
          <a:xfrm rot="5400000">
            <a:off x="6262689" y="4191007"/>
            <a:ext cx="666755" cy="1381135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Ways to write a function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3676</Words>
  <Application>WPS Presentation</Application>
  <PresentationFormat>Custom</PresentationFormat>
  <Paragraphs>264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SimSun</vt:lpstr>
      <vt:lpstr>Wingdings</vt:lpstr>
      <vt:lpstr>Nunito Sans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yugandhar surya</cp:lastModifiedBy>
  <cp:revision>133</cp:revision>
  <dcterms:created xsi:type="dcterms:W3CDTF">2006-08-16T00:00:00Z</dcterms:created>
  <dcterms:modified xsi:type="dcterms:W3CDTF">2023-07-03T17:46:48Z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20AE164B8E45455B90C5F673E11C1CB4</vt:lpwstr>
  </property>
  <property fmtid="{D5CDD505-2E9C-101B-9397-08002B2CF9AE}" pid="3" name="KSOProductBuildVer">
    <vt:lpwstr>1033-11.2.0.11537</vt:lpwstr>
  </property>
</Properties>
</file>