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91" r:id="rId3"/>
    <p:sldId id="307" r:id="rId5"/>
    <p:sldId id="292" r:id="rId6"/>
    <p:sldId id="308" r:id="rId7"/>
    <p:sldId id="293" r:id="rId8"/>
    <p:sldId id="310" r:id="rId9"/>
    <p:sldId id="311" r:id="rId10"/>
    <p:sldId id="309" r:id="rId11"/>
    <p:sldId id="312" r:id="rId12"/>
    <p:sldId id="314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15" r:id="rId27"/>
    <p:sldId id="316" r:id="rId28"/>
    <p:sldId id="317" r:id="rId29"/>
    <p:sldId id="318" r:id="rId30"/>
    <p:sldId id="319" r:id="rId31"/>
    <p:sldId id="320" r:id="rId32"/>
  </p:sldIdLst>
  <p:sldSz cx="12192000" cy="6858000"/>
  <p:notesSz cx="6858000" cy="9144000"/>
  <p:embeddedFontLst>
    <p:embeddedFont>
      <p:font typeface="Nunito Sans" panose="00000500000000000000" pitchFamily="2" charset="0"/>
      <p:regular r:id="rId36"/>
      <p:bold r:id="rId37"/>
      <p:italic r:id="rId38"/>
      <p:boldItalic r:id="rId39"/>
    </p:embeddedFont>
    <p:embeddedFont>
      <p:font typeface="Calibri" panose="020F050202020403020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294" autoAdjust="0"/>
    <p:restoredTop sz="84899" autoAdjust="0"/>
  </p:normalViewPr>
  <p:slideViewPr>
    <p:cSldViewPr>
      <p:cViewPr>
        <p:scale>
          <a:sx n="66" d="100"/>
          <a:sy n="66" d="100"/>
        </p:scale>
        <p:origin x="-684" y="-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font" Target="fonts/font8.fntdata"/><Relationship Id="rId42" Type="http://schemas.openxmlformats.org/officeDocument/2006/relationships/font" Target="fonts/font7.fntdata"/><Relationship Id="rId41" Type="http://schemas.openxmlformats.org/officeDocument/2006/relationships/font" Target="fonts/font6.fntdata"/><Relationship Id="rId4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many other popular programming languages, strings in Python are arrays of bytes representing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characters. However, Python does not have a character data type, a single character is simply a string with a length of 1. Square brackets can be used to access elements of the string.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don’t want characters prefaced by \ to be interpreted as special characters, you can use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raw strings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adding an r before the first quote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Strings can be concatenated (glued together) with the + operator, and repeated with *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that the first character has the position 0.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string is enclosed in double quotes if the string contains a single quote and no double quotes, otherwise it is enclosed in single quotes.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538D6-44CA-486F-9909-BA294AE9B4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31995"/>
            <a:ext cx="10972800" cy="45259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String literals are surrounded by either single quotation marks ‘.. ‘ or double quotes “…….” .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Example: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‘hello’   or  “hello”</a:t>
            </a:r>
            <a:endParaRPr 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To output the strings to the screen : 		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		print(“hello”)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6224" y="769163"/>
            <a:ext cx="1128550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Times New Roman" panose="02020603050405020304" charset="0"/>
                <a:cs typeface="Times New Roman" panose="02020603050405020304" charset="0"/>
              </a:rPr>
              <a:t>Strings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520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500" dirty="0" err="1" smtClean="0">
                <a:latin typeface="Nunito Sans" panose="00000500000000000000" pitchFamily="2" charset="0"/>
              </a:rPr>
              <a:t>str</a:t>
            </a:r>
            <a:r>
              <a:rPr lang="en-US" sz="2500" dirty="0" smtClean="0">
                <a:latin typeface="Nunito Sans" panose="00000500000000000000" pitchFamily="2" charset="0"/>
              </a:rPr>
              <a:t> = "Hello world"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str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[::-2]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str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[::2]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str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[2::]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str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[-2::]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str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[::-4]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str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[0:11:2]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/>
          <p:nvPr/>
        </p:nvSpPr>
        <p:spPr>
          <a:xfrm>
            <a:off x="8096264" y="2357430"/>
            <a:ext cx="1949884" cy="3929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Output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dirty="0" err="1" smtClean="0"/>
              <a:t>drwolH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/>
              <a:t>Hlowrd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/>
              <a:t>llo</a:t>
            </a:r>
            <a:r>
              <a:rPr lang="en-US" sz="3200" dirty="0" smtClean="0"/>
              <a:t> world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ld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/>
              <a:t>dwl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/>
              <a:t>Hlowrd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46575"/>
          </a:xfrm>
        </p:spPr>
        <p:txBody>
          <a:bodyPr>
            <a:normAutofit/>
          </a:bodyPr>
          <a:lstStyle/>
          <a:p>
            <a:r>
              <a:rPr lang="en-US" dirty="0"/>
              <a:t>\ can be used to escape </a:t>
            </a:r>
            <a:r>
              <a:rPr lang="en-US" dirty="0" smtClean="0"/>
              <a:t>quotes.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to print “</a:t>
            </a:r>
            <a:r>
              <a:rPr lang="en-US" dirty="0" smtClean="0">
                <a:solidFill>
                  <a:srgbClr val="FF0000"/>
                </a:solidFill>
              </a:rPr>
              <a:t>doesn’t</a:t>
            </a:r>
            <a:r>
              <a:rPr lang="en-US" dirty="0" smtClean="0"/>
              <a:t>” using single quotes?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&gt;&gt;’</a:t>
            </a:r>
            <a:r>
              <a:rPr lang="en-US" dirty="0" err="1" smtClean="0"/>
              <a:t>doesn</a:t>
            </a:r>
            <a:r>
              <a:rPr lang="en-US" dirty="0" smtClean="0"/>
              <a:t>\’t’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“doesn’t”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Use \ to escape single quotes.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What are escape quotes?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</a:t>
            </a:r>
            <a:r>
              <a:rPr lang="en-US" dirty="0" smtClean="0"/>
              <a:t>rint </a:t>
            </a:r>
            <a:r>
              <a:rPr lang="en-US" dirty="0" smtClean="0"/>
              <a:t>(”doesn’t”)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59968" y="2337257"/>
            <a:ext cx="10515600" cy="68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doesn’t</a:t>
            </a:r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859968" y="3333296"/>
            <a:ext cx="10515600" cy="68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print(</a:t>
            </a:r>
            <a:r>
              <a:rPr lang="en-US" dirty="0" smtClean="0"/>
              <a:t>’”</a:t>
            </a:r>
            <a:r>
              <a:rPr lang="en-US" dirty="0" smtClean="0"/>
              <a:t>Yes”, he said</a:t>
            </a:r>
            <a:r>
              <a:rPr lang="en-US" dirty="0" smtClean="0"/>
              <a:t>.’)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881736" y="3828592"/>
            <a:ext cx="10515600" cy="68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”Yes”, he said.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smtClean="0"/>
              <a:t>'\'"</a:t>
            </a:r>
            <a:r>
              <a:rPr lang="en-US" dirty="0" smtClean="0"/>
              <a:t>Yes", he said</a:t>
            </a:r>
            <a:r>
              <a:rPr lang="en-US" dirty="0" smtClean="0"/>
              <a:t>.\'‘)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59968" y="2337257"/>
            <a:ext cx="10515600" cy="68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‘“Yes”, he said.’</a:t>
            </a:r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859968" y="3333296"/>
            <a:ext cx="10515600" cy="68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print(</a:t>
            </a:r>
            <a:r>
              <a:rPr lang="en-US" dirty="0" smtClean="0"/>
              <a:t>’ </a:t>
            </a:r>
            <a:r>
              <a:rPr lang="en-US" dirty="0" smtClean="0"/>
              <a:t>“</a:t>
            </a:r>
            <a:r>
              <a:rPr lang="en-US" dirty="0" err="1" smtClean="0"/>
              <a:t>Isn</a:t>
            </a:r>
            <a:r>
              <a:rPr lang="en-US" dirty="0" smtClean="0"/>
              <a:t>\’t”, she said</a:t>
            </a:r>
            <a:r>
              <a:rPr lang="en-US" dirty="0" smtClean="0"/>
              <a:t>.’) </a:t>
            </a:r>
            <a:endParaRPr 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881736" y="3828592"/>
            <a:ext cx="10515600" cy="68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“Isn’t”, she said.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460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 = "First line.\</a:t>
            </a:r>
            <a:r>
              <a:rPr lang="en-US" dirty="0" err="1" smtClean="0"/>
              <a:t>nSecond</a:t>
            </a:r>
            <a:r>
              <a:rPr lang="en-US" dirty="0" smtClean="0"/>
              <a:t> line."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print(s)</a:t>
            </a:r>
            <a:endParaRPr lang="en-US" dirty="0" smtClean="0"/>
          </a:p>
        </p:txBody>
      </p:sp>
      <p:sp>
        <p:nvSpPr>
          <p:cNvPr id="11" name="Content Placeholder 2"/>
          <p:cNvSpPr txBox="1"/>
          <p:nvPr/>
        </p:nvSpPr>
        <p:spPr>
          <a:xfrm>
            <a:off x="853440" y="3319145"/>
            <a:ext cx="10515600" cy="68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Content Placeholder 2"/>
          <p:cNvSpPr txBox="1"/>
          <p:nvPr/>
        </p:nvSpPr>
        <p:spPr>
          <a:xfrm>
            <a:off x="1023902" y="3643314"/>
            <a:ext cx="2742230" cy="9328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First line.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Second line.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&gt;&gt;print(‘C:\some\name’)</a:t>
            </a:r>
            <a:endParaRPr lang="en-US" dirty="0"/>
          </a:p>
        </p:txBody>
      </p:sp>
      <p:sp>
        <p:nvSpPr>
          <p:cNvPr id="10" name="Content Placeholder 2"/>
          <p:cNvSpPr txBox="1"/>
          <p:nvPr/>
        </p:nvSpPr>
        <p:spPr>
          <a:xfrm>
            <a:off x="853440" y="2282825"/>
            <a:ext cx="10515600" cy="8880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C:\some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ame</a:t>
            </a:r>
            <a:endParaRPr lang="en-US" dirty="0"/>
          </a:p>
        </p:txBody>
      </p:sp>
      <p:sp>
        <p:nvSpPr>
          <p:cNvPr id="11" name="Content Placeholder 2"/>
          <p:cNvSpPr txBox="1"/>
          <p:nvPr/>
        </p:nvSpPr>
        <p:spPr>
          <a:xfrm>
            <a:off x="853440" y="3319145"/>
            <a:ext cx="10515600" cy="68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&gt;&gt;print(</a:t>
            </a:r>
            <a:r>
              <a:rPr lang="en-US" dirty="0" err="1" smtClean="0"/>
              <a:t>r‘C</a:t>
            </a:r>
            <a:r>
              <a:rPr lang="en-US" dirty="0" smtClean="0"/>
              <a:t>:\some\name’)</a:t>
            </a:r>
            <a:endParaRPr lang="en-US" dirty="0"/>
          </a:p>
        </p:txBody>
      </p:sp>
      <p:sp>
        <p:nvSpPr>
          <p:cNvPr id="12" name="Content Placeholder 2"/>
          <p:cNvSpPr txBox="1"/>
          <p:nvPr/>
        </p:nvSpPr>
        <p:spPr>
          <a:xfrm>
            <a:off x="853440" y="3822064"/>
            <a:ext cx="10515600" cy="93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C:\some\name</a:t>
            </a:r>
            <a:endParaRPr lang="en-US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838200" y="4511040"/>
            <a:ext cx="10515600" cy="932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you don’t want characters prefaced by \ to be interpreted as special characters, you can use </a:t>
            </a:r>
            <a:r>
              <a:rPr lang="en-US" i="1" dirty="0"/>
              <a:t>raw strings </a:t>
            </a:r>
            <a:r>
              <a:rPr lang="en-US" dirty="0"/>
              <a:t>by adding an r before the first quote 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Raw Strings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&gt;&gt;2*’</a:t>
            </a:r>
            <a:r>
              <a:rPr lang="en-US" dirty="0" err="1" smtClean="0"/>
              <a:t>chunnu</a:t>
            </a:r>
            <a:r>
              <a:rPr lang="en-US" dirty="0" smtClean="0"/>
              <a:t>’+</a:t>
            </a:r>
            <a:r>
              <a:rPr lang="en-US" dirty="0" err="1" smtClean="0"/>
              <a:t>munnu</a:t>
            </a:r>
            <a:endParaRPr lang="en-US" dirty="0"/>
          </a:p>
        </p:txBody>
      </p:sp>
      <p:sp>
        <p:nvSpPr>
          <p:cNvPr id="10" name="Content Placeholder 2"/>
          <p:cNvSpPr txBox="1"/>
          <p:nvPr/>
        </p:nvSpPr>
        <p:spPr>
          <a:xfrm>
            <a:off x="853440" y="2282825"/>
            <a:ext cx="10515600" cy="888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chunnuchunnumunnu</a:t>
            </a:r>
            <a:endParaRPr lang="en-US" dirty="0"/>
          </a:p>
        </p:txBody>
      </p:sp>
      <p:sp>
        <p:nvSpPr>
          <p:cNvPr id="11" name="Content Placeholder 2"/>
          <p:cNvSpPr txBox="1"/>
          <p:nvPr/>
        </p:nvSpPr>
        <p:spPr>
          <a:xfrm>
            <a:off x="853440" y="3319145"/>
            <a:ext cx="10515600" cy="68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&gt;&gt;’</a:t>
            </a:r>
            <a:r>
              <a:rPr lang="en-US" dirty="0" err="1" smtClean="0"/>
              <a:t>Py</a:t>
            </a:r>
            <a:r>
              <a:rPr lang="en-US" dirty="0" smtClean="0"/>
              <a:t>’’thon’</a:t>
            </a:r>
            <a:endParaRPr lang="en-US" dirty="0"/>
          </a:p>
        </p:txBody>
      </p:sp>
      <p:sp>
        <p:nvSpPr>
          <p:cNvPr id="12" name="Content Placeholder 2"/>
          <p:cNvSpPr txBox="1"/>
          <p:nvPr/>
        </p:nvSpPr>
        <p:spPr>
          <a:xfrm>
            <a:off x="853440" y="3822064"/>
            <a:ext cx="10515600" cy="93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8" name="Content Placeholder 2"/>
          <p:cNvSpPr txBox="1"/>
          <p:nvPr/>
        </p:nvSpPr>
        <p:spPr>
          <a:xfrm>
            <a:off x="858360" y="4579148"/>
            <a:ext cx="10515600" cy="93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only works with two literals though, not with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Concatenated Strings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67108" y="2571744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String Functions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strip() method removes any whitespace from the beginning or the </a:t>
            </a:r>
            <a:r>
              <a:rPr lang="en-US" dirty="0" smtClean="0"/>
              <a:t>end.</a:t>
            </a:r>
            <a:endParaRPr lang="en-US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843119" y="2936669"/>
            <a:ext cx="10515600" cy="68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2"/>
          <p:cNvSpPr txBox="1"/>
          <p:nvPr/>
        </p:nvSpPr>
        <p:spPr>
          <a:xfrm>
            <a:off x="843119" y="2553211"/>
            <a:ext cx="10515600" cy="897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a = "   Hello, World! "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dirty="0" err="1" smtClean="0">
                <a:latin typeface="Nunito Sans" panose="00000500000000000000" pitchFamily="2" charset="0"/>
              </a:rPr>
              <a:t>a.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strip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()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848039" y="4174162"/>
            <a:ext cx="10515600" cy="8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Hello, World!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strip()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len</a:t>
            </a:r>
            <a:r>
              <a:rPr lang="en-US" dirty="0"/>
              <a:t>() method returns the length of a </a:t>
            </a:r>
            <a:r>
              <a:rPr lang="en-US" dirty="0" smtClean="0"/>
              <a:t>string.</a:t>
            </a:r>
            <a:endParaRPr lang="en-US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843119" y="2936669"/>
            <a:ext cx="10515600" cy="68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2"/>
          <p:cNvSpPr txBox="1"/>
          <p:nvPr/>
        </p:nvSpPr>
        <p:spPr>
          <a:xfrm>
            <a:off x="843119" y="2553210"/>
            <a:ext cx="10515600" cy="173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500" dirty="0">
                <a:latin typeface="Nunito Sans" panose="00000500000000000000" pitchFamily="2" charset="0"/>
              </a:rPr>
              <a:t>a = "Hello, World!"</a:t>
            </a:r>
            <a:br>
              <a:rPr lang="en-US" sz="2500" dirty="0" smtClean="0">
                <a:latin typeface="Nunito Sans" panose="00000500000000000000" pitchFamily="2" charset="0"/>
              </a:rPr>
            </a:br>
            <a:r>
              <a:rPr lang="en-US" sz="2500" dirty="0">
                <a:latin typeface="Nunito Sans" panose="00000500000000000000" pitchFamily="2" charset="0"/>
              </a:rPr>
              <a:t>print(</a:t>
            </a:r>
            <a:r>
              <a:rPr lang="en-US" sz="2500" b="1" dirty="0" err="1">
                <a:solidFill>
                  <a:srgbClr val="FF0000"/>
                </a:solidFill>
                <a:latin typeface="Nunito Sans" panose="00000500000000000000" pitchFamily="2" charset="0"/>
              </a:rPr>
              <a:t>len</a:t>
            </a:r>
            <a:r>
              <a:rPr lang="en-US" sz="2500" b="1" dirty="0">
                <a:solidFill>
                  <a:srgbClr val="FF0000"/>
                </a:solidFill>
                <a:latin typeface="Nunito Sans" panose="00000500000000000000" pitchFamily="2" charset="0"/>
              </a:rPr>
              <a:t>(a)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848039" y="4102724"/>
            <a:ext cx="10515600" cy="8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 smtClean="0">
                <a:latin typeface="Nunito Sans" panose="00000500000000000000" pitchFamily="2" charset="0"/>
              </a:rPr>
              <a:t>len</a:t>
            </a:r>
            <a:r>
              <a:rPr lang="en-US" sz="4500" b="1" dirty="0" smtClean="0">
                <a:latin typeface="Nunito Sans" panose="00000500000000000000" pitchFamily="2" charset="0"/>
              </a:rPr>
              <a:t>()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050"/>
            <a:ext cx="10515600" cy="13747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500" dirty="0" err="1" smtClean="0">
                <a:latin typeface="Nunito Sans" panose="00000500000000000000" pitchFamily="2" charset="0"/>
              </a:rPr>
              <a:t>str</a:t>
            </a:r>
            <a:r>
              <a:rPr lang="en-US" sz="2500" dirty="0" smtClean="0">
                <a:latin typeface="Nunito Sans" panose="00000500000000000000" pitchFamily="2" charset="0"/>
              </a:rPr>
              <a:t> = 'Welcome to strings‘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dirty="0" err="1" smtClean="0">
                <a:latin typeface="Nunito Sans" panose="00000500000000000000" pitchFamily="2" charset="0"/>
              </a:rPr>
              <a:t>str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Creating a String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/>
          <p:nvPr/>
        </p:nvSpPr>
        <p:spPr>
          <a:xfrm>
            <a:off x="866812" y="2928934"/>
            <a:ext cx="10515600" cy="137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panose="00000500000000000000" pitchFamily="2" charset="0"/>
              </a:rPr>
              <a:t>str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panose="00000500000000000000" pitchFamily="2" charset="0"/>
              </a:rPr>
              <a:t> = "Welcome to strings“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panose="00000500000000000000" pitchFamily="2" charset="0"/>
              </a:rPr>
              <a:t>print(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panose="00000500000000000000" pitchFamily="2" charset="0"/>
              </a:rPr>
              <a:t>str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panose="00000500000000000000" pitchFamily="2" charset="0"/>
              </a:rPr>
              <a:t>)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panose="00000500000000000000" pitchFamily="2" charset="0"/>
            </a:endParaRPr>
          </a:p>
        </p:txBody>
      </p:sp>
      <p:sp>
        <p:nvSpPr>
          <p:cNvPr id="9" name="Content Placeholder 2"/>
          <p:cNvSpPr txBox="1"/>
          <p:nvPr/>
        </p:nvSpPr>
        <p:spPr>
          <a:xfrm>
            <a:off x="881026" y="4143380"/>
            <a:ext cx="10515600" cy="137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n-US" sz="2500" dirty="0" err="1" smtClean="0">
                <a:latin typeface="Nunito Sans" panose="00000500000000000000" pitchFamily="2" charset="0"/>
              </a:rPr>
              <a:t>str</a:t>
            </a:r>
            <a:r>
              <a:rPr lang="en-US" sz="2500" dirty="0" smtClean="0">
                <a:latin typeface="Nunito Sans" panose="00000500000000000000" pitchFamily="2" charset="0"/>
              </a:rPr>
              <a:t> = '''Welcome to strings''‘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dirty="0" err="1" smtClean="0">
                <a:latin typeface="Nunito Sans" panose="00000500000000000000" pitchFamily="2" charset="0"/>
              </a:rPr>
              <a:t>str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panose="00000500000000000000" pitchFamily="2" charset="0"/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881026" y="5483249"/>
            <a:ext cx="10515600" cy="137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n-US" sz="2500" dirty="0" err="1" smtClean="0">
                <a:latin typeface="Nunito Sans" panose="00000500000000000000" pitchFamily="2" charset="0"/>
              </a:rPr>
              <a:t>str</a:t>
            </a:r>
            <a:r>
              <a:rPr lang="en-US" sz="2500" dirty="0" smtClean="0">
                <a:latin typeface="Nunito Sans" panose="00000500000000000000" pitchFamily="2" charset="0"/>
              </a:rPr>
              <a:t> = """Welcome to strings""“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dirty="0" err="1" smtClean="0">
                <a:latin typeface="Nunito Sans" panose="00000500000000000000" pitchFamily="2" charset="0"/>
              </a:rPr>
              <a:t>str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uiExpand="1" build="p"/>
      <p:bldP spid="9" grpId="0" uiExpand="1" build="p"/>
      <p:bldP spid="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6"/>
          </a:xfrm>
        </p:spPr>
        <p:txBody>
          <a:bodyPr>
            <a:normAutofit/>
          </a:bodyPr>
          <a:lstStyle/>
          <a:p>
            <a:r>
              <a:rPr lang="en-US" dirty="0"/>
              <a:t>The lower() method returns the string in lower </a:t>
            </a:r>
            <a:r>
              <a:rPr lang="en-US" dirty="0" smtClean="0"/>
              <a:t>case.</a:t>
            </a:r>
            <a:endParaRPr lang="en-US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843119" y="2936669"/>
            <a:ext cx="10515600" cy="68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2"/>
          <p:cNvSpPr txBox="1"/>
          <p:nvPr/>
        </p:nvSpPr>
        <p:spPr>
          <a:xfrm>
            <a:off x="843119" y="2602526"/>
            <a:ext cx="10515600" cy="897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500" dirty="0">
                <a:latin typeface="Nunito Sans" panose="00000500000000000000" pitchFamily="2" charset="0"/>
              </a:rPr>
              <a:t>a = "Hello, World!"</a:t>
            </a:r>
            <a:br>
              <a:rPr lang="en-US" sz="2500" dirty="0" smtClean="0">
                <a:latin typeface="Nunito Sans" panose="00000500000000000000" pitchFamily="2" charset="0"/>
              </a:rPr>
            </a:br>
            <a:r>
              <a:rPr lang="en-US" sz="2500" dirty="0">
                <a:latin typeface="Nunito Sans" panose="00000500000000000000" pitchFamily="2" charset="0"/>
              </a:rPr>
              <a:t>print(</a:t>
            </a:r>
            <a:r>
              <a:rPr lang="en-US" sz="2500" dirty="0" err="1">
                <a:latin typeface="Nunito Sans" panose="00000500000000000000" pitchFamily="2" charset="0"/>
              </a:rPr>
              <a:t>a.</a:t>
            </a:r>
            <a:r>
              <a:rPr lang="en-US" sz="2500" b="1" dirty="0" err="1">
                <a:solidFill>
                  <a:srgbClr val="FF0000"/>
                </a:solidFill>
                <a:latin typeface="Nunito Sans" panose="00000500000000000000" pitchFamily="2" charset="0"/>
              </a:rPr>
              <a:t>lower</a:t>
            </a:r>
            <a:r>
              <a:rPr lang="en-US" sz="2500" b="1" dirty="0">
                <a:solidFill>
                  <a:srgbClr val="FF0000"/>
                </a:solidFill>
                <a:latin typeface="Nunito Sans" panose="00000500000000000000" pitchFamily="2" charset="0"/>
              </a:rPr>
              <a:t>()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848039" y="4102724"/>
            <a:ext cx="10515600" cy="8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hello, world!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lower()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6"/>
          </a:xfrm>
        </p:spPr>
        <p:txBody>
          <a:bodyPr>
            <a:normAutofit/>
          </a:bodyPr>
          <a:lstStyle/>
          <a:p>
            <a:r>
              <a:rPr lang="en-US" dirty="0"/>
              <a:t>The upper() method returns the string in upper </a:t>
            </a:r>
            <a:r>
              <a:rPr lang="en-US" dirty="0" smtClean="0"/>
              <a:t>case.</a:t>
            </a:r>
            <a:endParaRPr lang="en-US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843119" y="2936669"/>
            <a:ext cx="10515600" cy="68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2"/>
          <p:cNvSpPr txBox="1"/>
          <p:nvPr/>
        </p:nvSpPr>
        <p:spPr>
          <a:xfrm>
            <a:off x="843119" y="2553210"/>
            <a:ext cx="10515600" cy="137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500" dirty="0">
                <a:latin typeface="Nunito Sans" panose="00000500000000000000" pitchFamily="2" charset="0"/>
              </a:rPr>
              <a:t>a = "Hello, World!"</a:t>
            </a:r>
            <a:br>
              <a:rPr lang="en-US" sz="2500" dirty="0" smtClean="0">
                <a:latin typeface="Nunito Sans" panose="00000500000000000000" pitchFamily="2" charset="0"/>
              </a:rPr>
            </a:b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a.upper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()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848039" y="4174162"/>
            <a:ext cx="10515600" cy="61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HELLO, WORLD!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upper()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6"/>
          </a:xfrm>
        </p:spPr>
        <p:txBody>
          <a:bodyPr>
            <a:normAutofit/>
          </a:bodyPr>
          <a:lstStyle/>
          <a:p>
            <a:r>
              <a:rPr lang="en-US" dirty="0"/>
              <a:t>The replace() method replaces a string with another </a:t>
            </a:r>
            <a:r>
              <a:rPr lang="en-US" dirty="0" smtClean="0"/>
              <a:t>string.</a:t>
            </a:r>
            <a:endParaRPr lang="en-US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843119" y="2936669"/>
            <a:ext cx="10515600" cy="68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2"/>
          <p:cNvSpPr txBox="1"/>
          <p:nvPr/>
        </p:nvSpPr>
        <p:spPr>
          <a:xfrm>
            <a:off x="843119" y="2553210"/>
            <a:ext cx="10515600" cy="137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500" dirty="0">
                <a:latin typeface="Nunito Sans" panose="00000500000000000000" pitchFamily="2" charset="0"/>
              </a:rPr>
              <a:t>a = "Hello, World!"</a:t>
            </a:r>
            <a:br>
              <a:rPr lang="en-US" sz="2500" dirty="0" smtClean="0">
                <a:latin typeface="Nunito Sans" panose="00000500000000000000" pitchFamily="2" charset="0"/>
              </a:rPr>
            </a:br>
            <a:r>
              <a:rPr lang="en-US" sz="2500" dirty="0">
                <a:latin typeface="Nunito Sans" panose="00000500000000000000" pitchFamily="2" charset="0"/>
              </a:rPr>
              <a:t>print(</a:t>
            </a:r>
            <a:r>
              <a:rPr lang="en-US" sz="2500" dirty="0" err="1">
                <a:latin typeface="Nunito Sans" panose="00000500000000000000" pitchFamily="2" charset="0"/>
              </a:rPr>
              <a:t>a.</a:t>
            </a:r>
            <a:r>
              <a:rPr lang="en-US" sz="2500" b="1" dirty="0" err="1">
                <a:solidFill>
                  <a:srgbClr val="FF0000"/>
                </a:solidFill>
                <a:latin typeface="Nunito Sans" panose="00000500000000000000" pitchFamily="2" charset="0"/>
              </a:rPr>
              <a:t>replace</a:t>
            </a:r>
            <a:r>
              <a:rPr lang="en-US" sz="2500" b="1" dirty="0">
                <a:solidFill>
                  <a:srgbClr val="FF0000"/>
                </a:solidFill>
                <a:latin typeface="Nunito Sans" panose="00000500000000000000" pitchFamily="2" charset="0"/>
              </a:rPr>
              <a:t>("H", "J")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848039" y="4102724"/>
            <a:ext cx="10515600" cy="8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Jello</a:t>
            </a:r>
            <a:r>
              <a:rPr lang="en-US" dirty="0" smtClean="0"/>
              <a:t>, World!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replace()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5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split() method splits the string into substrings if it finds instances of the separator</a:t>
            </a:r>
            <a:endParaRPr lang="en-US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843119" y="2936669"/>
            <a:ext cx="10515600" cy="68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2"/>
          <p:cNvSpPr txBox="1"/>
          <p:nvPr/>
        </p:nvSpPr>
        <p:spPr>
          <a:xfrm>
            <a:off x="843119" y="2762146"/>
            <a:ext cx="10515600" cy="1166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500" dirty="0">
                <a:latin typeface="Nunito Sans" panose="00000500000000000000" pitchFamily="2" charset="0"/>
              </a:rPr>
              <a:t>a = "Hello, World!"</a:t>
            </a:r>
            <a:br>
              <a:rPr lang="en-US" sz="2500" dirty="0" smtClean="0">
                <a:latin typeface="Nunito Sans" panose="00000500000000000000" pitchFamily="2" charset="0"/>
              </a:rPr>
            </a:br>
            <a:r>
              <a:rPr lang="en-US" sz="2500" dirty="0">
                <a:latin typeface="Nunito Sans" panose="00000500000000000000" pitchFamily="2" charset="0"/>
              </a:rPr>
              <a:t>print(</a:t>
            </a:r>
            <a:r>
              <a:rPr lang="en-US" sz="2500" dirty="0" err="1">
                <a:latin typeface="Nunito Sans" panose="00000500000000000000" pitchFamily="2" charset="0"/>
              </a:rPr>
              <a:t>a.</a:t>
            </a:r>
            <a:r>
              <a:rPr lang="en-US" sz="2500" b="1" dirty="0" err="1">
                <a:solidFill>
                  <a:srgbClr val="FF0000"/>
                </a:solidFill>
                <a:latin typeface="Nunito Sans" panose="00000500000000000000" pitchFamily="2" charset="0"/>
              </a:rPr>
              <a:t>split</a:t>
            </a:r>
            <a:r>
              <a:rPr lang="en-US" sz="2500" b="1" dirty="0">
                <a:solidFill>
                  <a:srgbClr val="FF0000"/>
                </a:solidFill>
                <a:latin typeface="Nunito Sans" panose="00000500000000000000" pitchFamily="2" charset="0"/>
              </a:rPr>
              <a:t>(",")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848039" y="4213748"/>
            <a:ext cx="10515600" cy="64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['Hello', ' World!']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split()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5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count() method returns the number of times a specified value occurs in a string</a:t>
            </a:r>
            <a:endParaRPr lang="en-US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843119" y="2936669"/>
            <a:ext cx="10515600" cy="68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2"/>
          <p:cNvSpPr txBox="1"/>
          <p:nvPr/>
        </p:nvSpPr>
        <p:spPr>
          <a:xfrm>
            <a:off x="843119" y="2762146"/>
            <a:ext cx="10515600" cy="1524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a ="Hello, World!"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dirty="0" err="1" smtClean="0">
                <a:latin typeface="Nunito Sans" panose="00000500000000000000" pitchFamily="2" charset="0"/>
              </a:rPr>
              <a:t>a.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count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("l")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848039" y="4428062"/>
            <a:ext cx="10515600" cy="64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count()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5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index() method searches the string for a specified value and returns the position of where it was found</a:t>
            </a:r>
            <a:endParaRPr lang="en-US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843119" y="2936669"/>
            <a:ext cx="10515600" cy="68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2"/>
          <p:cNvSpPr txBox="1"/>
          <p:nvPr/>
        </p:nvSpPr>
        <p:spPr>
          <a:xfrm>
            <a:off x="843119" y="2762146"/>
            <a:ext cx="10515600" cy="1524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a ="Hello, World!"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dirty="0" err="1" smtClean="0">
                <a:latin typeface="Nunito Sans" panose="00000500000000000000" pitchFamily="2" charset="0"/>
              </a:rPr>
              <a:t>a.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index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("d")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848039" y="4428062"/>
            <a:ext cx="10515600" cy="64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index()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52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capitalize() method converts the first character to upper case</a:t>
            </a:r>
            <a:endParaRPr lang="en-US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843119" y="2936669"/>
            <a:ext cx="10515600" cy="68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2"/>
          <p:cNvSpPr txBox="1"/>
          <p:nvPr/>
        </p:nvSpPr>
        <p:spPr>
          <a:xfrm>
            <a:off x="843119" y="2762146"/>
            <a:ext cx="10515600" cy="1524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a ="hello, WORLD!"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dirty="0" err="1" smtClean="0">
                <a:latin typeface="Nunito Sans" panose="00000500000000000000" pitchFamily="2" charset="0"/>
              </a:rPr>
              <a:t>a.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capitalize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()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848039" y="4428062"/>
            <a:ext cx="10515600" cy="64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Hello, world!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capitalize()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5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find() method searches the string for a specified value and returns the position of where it was found</a:t>
            </a:r>
            <a:endParaRPr lang="en-US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843119" y="2936669"/>
            <a:ext cx="10515600" cy="68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2"/>
          <p:cNvSpPr txBox="1"/>
          <p:nvPr/>
        </p:nvSpPr>
        <p:spPr>
          <a:xfrm>
            <a:off x="843119" y="2762146"/>
            <a:ext cx="10515600" cy="1524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a ="hello, WORLD!"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dirty="0" err="1" smtClean="0">
                <a:latin typeface="Nunito Sans" panose="00000500000000000000" pitchFamily="2" charset="0"/>
              </a:rPr>
              <a:t>a.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find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("WORLD")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848039" y="4428062"/>
            <a:ext cx="10515600" cy="64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find()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/>
          <p:nvPr/>
        </p:nvSpPr>
        <p:spPr>
          <a:xfrm>
            <a:off x="843119" y="2936669"/>
            <a:ext cx="10515600" cy="68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2"/>
          <p:cNvSpPr txBox="1"/>
          <p:nvPr/>
        </p:nvSpPr>
        <p:spPr>
          <a:xfrm>
            <a:off x="843119" y="1714488"/>
            <a:ext cx="10515600" cy="2214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500" dirty="0" err="1" smtClean="0">
                <a:latin typeface="Nunito Sans" panose="00000500000000000000" pitchFamily="2" charset="0"/>
              </a:rPr>
              <a:t>str</a:t>
            </a:r>
            <a:r>
              <a:rPr lang="en-US" sz="2500" dirty="0" smtClean="0">
                <a:latin typeface="Nunito Sans" panose="00000500000000000000" pitchFamily="2" charset="0"/>
              </a:rPr>
              <a:t>= "hello“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err="1" smtClean="0">
                <a:latin typeface="Nunito Sans" panose="00000500000000000000" pitchFamily="2" charset="0"/>
              </a:rPr>
              <a:t>str</a:t>
            </a:r>
            <a:r>
              <a:rPr lang="en-US" sz="2500" dirty="0" smtClean="0">
                <a:latin typeface="Nunito Sans" panose="00000500000000000000" pitchFamily="2" charset="0"/>
              </a:rPr>
              <a:t>[0] = "</a:t>
            </a:r>
            <a:r>
              <a:rPr lang="en-US" sz="2500" dirty="0" err="1" smtClean="0">
                <a:latin typeface="Nunito Sans" panose="00000500000000000000" pitchFamily="2" charset="0"/>
              </a:rPr>
              <a:t>i</a:t>
            </a:r>
            <a:r>
              <a:rPr lang="en-US" sz="2500" dirty="0" smtClean="0">
                <a:latin typeface="Nunito Sans" panose="00000500000000000000" pitchFamily="2" charset="0"/>
              </a:rPr>
              <a:t>“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dirty="0" err="1" smtClean="0">
                <a:latin typeface="Nunito Sans" panose="00000500000000000000" pitchFamily="2" charset="0"/>
              </a:rPr>
              <a:t>str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7667636" y="2071678"/>
            <a:ext cx="1500198" cy="107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Output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Error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67240" y="3929066"/>
            <a:ext cx="6286544" cy="15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/>
          <p:nvPr/>
        </p:nvSpPr>
        <p:spPr>
          <a:xfrm>
            <a:off x="843119" y="2936669"/>
            <a:ext cx="10515600" cy="68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2"/>
          <p:cNvSpPr txBox="1"/>
          <p:nvPr/>
        </p:nvSpPr>
        <p:spPr>
          <a:xfrm>
            <a:off x="843119" y="1714488"/>
            <a:ext cx="10515600" cy="2214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500" dirty="0" err="1" smtClean="0">
                <a:latin typeface="Nunito Sans" panose="00000500000000000000" pitchFamily="2" charset="0"/>
              </a:rPr>
              <a:t>str</a:t>
            </a:r>
            <a:r>
              <a:rPr lang="en-US" sz="2500" dirty="0" smtClean="0">
                <a:latin typeface="Nunito Sans" panose="00000500000000000000" pitchFamily="2" charset="0"/>
              </a:rPr>
              <a:t>= "hello“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del </a:t>
            </a:r>
            <a:r>
              <a:rPr lang="en-US" sz="2500" dirty="0" err="1" smtClean="0">
                <a:latin typeface="Nunito Sans" panose="00000500000000000000" pitchFamily="2" charset="0"/>
              </a:rPr>
              <a:t>str</a:t>
            </a:r>
            <a:r>
              <a:rPr lang="en-US" sz="2500" dirty="0" smtClean="0">
                <a:latin typeface="Nunito Sans" panose="00000500000000000000" pitchFamily="2" charset="0"/>
              </a:rPr>
              <a:t>[0]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dirty="0" err="1" smtClean="0">
                <a:latin typeface="Nunito Sans" panose="00000500000000000000" pitchFamily="2" charset="0"/>
              </a:rPr>
              <a:t>str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7667636" y="2071678"/>
            <a:ext cx="1500198" cy="107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Output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Error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667108" y="3786190"/>
            <a:ext cx="794375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07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a = "Welcome to Strings"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a[1]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a[8]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 (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a[11]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8096264" y="2357430"/>
            <a:ext cx="1949884" cy="1785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Output</a:t>
            </a:r>
            <a:endParaRPr lang="en-US" sz="32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e</a:t>
            </a: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t</a:t>
            </a: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S</a:t>
            </a: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How to get the character at a position?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07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a = “Hello world"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Memory Allocation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3981" y="4252930"/>
          <a:ext cx="8286795" cy="571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345"/>
                <a:gridCol w="753345"/>
                <a:gridCol w="753345"/>
                <a:gridCol w="753345"/>
                <a:gridCol w="753345"/>
                <a:gridCol w="753345"/>
                <a:gridCol w="753345"/>
                <a:gridCol w="753345"/>
                <a:gridCol w="753345"/>
                <a:gridCol w="753345"/>
                <a:gridCol w="753345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03944" y="489616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-7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024430" y="489616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-6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04142" y="489616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-5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89960" y="489616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-4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75778" y="489616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-3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090158" y="489616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-2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875976" y="489616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381092" y="3681426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43576" y="3681426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09852" y="3681426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595670" y="3681426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329592" y="3681426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4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15410" y="3681426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5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810248" y="3681426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6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667504" y="36814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327478" y="3681426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8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113296" y="36814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882082" y="36814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9529441" y="36814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524232" y="489587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-8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809852" y="489587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-9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4034" y="4895872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-10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238216" y="4895872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-11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4291"/>
            <a:ext cx="10515600" cy="1374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a = "hello world“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a[-1]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224" y="769163"/>
            <a:ext cx="1128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Program to print the last character of a string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64"/>
            <a:ext cx="10515600" cy="1374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a = "hello world“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a[:2]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Slicing in Strings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/>
          <p:nvPr/>
        </p:nvSpPr>
        <p:spPr>
          <a:xfrm>
            <a:off x="809588" y="3429000"/>
            <a:ext cx="10515600" cy="137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a = "hello world“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print(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a[2:]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)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/>
          <p:nvPr/>
        </p:nvSpPr>
        <p:spPr>
          <a:xfrm>
            <a:off x="8096264" y="2357430"/>
            <a:ext cx="1949884" cy="1785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Output</a:t>
            </a:r>
            <a:endParaRPr lang="en-US" sz="32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he</a:t>
            </a: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 smtClean="0"/>
              <a:t>llo</a:t>
            </a:r>
            <a:r>
              <a:rPr lang="en-US" sz="3200" dirty="0" smtClean="0"/>
              <a:t> world</a:t>
            </a: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64"/>
            <a:ext cx="10515600" cy="1374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a = "hello world“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a[:-2]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Slicing in Strings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/>
          <p:nvPr/>
        </p:nvSpPr>
        <p:spPr>
          <a:xfrm>
            <a:off x="809588" y="3429000"/>
            <a:ext cx="10515600" cy="137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a = "hello world“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print(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a[-2:]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)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/>
          <p:nvPr/>
        </p:nvSpPr>
        <p:spPr>
          <a:xfrm>
            <a:off x="8096264" y="2357430"/>
            <a:ext cx="1949884" cy="1785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Output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dirty="0" smtClean="0"/>
              <a:t>hello </a:t>
            </a:r>
            <a:r>
              <a:rPr lang="en-US" sz="3200" dirty="0" err="1" smtClean="0"/>
              <a:t>wor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ld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750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500" dirty="0" err="1" smtClean="0">
                <a:latin typeface="Nunito Sans" panose="00000500000000000000" pitchFamily="2" charset="0"/>
              </a:rPr>
              <a:t>str</a:t>
            </a:r>
            <a:r>
              <a:rPr lang="en-US" sz="2500" dirty="0" smtClean="0">
                <a:latin typeface="Nunito Sans" panose="00000500000000000000" pitchFamily="2" charset="0"/>
              </a:rPr>
              <a:t> = "Hello world"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str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[1:4]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str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[1:8]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str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[1:-3]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How to get a substring?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/>
          <p:nvPr/>
        </p:nvSpPr>
        <p:spPr>
          <a:xfrm>
            <a:off x="8096264" y="2357430"/>
            <a:ext cx="1949884" cy="2500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Output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dirty="0" smtClean="0"/>
              <a:t>ell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/>
              <a:t>ello</a:t>
            </a:r>
            <a:r>
              <a:rPr lang="en-US" sz="3200" dirty="0" smtClean="0"/>
              <a:t> </a:t>
            </a:r>
            <a:r>
              <a:rPr lang="en-US" sz="3200" dirty="0" err="1" smtClean="0"/>
              <a:t>wo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/>
              <a:t>ello</a:t>
            </a:r>
            <a:r>
              <a:rPr lang="en-US" sz="3200" dirty="0" smtClean="0"/>
              <a:t> </a:t>
            </a:r>
            <a:r>
              <a:rPr lang="en-US" sz="3200" dirty="0" err="1" smtClean="0"/>
              <a:t>wo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31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500" dirty="0" err="1" smtClean="0">
                <a:latin typeface="Nunito Sans" panose="00000500000000000000" pitchFamily="2" charset="0"/>
              </a:rPr>
              <a:t>str</a:t>
            </a:r>
            <a:r>
              <a:rPr lang="en-US" sz="2500" dirty="0" smtClean="0">
                <a:latin typeface="Nunito Sans" panose="00000500000000000000" pitchFamily="2" charset="0"/>
              </a:rPr>
              <a:t> = "Hello world"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str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[::-1]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Program to reverse a String?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3354</Words>
  <Application>WPS Presentation</Application>
  <PresentationFormat>Custom</PresentationFormat>
  <Paragraphs>374</Paragraphs>
  <Slides>29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SimSun</vt:lpstr>
      <vt:lpstr>Wingdings</vt:lpstr>
      <vt:lpstr>Times New Roman</vt:lpstr>
      <vt:lpstr>Nunito Sans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yugandhar surya</cp:lastModifiedBy>
  <cp:revision>176</cp:revision>
  <dcterms:created xsi:type="dcterms:W3CDTF">2006-08-16T00:00:00Z</dcterms:created>
  <dcterms:modified xsi:type="dcterms:W3CDTF">2023-07-06T03:40:37Z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38620B3C6C5944EE94EB6E0D391FD951</vt:lpwstr>
  </property>
  <property fmtid="{D5CDD505-2E9C-101B-9397-08002B2CF9AE}" pid="3" name="KSOProductBuildVer">
    <vt:lpwstr>1033-11.2.0.11537</vt:lpwstr>
  </property>
</Properties>
</file>