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75" r:id="rId3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08" r:id="rId24"/>
    <p:sldId id="310" r:id="rId25"/>
    <p:sldId id="312" r:id="rId26"/>
    <p:sldId id="313" r:id="rId27"/>
    <p:sldId id="314" r:id="rId28"/>
    <p:sldId id="318" r:id="rId29"/>
    <p:sldId id="315" r:id="rId30"/>
    <p:sldId id="316" r:id="rId31"/>
    <p:sldId id="317" r:id="rId32"/>
  </p:sldIdLst>
  <p:sldSz cx="12192000" cy="6858000"/>
  <p:notesSz cx="6858000" cy="9144000"/>
  <p:embeddedFontLst>
    <p:embeddedFont>
      <p:font typeface="Nunito Sans" panose="00000500000000000000" pitchFamily="2" charset="0"/>
      <p:regular r:id="rId36"/>
      <p:bold r:id="rId37"/>
      <p:italic r:id="rId38"/>
      <p:boldItalic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91219" autoAdjust="0"/>
  </p:normalViewPr>
  <p:slideViewPr>
    <p:cSldViewPr>
      <p:cViewPr>
        <p:scale>
          <a:sx n="66" d="100"/>
          <a:sy n="66" d="100"/>
        </p:scale>
        <p:origin x="-684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Python Modules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45883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Defines </a:t>
            </a:r>
            <a:r>
              <a:rPr lang="en-US" sz="2500" dirty="0" smtClean="0">
                <a:latin typeface="Nunito Sans" panose="00000500000000000000" pitchFamily="2" charset="0"/>
              </a:rPr>
              <a:t>set </a:t>
            </a:r>
            <a:r>
              <a:rPr lang="en-US" sz="2500" dirty="0" smtClean="0">
                <a:latin typeface="Nunito Sans" panose="00000500000000000000" pitchFamily="2" charset="0"/>
              </a:rPr>
              <a:t>of Functions, Classes, and variables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Same as Code Library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Easy to understand and Use.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Include </a:t>
            </a:r>
            <a:r>
              <a:rPr lang="en-US" sz="2500" dirty="0" err="1" smtClean="0">
                <a:latin typeface="Nunito Sans" panose="00000500000000000000" pitchFamily="2" charset="0"/>
              </a:rPr>
              <a:t>Runnable</a:t>
            </a:r>
            <a:r>
              <a:rPr lang="en-US" sz="2500" dirty="0" smtClean="0">
                <a:latin typeface="Nunito Sans" panose="00000500000000000000" pitchFamily="2" charset="0"/>
              </a:rPr>
              <a:t> Code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Way to reuse code written by someone else.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38216" y="481034"/>
          <a:ext cx="8128000" cy="6019800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2500" dirty="0" err="1">
                          <a:latin typeface="Nunito Sans" panose="00000500000000000000" pitchFamily="2" charset="0"/>
                        </a:rPr>
                        <a:t>pow</a:t>
                      </a:r>
                      <a:r>
                        <a:rPr lang="en-GB" sz="2500" dirty="0">
                          <a:latin typeface="Nunito Sans" panose="00000500000000000000" pitchFamily="2" charset="0"/>
                        </a:rPr>
                        <a:t>(x, y)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Nunito Sans" panose="00000500000000000000" pitchFamily="2" charset="0"/>
                        </a:rPr>
                        <a:t>Returns x raised to the power y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sqrt(x)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Nunito Sans" panose="00000500000000000000" pitchFamily="2" charset="0"/>
                        </a:rPr>
                        <a:t>Returns the square root of x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acos(x)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the arc cosine of x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 dirty="0" err="1">
                          <a:latin typeface="Nunito Sans" panose="00000500000000000000" pitchFamily="2" charset="0"/>
                        </a:rPr>
                        <a:t>asin</a:t>
                      </a:r>
                      <a:r>
                        <a:rPr lang="en-GB" sz="25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the arc sine of x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atan(x)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the arc tangent of x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atan2(y, 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atan(y / 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cos(x)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the cosine of x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hypot(x, y)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Nunito Sans" panose="00000500000000000000" pitchFamily="2" charset="0"/>
                        </a:rPr>
                        <a:t>Returns the Euclidean norm, </a:t>
                      </a:r>
                      <a:r>
                        <a:rPr lang="en-GB" sz="2500" dirty="0" err="1">
                          <a:latin typeface="Nunito Sans" panose="00000500000000000000" pitchFamily="2" charset="0"/>
                        </a:rPr>
                        <a:t>sqrt</a:t>
                      </a:r>
                      <a:r>
                        <a:rPr lang="en-GB" sz="2500" dirty="0">
                          <a:latin typeface="Nunito Sans" panose="00000500000000000000" pitchFamily="2" charset="0"/>
                        </a:rPr>
                        <a:t>(x*x + y*y)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6778" y="500042"/>
          <a:ext cx="8128000" cy="6141720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sin(x)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sine of x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tan(x)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tangent of x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degrees(x)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Converts angle x from radians to degrees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radians(x)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Converts angle x from degrees to radians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acosh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inverse hyperbolic cosine of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asinh(x)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inverse hyperbolic sine of x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atanh(x)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inverse hyperbolic tangent of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cosh(x)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hyperbolic cosine of x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9654" y="428604"/>
          <a:ext cx="8128000" cy="5806440"/>
        </p:xfrm>
        <a:graphic>
          <a:graphicData uri="http://schemas.openxmlformats.org/drawingml/2006/table">
            <a:tbl>
              <a:tblPr/>
              <a:tblGrid>
                <a:gridCol w="3278182"/>
                <a:gridCol w="4849818"/>
              </a:tblGrid>
              <a:tr h="0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sinh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hyperbolic cosine of x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tanh(x)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hyperbolic tangent of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erf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error function at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erfc(x)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complementary error function at x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gamma(x)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Gamma function at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lgamma(x)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natural logarithm of the absolute value of the Gamma function at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pi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Mathematical constant, the ratio of circumference of a circle to it's diameter (3.14159...)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e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mathematical constant e (2.71828...)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785926"/>
            <a:ext cx="6609501" cy="538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import math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number = -2.34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print('The given number is :', number)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print('Floor value is :', </a:t>
            </a:r>
            <a:r>
              <a:rPr lang="en-GB" sz="2500" dirty="0" err="1" smtClean="0">
                <a:latin typeface="Nunito Sans" panose="00000500000000000000" pitchFamily="2" charset="0"/>
              </a:rPr>
              <a:t>math.floor</a:t>
            </a:r>
            <a:r>
              <a:rPr lang="en-GB" sz="2500" dirty="0" smtClean="0">
                <a:latin typeface="Nunito Sans" panose="00000500000000000000" pitchFamily="2" charset="0"/>
              </a:rPr>
              <a:t>(number))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print('Ceiling value is :', </a:t>
            </a:r>
            <a:r>
              <a:rPr lang="en-GB" sz="2500" dirty="0" err="1" smtClean="0">
                <a:latin typeface="Nunito Sans" panose="00000500000000000000" pitchFamily="2" charset="0"/>
              </a:rPr>
              <a:t>math.ceil</a:t>
            </a:r>
            <a:r>
              <a:rPr lang="en-GB" sz="2500" dirty="0" smtClean="0">
                <a:latin typeface="Nunito Sans" panose="00000500000000000000" pitchFamily="2" charset="0"/>
              </a:rPr>
              <a:t>(number))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2500" dirty="0" smtClean="0">
                <a:latin typeface="Nunito Sans" panose="00000500000000000000" pitchFamily="2" charset="0"/>
              </a:rPr>
              <a:t>print('Absolute value is :', </a:t>
            </a:r>
            <a:r>
              <a:rPr lang="en-GB" sz="2500" dirty="0" err="1" smtClean="0">
                <a:latin typeface="Nunito Sans" panose="00000500000000000000" pitchFamily="2" charset="0"/>
              </a:rPr>
              <a:t>math.fabs</a:t>
            </a:r>
            <a:r>
              <a:rPr lang="en-GB" sz="2500" dirty="0" smtClean="0">
                <a:latin typeface="Nunito Sans" panose="00000500000000000000" pitchFamily="2" charset="0"/>
              </a:rPr>
              <a:t>(number))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pPr>
              <a:lnSpc>
                <a:spcPct val="200000"/>
              </a:lnSpc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6330" y="1571612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81884" y="2571744"/>
            <a:ext cx="4643470" cy="2214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667625" y="2869565"/>
            <a:ext cx="4332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The given number is : </a:t>
            </a:r>
            <a:r>
              <a:rPr lang="en-US" altLang="en-GB" sz="2500" dirty="0" smtClean="0">
                <a:latin typeface="Nunito Sans" panose="00000500000000000000" pitchFamily="2" charset="0"/>
              </a:rPr>
              <a:t>-</a:t>
            </a:r>
            <a:r>
              <a:rPr lang="en-GB" sz="2500" dirty="0" smtClean="0">
                <a:latin typeface="Nunito Sans" panose="00000500000000000000" pitchFamily="2" charset="0"/>
              </a:rPr>
              <a:t>2.34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Floor value is : -3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Ceiling value is : -2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Absolute value is : 2.34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599847"/>
            <a:ext cx="91098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import math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number = 1e-4  		</a:t>
            </a:r>
            <a:r>
              <a:rPr lang="en-GB" sz="2500" b="1" dirty="0" smtClean="0">
                <a:solidFill>
                  <a:srgbClr val="F05136"/>
                </a:solidFill>
                <a:latin typeface="Nunito Sans" panose="00000500000000000000" pitchFamily="2" charset="0"/>
              </a:rPr>
              <a:t>##### small value of </a:t>
            </a:r>
            <a:r>
              <a:rPr lang="en-GB" sz="2500" b="1" dirty="0" err="1" smtClean="0">
                <a:solidFill>
                  <a:srgbClr val="F05136"/>
                </a:solidFill>
                <a:latin typeface="Nunito Sans" panose="00000500000000000000" pitchFamily="2" charset="0"/>
              </a:rPr>
              <a:t>of</a:t>
            </a:r>
            <a:r>
              <a:rPr lang="en-GB" sz="2500" b="1" dirty="0" smtClean="0">
                <a:solidFill>
                  <a:srgbClr val="F05136"/>
                </a:solidFill>
                <a:latin typeface="Nunito Sans" panose="00000500000000000000" pitchFamily="2" charset="0"/>
              </a:rPr>
              <a:t> x</a:t>
            </a:r>
            <a:endParaRPr lang="en-GB" sz="2500" b="1" dirty="0" smtClean="0">
              <a:solidFill>
                <a:srgbClr val="F05136"/>
              </a:solidFill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print('The given number (x) is :', number)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</a:t>
            </a:r>
            <a:r>
              <a:rPr lang="en-GB" sz="2500" dirty="0" err="1" smtClean="0">
                <a:latin typeface="Nunito Sans" panose="00000500000000000000" pitchFamily="2" charset="0"/>
              </a:rPr>
              <a:t>e^x</a:t>
            </a:r>
            <a:r>
              <a:rPr lang="en-GB" sz="2500" dirty="0" smtClean="0">
                <a:latin typeface="Nunito Sans" panose="00000500000000000000" pitchFamily="2" charset="0"/>
              </a:rPr>
              <a:t> (using exp() function) is :', math.exp(number)-1)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</a:t>
            </a:r>
            <a:r>
              <a:rPr lang="en-GB" sz="2500" dirty="0" err="1" smtClean="0">
                <a:latin typeface="Nunito Sans" panose="00000500000000000000" pitchFamily="2" charset="0"/>
              </a:rPr>
              <a:t>e^x</a:t>
            </a:r>
            <a:r>
              <a:rPr lang="en-GB" sz="2500" dirty="0" smtClean="0">
                <a:latin typeface="Nunito Sans" panose="00000500000000000000" pitchFamily="2" charset="0"/>
              </a:rPr>
              <a:t> (using </a:t>
            </a:r>
            <a:r>
              <a:rPr lang="en-GB" sz="2500" dirty="0" err="1" smtClean="0">
                <a:latin typeface="Nunito Sans" panose="00000500000000000000" pitchFamily="2" charset="0"/>
              </a:rPr>
              <a:t>expml</a:t>
            </a:r>
            <a:r>
              <a:rPr lang="en-GB" sz="2500" dirty="0" smtClean="0">
                <a:latin typeface="Nunito Sans" panose="00000500000000000000" pitchFamily="2" charset="0"/>
              </a:rPr>
              <a:t>() function) is :', math.expm1(number))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print('log(</a:t>
            </a:r>
            <a:r>
              <a:rPr lang="en-GB" sz="2500" dirty="0" err="1" smtClean="0">
                <a:latin typeface="Nunito Sans" panose="00000500000000000000" pitchFamily="2" charset="0"/>
              </a:rPr>
              <a:t>fabs</a:t>
            </a:r>
            <a:r>
              <a:rPr lang="en-GB" sz="2500" dirty="0" smtClean="0">
                <a:latin typeface="Nunito Sans" panose="00000500000000000000" pitchFamily="2" charset="0"/>
              </a:rPr>
              <a:t>(x), base) is :', math.log(</a:t>
            </a:r>
            <a:r>
              <a:rPr lang="en-GB" sz="2500" dirty="0" err="1" smtClean="0">
                <a:latin typeface="Nunito Sans" panose="00000500000000000000" pitchFamily="2" charset="0"/>
              </a:rPr>
              <a:t>math.fabs</a:t>
            </a:r>
            <a:r>
              <a:rPr lang="en-GB" sz="2500" dirty="0" smtClean="0">
                <a:latin typeface="Nunito Sans" panose="00000500000000000000" pitchFamily="2" charset="0"/>
              </a:rPr>
              <a:t>(number), 10))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53652" y="4214818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2464" y="4429132"/>
            <a:ext cx="8643998" cy="2214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23902" y="4643446"/>
            <a:ext cx="8739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The given number (x) is : 0.0001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err="1" smtClean="0">
                <a:latin typeface="Nunito Sans" panose="00000500000000000000" pitchFamily="2" charset="0"/>
              </a:rPr>
              <a:t>e^x</a:t>
            </a:r>
            <a:r>
              <a:rPr lang="en-GB" sz="2500" dirty="0" smtClean="0">
                <a:latin typeface="Nunito Sans" panose="00000500000000000000" pitchFamily="2" charset="0"/>
              </a:rPr>
              <a:t> (using exp() function) is : 0.0001000050001667141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err="1" smtClean="0">
                <a:latin typeface="Nunito Sans" panose="00000500000000000000" pitchFamily="2" charset="0"/>
              </a:rPr>
              <a:t>e^x</a:t>
            </a:r>
            <a:r>
              <a:rPr lang="en-GB" sz="2500" dirty="0" smtClean="0">
                <a:latin typeface="Nunito Sans" panose="00000500000000000000" pitchFamily="2" charset="0"/>
              </a:rPr>
              <a:t> (using </a:t>
            </a:r>
            <a:r>
              <a:rPr lang="en-GB" sz="2500" dirty="0" err="1" smtClean="0">
                <a:latin typeface="Nunito Sans" panose="00000500000000000000" pitchFamily="2" charset="0"/>
              </a:rPr>
              <a:t>expml</a:t>
            </a:r>
            <a:r>
              <a:rPr lang="en-GB" sz="2500" dirty="0" smtClean="0">
                <a:latin typeface="Nunito Sans" panose="00000500000000000000" pitchFamily="2" charset="0"/>
              </a:rPr>
              <a:t>() function) is :0.00010000500016667084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log(</a:t>
            </a:r>
            <a:r>
              <a:rPr lang="en-GB" sz="2500" dirty="0" err="1" smtClean="0">
                <a:latin typeface="Nunito Sans" panose="00000500000000000000" pitchFamily="2" charset="0"/>
              </a:rPr>
              <a:t>fabs</a:t>
            </a:r>
            <a:r>
              <a:rPr lang="en-GB" sz="2500" dirty="0" smtClean="0">
                <a:latin typeface="Nunito Sans" panose="00000500000000000000" pitchFamily="2" charset="0"/>
              </a:rPr>
              <a:t>(x), base) is : -3.999999999999999</a:t>
            </a:r>
            <a:endParaRPr lang="en-GB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643754"/>
            <a:ext cx="725244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import math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err="1" smtClean="0">
                <a:latin typeface="Nunito Sans" panose="00000500000000000000" pitchFamily="2" charset="0"/>
              </a:rPr>
              <a:t>angleInDegree</a:t>
            </a:r>
            <a:r>
              <a:rPr lang="en-GB" sz="2500" dirty="0" smtClean="0">
                <a:latin typeface="Nunito Sans" panose="00000500000000000000" pitchFamily="2" charset="0"/>
              </a:rPr>
              <a:t> = 45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err="1" smtClean="0">
                <a:latin typeface="Nunito Sans" panose="00000500000000000000" pitchFamily="2" charset="0"/>
              </a:rPr>
              <a:t>angleInRadian</a:t>
            </a:r>
            <a:r>
              <a:rPr lang="en-GB" sz="2500" dirty="0" smtClean="0">
                <a:latin typeface="Nunito Sans" panose="00000500000000000000" pitchFamily="2" charset="0"/>
              </a:rPr>
              <a:t> = </a:t>
            </a:r>
            <a:r>
              <a:rPr lang="en-GB" sz="2500" dirty="0" err="1" smtClean="0">
                <a:latin typeface="Nunito Sans" panose="00000500000000000000" pitchFamily="2" charset="0"/>
              </a:rPr>
              <a:t>math.radians</a:t>
            </a:r>
            <a:r>
              <a:rPr lang="en-GB" sz="2500" dirty="0" smtClean="0">
                <a:latin typeface="Nunito Sans" panose="00000500000000000000" pitchFamily="2" charset="0"/>
              </a:rPr>
              <a:t>(</a:t>
            </a:r>
            <a:r>
              <a:rPr lang="en-GB" sz="2500" dirty="0" err="1" smtClean="0">
                <a:latin typeface="Nunito Sans" panose="00000500000000000000" pitchFamily="2" charset="0"/>
              </a:rPr>
              <a:t>angleInDegree</a:t>
            </a:r>
            <a:r>
              <a:rPr lang="en-GB" sz="2500" dirty="0" smtClean="0">
                <a:latin typeface="Nunito Sans" panose="00000500000000000000" pitchFamily="2" charset="0"/>
              </a:rPr>
              <a:t>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print('The given angle is :', </a:t>
            </a:r>
            <a:r>
              <a:rPr lang="en-GB" sz="2500" dirty="0" err="1" smtClean="0">
                <a:latin typeface="Nunito Sans" panose="00000500000000000000" pitchFamily="2" charset="0"/>
              </a:rPr>
              <a:t>angleInRadian</a:t>
            </a:r>
            <a:r>
              <a:rPr lang="en-GB" sz="2500" dirty="0" smtClean="0">
                <a:latin typeface="Nunito Sans" panose="00000500000000000000" pitchFamily="2" charset="0"/>
              </a:rPr>
              <a:t>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print('sin(x) is :', math.sin(</a:t>
            </a:r>
            <a:r>
              <a:rPr lang="en-GB" sz="2500" dirty="0" err="1" smtClean="0">
                <a:latin typeface="Nunito Sans" panose="00000500000000000000" pitchFamily="2" charset="0"/>
              </a:rPr>
              <a:t>angleInRadian</a:t>
            </a:r>
            <a:r>
              <a:rPr lang="en-GB" sz="2500" dirty="0" smtClean="0">
                <a:latin typeface="Nunito Sans" panose="00000500000000000000" pitchFamily="2" charset="0"/>
              </a:rPr>
              <a:t>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</a:t>
            </a:r>
            <a:r>
              <a:rPr lang="en-GB" sz="2500" dirty="0" err="1" smtClean="0">
                <a:latin typeface="Nunito Sans" panose="00000500000000000000" pitchFamily="2" charset="0"/>
              </a:rPr>
              <a:t>cos</a:t>
            </a:r>
            <a:r>
              <a:rPr lang="en-GB" sz="2500" dirty="0" smtClean="0">
                <a:latin typeface="Nunito Sans" panose="00000500000000000000" pitchFamily="2" charset="0"/>
              </a:rPr>
              <a:t>(x) is :', math.cos(</a:t>
            </a:r>
            <a:r>
              <a:rPr lang="en-GB" sz="2500" dirty="0" err="1" smtClean="0">
                <a:latin typeface="Nunito Sans" panose="00000500000000000000" pitchFamily="2" charset="0"/>
              </a:rPr>
              <a:t>angleInRadian</a:t>
            </a:r>
            <a:r>
              <a:rPr lang="en-GB" sz="2500" dirty="0" smtClean="0">
                <a:latin typeface="Nunito Sans" panose="00000500000000000000" pitchFamily="2" charset="0"/>
              </a:rPr>
              <a:t>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print('tan(x) is :', math.tan(</a:t>
            </a:r>
            <a:r>
              <a:rPr lang="en-GB" sz="2500" dirty="0" err="1" smtClean="0">
                <a:latin typeface="Nunito Sans" panose="00000500000000000000" pitchFamily="2" charset="0"/>
              </a:rPr>
              <a:t>angleInRadian</a:t>
            </a:r>
            <a:r>
              <a:rPr lang="en-GB" sz="2500" dirty="0" smtClean="0">
                <a:latin typeface="Nunito Sans" panose="00000500000000000000" pitchFamily="2" charset="0"/>
              </a:rPr>
              <a:t>))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6330" y="4023516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6844" y="4643446"/>
            <a:ext cx="5572164" cy="19288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738282" y="4786322"/>
            <a:ext cx="5429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The given angle is: 0.785398....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 Sin(x) is : 0.7071067865475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 </a:t>
            </a:r>
            <a:r>
              <a:rPr lang="en-GB" sz="2500" dirty="0" err="1" smtClean="0">
                <a:latin typeface="Nunito Sans" panose="00000500000000000000" pitchFamily="2" charset="0"/>
              </a:rPr>
              <a:t>cos</a:t>
            </a:r>
            <a:r>
              <a:rPr lang="en-GB" sz="2500" dirty="0" smtClean="0">
                <a:latin typeface="Nunito Sans" panose="00000500000000000000" pitchFamily="2" charset="0"/>
              </a:rPr>
              <a:t>(x) is : 0.7071067865476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 tan(x) is : 0.99999999.....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5274" y="2071678"/>
            <a:ext cx="725244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import math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x = 16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y = 10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z = 11.2225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</a:t>
            </a:r>
            <a:r>
              <a:rPr lang="en-GB" sz="2500" dirty="0" err="1" smtClean="0">
                <a:latin typeface="Nunito Sans" panose="00000500000000000000" pitchFamily="2" charset="0"/>
              </a:rPr>
              <a:t>sqrt</a:t>
            </a:r>
            <a:r>
              <a:rPr lang="en-GB" sz="2500" dirty="0" smtClean="0">
                <a:latin typeface="Nunito Sans" panose="00000500000000000000" pitchFamily="2" charset="0"/>
              </a:rPr>
              <a:t> of 16 is ', </a:t>
            </a:r>
            <a:r>
              <a:rPr lang="en-GB" sz="2500" dirty="0" err="1" smtClean="0">
                <a:latin typeface="Nunito Sans" panose="00000500000000000000" pitchFamily="2" charset="0"/>
              </a:rPr>
              <a:t>math.sqrt</a:t>
            </a:r>
            <a:r>
              <a:rPr lang="en-GB" sz="2500" dirty="0" smtClean="0">
                <a:latin typeface="Nunito Sans" panose="00000500000000000000" pitchFamily="2" charset="0"/>
              </a:rPr>
              <a:t>(x))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</a:t>
            </a:r>
            <a:r>
              <a:rPr lang="en-GB" sz="2500" dirty="0" err="1" smtClean="0">
                <a:latin typeface="Nunito Sans" panose="00000500000000000000" pitchFamily="2" charset="0"/>
              </a:rPr>
              <a:t>sqrt</a:t>
            </a:r>
            <a:r>
              <a:rPr lang="en-GB" sz="2500" dirty="0" smtClean="0">
                <a:latin typeface="Nunito Sans" panose="00000500000000000000" pitchFamily="2" charset="0"/>
              </a:rPr>
              <a:t> of 10 is ', </a:t>
            </a:r>
            <a:r>
              <a:rPr lang="en-GB" sz="2500" dirty="0" err="1" smtClean="0">
                <a:latin typeface="Nunito Sans" panose="00000500000000000000" pitchFamily="2" charset="0"/>
              </a:rPr>
              <a:t>math.sqrt</a:t>
            </a:r>
            <a:r>
              <a:rPr lang="en-GB" sz="2500" dirty="0" smtClean="0">
                <a:latin typeface="Nunito Sans" panose="00000500000000000000" pitchFamily="2" charset="0"/>
              </a:rPr>
              <a:t>(y))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</a:t>
            </a:r>
            <a:r>
              <a:rPr lang="en-GB" sz="2500" dirty="0" err="1" smtClean="0">
                <a:latin typeface="Nunito Sans" panose="00000500000000000000" pitchFamily="2" charset="0"/>
              </a:rPr>
              <a:t>sqrt</a:t>
            </a:r>
            <a:r>
              <a:rPr lang="en-GB" sz="2500" dirty="0" smtClean="0">
                <a:latin typeface="Nunito Sans" panose="00000500000000000000" pitchFamily="2" charset="0"/>
              </a:rPr>
              <a:t> of 11.2225 is ', </a:t>
            </a:r>
            <a:r>
              <a:rPr lang="en-GB" sz="2500" dirty="0" err="1" smtClean="0">
                <a:latin typeface="Nunito Sans" panose="00000500000000000000" pitchFamily="2" charset="0"/>
              </a:rPr>
              <a:t>math.sqrt</a:t>
            </a:r>
            <a:r>
              <a:rPr lang="en-GB" sz="2500" dirty="0" smtClean="0">
                <a:latin typeface="Nunito Sans" panose="00000500000000000000" pitchFamily="2" charset="0"/>
              </a:rPr>
              <a:t>(z))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074" y="1285860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67504" y="2182505"/>
            <a:ext cx="5286412" cy="13573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8942" y="2325381"/>
            <a:ext cx="54292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 smtClean="0">
                <a:latin typeface="Nunito Sans" panose="00000500000000000000" pitchFamily="2" charset="0"/>
              </a:rPr>
              <a:t>sqrt</a:t>
            </a:r>
            <a:r>
              <a:rPr lang="en-GB" sz="2500" dirty="0" smtClean="0">
                <a:latin typeface="Nunito Sans" panose="00000500000000000000" pitchFamily="2" charset="0"/>
              </a:rPr>
              <a:t> of 16 is  4.0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err="1" smtClean="0">
                <a:latin typeface="Nunito Sans" panose="00000500000000000000" pitchFamily="2" charset="0"/>
              </a:rPr>
              <a:t>sqrt</a:t>
            </a:r>
            <a:r>
              <a:rPr lang="en-GB" sz="2500" dirty="0" smtClean="0">
                <a:latin typeface="Nunito Sans" panose="00000500000000000000" pitchFamily="2" charset="0"/>
              </a:rPr>
              <a:t> of 10 is  3.1622776601683795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err="1" smtClean="0">
                <a:latin typeface="Nunito Sans" panose="00000500000000000000" pitchFamily="2" charset="0"/>
              </a:rPr>
              <a:t>sqrt</a:t>
            </a:r>
            <a:r>
              <a:rPr lang="en-GB" sz="2500" dirty="0" smtClean="0">
                <a:latin typeface="Nunito Sans" panose="00000500000000000000" pitchFamily="2" charset="0"/>
              </a:rPr>
              <a:t> of 11.2225 is  3.35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Predict the Output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28802"/>
            <a:ext cx="9609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import math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print('PI value = ', </a:t>
            </a:r>
            <a:r>
              <a:rPr lang="en-GB" sz="2500" dirty="0" err="1" smtClean="0">
                <a:latin typeface="Nunito Sans" panose="00000500000000000000" pitchFamily="2" charset="0"/>
              </a:rPr>
              <a:t>math.pi</a:t>
            </a:r>
            <a:r>
              <a:rPr lang="en-GB" sz="2500" dirty="0" smtClean="0">
                <a:latin typeface="Nunito Sans" panose="00000500000000000000" pitchFamily="2" charset="0"/>
              </a:rPr>
              <a:t>)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radius = 4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print('Area of Circle with Radius 4 =', </a:t>
            </a:r>
            <a:r>
              <a:rPr lang="en-GB" sz="2500" dirty="0" err="1" smtClean="0">
                <a:latin typeface="Nunito Sans" panose="00000500000000000000" pitchFamily="2" charset="0"/>
              </a:rPr>
              <a:t>math.pi</a:t>
            </a:r>
            <a:r>
              <a:rPr lang="en-GB" sz="2500" dirty="0" smtClean="0">
                <a:latin typeface="Nunito Sans" panose="00000500000000000000" pitchFamily="2" charset="0"/>
              </a:rPr>
              <a:t> * (radius ** 2))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0050" y="4286256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24100" y="5072074"/>
            <a:ext cx="5286412" cy="13573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666976" y="5143512"/>
            <a:ext cx="54292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PI value =  3.141592653589793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Area of Circle with Radius 4 = 50.26548245743669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randint</a:t>
            </a:r>
            <a:r>
              <a:rPr lang="en-US" sz="4500" b="1" dirty="0" smtClean="0">
                <a:latin typeface="Nunito Sans" panose="00000500000000000000" pitchFamily="2" charset="0"/>
              </a:rPr>
              <a:t>()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45883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Inbuilt Function of random module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Syntax: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r>
              <a:rPr lang="en-US" sz="2500" dirty="0" err="1" smtClean="0">
                <a:latin typeface="Nunito Sans" panose="00000500000000000000" pitchFamily="2" charset="0"/>
              </a:rPr>
              <a:t>randint</a:t>
            </a:r>
            <a:r>
              <a:rPr lang="en-US" sz="2500" dirty="0" smtClean="0">
                <a:latin typeface="Nunito Sans" panose="00000500000000000000" pitchFamily="2" charset="0"/>
              </a:rPr>
              <a:t>(start, end)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3917141" y="3178967"/>
            <a:ext cx="714380" cy="1357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52794" y="4357694"/>
            <a:ext cx="18573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Parameters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81620" y="4570420"/>
            <a:ext cx="171451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7570" y="4214818"/>
            <a:ext cx="2071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Integer type  values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Errors and Exceptions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5802" y="1785926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81224" y="3643314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53256" y="3643314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309786" y="5429264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953256" y="5429264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/>
          <p:cNvCxnSpPr/>
          <p:nvPr/>
        </p:nvCxnSpPr>
        <p:spPr>
          <a:xfrm>
            <a:off x="3453588" y="3070222"/>
            <a:ext cx="442915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526878" y="2857496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167836" y="3357562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595404" y="3356768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987653" y="4964917"/>
            <a:ext cx="92869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418397" y="4964123"/>
            <a:ext cx="92869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0116" y="1785926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Nunito Sans" panose="00000500000000000000" pitchFamily="2" charset="0"/>
              </a:rPr>
              <a:t>Error and Exceptions</a:t>
            </a:r>
            <a:endParaRPr lang="en-GB" sz="2400" dirty="0">
              <a:latin typeface="Nunito Sa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4100" y="3857628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Value Error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7570" y="3857628"/>
            <a:ext cx="18573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Type Error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1224" y="550070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panose="00000500000000000000" pitchFamily="2" charset="0"/>
              </a:rPr>
              <a:t>Error - Floating values passes</a:t>
            </a:r>
            <a:endParaRPr lang="en-GB" sz="2000" dirty="0">
              <a:latin typeface="Nunito Sans" panose="00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53256" y="550070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Nunito Sans" panose="00000500000000000000" pitchFamily="2" charset="0"/>
              </a:rPr>
              <a:t>Error – Other than numeric values</a:t>
            </a:r>
            <a:endParaRPr lang="en-GB" sz="20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19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Example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2297850"/>
            <a:ext cx="1110448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rgbClr val="00B050"/>
                </a:solidFill>
                <a:latin typeface="Nunito Sans" panose="00000500000000000000" pitchFamily="2" charset="0"/>
              </a:rPr>
              <a:t># Creating a module, calc.py</a:t>
            </a:r>
            <a:endParaRPr lang="en-US" sz="2500" b="1" dirty="0" smtClean="0">
              <a:solidFill>
                <a:srgbClr val="00B050"/>
              </a:solidFill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def </a:t>
            </a:r>
            <a:r>
              <a:rPr lang="en-US" sz="2500" dirty="0" smtClean="0">
                <a:latin typeface="Nunito Sans" panose="00000500000000000000" pitchFamily="2" charset="0"/>
              </a:rPr>
              <a:t>add(x, y) 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return (x + y)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def sub(x, y) 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return (x – y)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ValueError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28802"/>
            <a:ext cx="7252443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 smtClean="0">
                <a:latin typeface="Nunito Sans" panose="00000500000000000000" pitchFamily="2" charset="0"/>
              </a:rPr>
              <a:t>import </a:t>
            </a:r>
            <a:r>
              <a:rPr lang="fr-FR" sz="2500" dirty="0" err="1" smtClean="0">
                <a:latin typeface="Nunito Sans" panose="00000500000000000000" pitchFamily="2" charset="0"/>
              </a:rPr>
              <a:t>random</a:t>
            </a:r>
            <a:r>
              <a:rPr lang="fr-FR" sz="2500" dirty="0" smtClean="0">
                <a:latin typeface="Nunito Sans" panose="00000500000000000000" pitchFamily="2" charset="0"/>
              </a:rPr>
              <a:t> </a:t>
            </a:r>
            <a:endParaRPr lang="fr-FR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smtClean="0">
                <a:latin typeface="Nunito Sans" panose="00000500000000000000" pitchFamily="2" charset="0"/>
              </a:rPr>
              <a:t>r1 = </a:t>
            </a:r>
            <a:r>
              <a:rPr lang="fr-FR" sz="2500" dirty="0" err="1" smtClean="0">
                <a:latin typeface="Nunito Sans" panose="00000500000000000000" pitchFamily="2" charset="0"/>
              </a:rPr>
              <a:t>random.randint</a:t>
            </a:r>
            <a:r>
              <a:rPr lang="fr-FR" sz="2500" dirty="0" smtClean="0">
                <a:latin typeface="Nunito Sans" panose="00000500000000000000" pitchFamily="2" charset="0"/>
              </a:rPr>
              <a:t>(1.23, 9.34) </a:t>
            </a:r>
            <a:endParaRPr lang="fr-FR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0000500000000000000" pitchFamily="2" charset="0"/>
              </a:rPr>
              <a:t>print</a:t>
            </a:r>
            <a:r>
              <a:rPr lang="fr-FR" sz="2500" dirty="0" smtClean="0">
                <a:latin typeface="Nunito Sans" panose="00000500000000000000" pitchFamily="2" charset="0"/>
              </a:rPr>
              <a:t>(r1)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9140" y="1214422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81620" y="1928802"/>
            <a:ext cx="6643734" cy="38576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4496" y="2071678"/>
            <a:ext cx="66675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Nunito Sans" panose="00000500000000000000" pitchFamily="2" charset="0"/>
              </a:rPr>
              <a:t>Traceback</a:t>
            </a:r>
            <a:r>
              <a:rPr lang="en-GB" sz="2000" dirty="0" smtClean="0">
                <a:latin typeface="Nunito Sans" panose="00000500000000000000" pitchFamily="2" charset="0"/>
              </a:rPr>
              <a:t> (most recent call last):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smtClean="0">
                <a:latin typeface="Nunito Sans" panose="00000500000000000000" pitchFamily="2" charset="0"/>
              </a:rPr>
              <a:t>  File "/home/f813370b9ea61dd5d55d7dadc8ed5171.py", line 6, in 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smtClean="0">
                <a:latin typeface="Nunito Sans" panose="00000500000000000000" pitchFamily="2" charset="0"/>
              </a:rPr>
              <a:t>    r1=</a:t>
            </a:r>
            <a:r>
              <a:rPr lang="en-GB" sz="2000" dirty="0" err="1" smtClean="0">
                <a:latin typeface="Nunito Sans" panose="00000500000000000000" pitchFamily="2" charset="0"/>
              </a:rPr>
              <a:t>random.randint</a:t>
            </a:r>
            <a:r>
              <a:rPr lang="en-GB" sz="2000" dirty="0" smtClean="0">
                <a:latin typeface="Nunito Sans" panose="00000500000000000000" pitchFamily="2" charset="0"/>
              </a:rPr>
              <a:t>(1.23, 9.34)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smtClean="0">
                <a:latin typeface="Nunito Sans" panose="00000500000000000000" pitchFamily="2" charset="0"/>
              </a:rPr>
              <a:t>  File "/</a:t>
            </a:r>
            <a:r>
              <a:rPr lang="en-GB" sz="2000" dirty="0" err="1" smtClean="0">
                <a:latin typeface="Nunito Sans" panose="00000500000000000000" pitchFamily="2" charset="0"/>
              </a:rPr>
              <a:t>usr</a:t>
            </a:r>
            <a:r>
              <a:rPr lang="en-GB" sz="2000" dirty="0" smtClean="0">
                <a:latin typeface="Nunito Sans" panose="00000500000000000000" pitchFamily="2" charset="0"/>
              </a:rPr>
              <a:t>/lib/python3.5/random.py", line 218, in </a:t>
            </a:r>
            <a:r>
              <a:rPr lang="en-GB" sz="2000" dirty="0" err="1" smtClean="0">
                <a:latin typeface="Nunito Sans" panose="00000500000000000000" pitchFamily="2" charset="0"/>
              </a:rPr>
              <a:t>randint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smtClean="0">
                <a:latin typeface="Nunito Sans" panose="00000500000000000000" pitchFamily="2" charset="0"/>
              </a:rPr>
              <a:t>    return </a:t>
            </a:r>
            <a:r>
              <a:rPr lang="en-GB" sz="2000" dirty="0" err="1" smtClean="0">
                <a:latin typeface="Nunito Sans" panose="00000500000000000000" pitchFamily="2" charset="0"/>
              </a:rPr>
              <a:t>self.randrange</a:t>
            </a:r>
            <a:r>
              <a:rPr lang="en-GB" sz="2000" dirty="0" smtClean="0">
                <a:latin typeface="Nunito Sans" panose="00000500000000000000" pitchFamily="2" charset="0"/>
              </a:rPr>
              <a:t>(a, b+1)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smtClean="0">
                <a:latin typeface="Nunito Sans" panose="00000500000000000000" pitchFamily="2" charset="0"/>
              </a:rPr>
              <a:t>  File "/</a:t>
            </a:r>
            <a:r>
              <a:rPr lang="en-GB" sz="2000" dirty="0" err="1" smtClean="0">
                <a:latin typeface="Nunito Sans" panose="00000500000000000000" pitchFamily="2" charset="0"/>
              </a:rPr>
              <a:t>usr</a:t>
            </a:r>
            <a:r>
              <a:rPr lang="en-GB" sz="2000" dirty="0" smtClean="0">
                <a:latin typeface="Nunito Sans" panose="00000500000000000000" pitchFamily="2" charset="0"/>
              </a:rPr>
              <a:t>/lib/python3.5/random.py", line 182, in </a:t>
            </a:r>
            <a:r>
              <a:rPr lang="en-GB" sz="2000" dirty="0" err="1" smtClean="0">
                <a:latin typeface="Nunito Sans" panose="00000500000000000000" pitchFamily="2" charset="0"/>
              </a:rPr>
              <a:t>randrange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smtClean="0">
                <a:latin typeface="Nunito Sans" panose="00000500000000000000" pitchFamily="2" charset="0"/>
              </a:rPr>
              <a:t>    raise </a:t>
            </a:r>
            <a:r>
              <a:rPr lang="en-GB" sz="2000" dirty="0" err="1" smtClean="0">
                <a:latin typeface="Nunito Sans" panose="00000500000000000000" pitchFamily="2" charset="0"/>
              </a:rPr>
              <a:t>ValueError</a:t>
            </a:r>
            <a:r>
              <a:rPr lang="en-GB" sz="2000" dirty="0" smtClean="0">
                <a:latin typeface="Nunito Sans" panose="00000500000000000000" pitchFamily="2" charset="0"/>
              </a:rPr>
              <a:t>("non-integer </a:t>
            </a:r>
            <a:r>
              <a:rPr lang="en-GB" sz="2000" dirty="0" err="1" smtClean="0">
                <a:latin typeface="Nunito Sans" panose="00000500000000000000" pitchFamily="2" charset="0"/>
              </a:rPr>
              <a:t>arg</a:t>
            </a:r>
            <a:r>
              <a:rPr lang="en-GB" sz="2000" dirty="0" smtClean="0">
                <a:latin typeface="Nunito Sans" panose="00000500000000000000" pitchFamily="2" charset="0"/>
              </a:rPr>
              <a:t> 1 for </a:t>
            </a:r>
            <a:r>
              <a:rPr lang="en-GB" sz="2000" dirty="0" err="1" smtClean="0">
                <a:latin typeface="Nunito Sans" panose="00000500000000000000" pitchFamily="2" charset="0"/>
              </a:rPr>
              <a:t>randrange</a:t>
            </a:r>
            <a:r>
              <a:rPr lang="en-GB" sz="2000" dirty="0" smtClean="0">
                <a:latin typeface="Nunito Sans" panose="00000500000000000000" pitchFamily="2" charset="0"/>
              </a:rPr>
              <a:t>()")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err="1" smtClean="0">
                <a:latin typeface="Nunito Sans" panose="00000500000000000000" pitchFamily="2" charset="0"/>
              </a:rPr>
              <a:t>ValueError</a:t>
            </a:r>
            <a:r>
              <a:rPr lang="en-GB" sz="2000" dirty="0" smtClean="0">
                <a:latin typeface="Nunito Sans" panose="00000500000000000000" pitchFamily="2" charset="0"/>
              </a:rPr>
              <a:t>: non-integer </a:t>
            </a:r>
            <a:r>
              <a:rPr lang="en-GB" sz="2000" dirty="0" err="1" smtClean="0">
                <a:latin typeface="Nunito Sans" panose="00000500000000000000" pitchFamily="2" charset="0"/>
              </a:rPr>
              <a:t>arg</a:t>
            </a:r>
            <a:r>
              <a:rPr lang="en-GB" sz="2000" dirty="0" smtClean="0">
                <a:latin typeface="Nunito Sans" panose="00000500000000000000" pitchFamily="2" charset="0"/>
              </a:rPr>
              <a:t> 1 for </a:t>
            </a:r>
            <a:r>
              <a:rPr lang="en-GB" sz="2000" dirty="0" err="1" smtClean="0">
                <a:latin typeface="Nunito Sans" panose="00000500000000000000" pitchFamily="2" charset="0"/>
              </a:rPr>
              <a:t>randrange</a:t>
            </a:r>
            <a:r>
              <a:rPr lang="en-GB" sz="2000" dirty="0" smtClean="0">
                <a:latin typeface="Nunito Sans" panose="00000500000000000000" pitchFamily="2" charset="0"/>
              </a:rPr>
              <a:t>()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r>
              <a:rPr lang="en-GB" sz="2000" dirty="0" smtClean="0">
                <a:latin typeface="Nunito Sans" panose="00000500000000000000" pitchFamily="2" charset="0"/>
              </a:rPr>
              <a:t> </a:t>
            </a:r>
            <a:endParaRPr lang="en-GB" sz="2000" dirty="0" smtClean="0">
              <a:latin typeface="Nunito Sans" panose="00000500000000000000" pitchFamily="2" charset="0"/>
            </a:endParaRPr>
          </a:p>
          <a:p>
            <a:endParaRPr lang="en-GB" sz="2000" dirty="0"/>
          </a:p>
        </p:txBody>
      </p:sp>
      <p:sp>
        <p:nvSpPr>
          <p:cNvPr id="12" name="Rectangle 11"/>
          <p:cNvSpPr/>
          <p:nvPr/>
        </p:nvSpPr>
        <p:spPr>
          <a:xfrm>
            <a:off x="5595934" y="4857760"/>
            <a:ext cx="6286544" cy="714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 animBg="1"/>
      <p:bldP spid="13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 smtClean="0">
                <a:latin typeface="Nunito Sans" panose="00000500000000000000" pitchFamily="2" charset="0"/>
              </a:rPr>
              <a:t>TypeError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28802"/>
            <a:ext cx="7252443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 smtClean="0">
                <a:latin typeface="Nunito Sans" panose="00000500000000000000" pitchFamily="2" charset="0"/>
              </a:rPr>
              <a:t>import </a:t>
            </a:r>
            <a:r>
              <a:rPr lang="fr-FR" sz="2500" dirty="0" err="1" smtClean="0">
                <a:latin typeface="Nunito Sans" panose="00000500000000000000" pitchFamily="2" charset="0"/>
              </a:rPr>
              <a:t>random</a:t>
            </a:r>
            <a:r>
              <a:rPr lang="fr-FR" sz="2500" dirty="0" smtClean="0">
                <a:latin typeface="Nunito Sans" panose="00000500000000000000" pitchFamily="2" charset="0"/>
              </a:rPr>
              <a:t> </a:t>
            </a:r>
            <a:endParaRPr lang="fr-FR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smtClean="0">
                <a:latin typeface="Nunito Sans" panose="00000500000000000000" pitchFamily="2" charset="0"/>
              </a:rPr>
              <a:t>r2 = </a:t>
            </a:r>
            <a:r>
              <a:rPr lang="fr-FR" sz="2500" dirty="0" err="1" smtClean="0">
                <a:latin typeface="Nunito Sans" panose="00000500000000000000" pitchFamily="2" charset="0"/>
              </a:rPr>
              <a:t>random.randint</a:t>
            </a:r>
            <a:r>
              <a:rPr lang="fr-FR" sz="2500" dirty="0" smtClean="0">
                <a:latin typeface="Nunito Sans" panose="00000500000000000000" pitchFamily="2" charset="0"/>
              </a:rPr>
              <a:t>('a', 'z') </a:t>
            </a:r>
            <a:endParaRPr lang="fr-FR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2500" dirty="0" err="1" smtClean="0">
                <a:latin typeface="Nunito Sans" panose="00000500000000000000" pitchFamily="2" charset="0"/>
              </a:rPr>
              <a:t>print</a:t>
            </a:r>
            <a:r>
              <a:rPr lang="fr-FR" sz="2500" dirty="0" smtClean="0">
                <a:latin typeface="Nunito Sans" panose="00000500000000000000" pitchFamily="2" charset="0"/>
              </a:rPr>
              <a:t>(r2)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9140" y="1214422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81620" y="1928802"/>
            <a:ext cx="6643734" cy="32861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4496" y="2071678"/>
            <a:ext cx="666750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 smtClean="0">
                <a:latin typeface="Nunito Sans" panose="00000500000000000000" pitchFamily="2" charset="0"/>
              </a:rPr>
              <a:t>Traceback</a:t>
            </a:r>
            <a:r>
              <a:rPr lang="en-GB" sz="2500" dirty="0" smtClean="0">
                <a:latin typeface="Nunito Sans" panose="00000500000000000000" pitchFamily="2" charset="0"/>
              </a:rPr>
              <a:t> (most recent call last): File "/home/fb805b21fea0e29c6a65f62b99998953.py", line 5, in r2=</a:t>
            </a:r>
            <a:r>
              <a:rPr lang="en-GB" sz="2500" dirty="0" err="1" smtClean="0">
                <a:latin typeface="Nunito Sans" panose="00000500000000000000" pitchFamily="2" charset="0"/>
              </a:rPr>
              <a:t>random.randint</a:t>
            </a:r>
            <a:r>
              <a:rPr lang="en-GB" sz="2500" dirty="0" smtClean="0">
                <a:latin typeface="Nunito Sans" panose="00000500000000000000" pitchFamily="2" charset="0"/>
              </a:rPr>
              <a:t>('a', 'z') File "/</a:t>
            </a:r>
            <a:r>
              <a:rPr lang="en-GB" sz="2500" dirty="0" err="1" smtClean="0">
                <a:latin typeface="Nunito Sans" panose="00000500000000000000" pitchFamily="2" charset="0"/>
              </a:rPr>
              <a:t>usr</a:t>
            </a:r>
            <a:r>
              <a:rPr lang="en-GB" sz="2500" dirty="0" smtClean="0">
                <a:latin typeface="Nunito Sans" panose="00000500000000000000" pitchFamily="2" charset="0"/>
              </a:rPr>
              <a:t>/lib/python3.5/random.py", line 218, in </a:t>
            </a:r>
            <a:r>
              <a:rPr lang="en-GB" sz="2500" dirty="0" err="1" smtClean="0">
                <a:latin typeface="Nunito Sans" panose="00000500000000000000" pitchFamily="2" charset="0"/>
              </a:rPr>
              <a:t>randint</a:t>
            </a:r>
            <a:r>
              <a:rPr lang="en-GB" sz="2500" dirty="0" smtClean="0">
                <a:latin typeface="Nunito Sans" panose="00000500000000000000" pitchFamily="2" charset="0"/>
              </a:rPr>
              <a:t> return </a:t>
            </a:r>
            <a:r>
              <a:rPr lang="en-GB" sz="2500" dirty="0" err="1" smtClean="0">
                <a:latin typeface="Nunito Sans" panose="00000500000000000000" pitchFamily="2" charset="0"/>
              </a:rPr>
              <a:t>self.randrange</a:t>
            </a:r>
            <a:r>
              <a:rPr lang="en-GB" sz="2500" dirty="0" smtClean="0">
                <a:latin typeface="Nunito Sans" panose="00000500000000000000" pitchFamily="2" charset="0"/>
              </a:rPr>
              <a:t>(a, b+1) </a:t>
            </a:r>
            <a:r>
              <a:rPr lang="en-GB" sz="2500" dirty="0" err="1" smtClean="0">
                <a:latin typeface="Nunito Sans" panose="00000500000000000000" pitchFamily="2" charset="0"/>
              </a:rPr>
              <a:t>TypeError</a:t>
            </a:r>
            <a:r>
              <a:rPr lang="en-GB" sz="2500" dirty="0" smtClean="0">
                <a:latin typeface="Nunito Sans" panose="00000500000000000000" pitchFamily="2" charset="0"/>
              </a:rPr>
              <a:t>: Can't convert '</a:t>
            </a:r>
            <a:r>
              <a:rPr lang="en-GB" sz="2500" dirty="0" err="1" smtClean="0">
                <a:latin typeface="Nunito Sans" panose="00000500000000000000" pitchFamily="2" charset="0"/>
              </a:rPr>
              <a:t>int</a:t>
            </a:r>
            <a:r>
              <a:rPr lang="en-GB" sz="2500" dirty="0" smtClean="0">
                <a:latin typeface="Nunito Sans" panose="00000500000000000000" pitchFamily="2" charset="0"/>
              </a:rPr>
              <a:t>' object to </a:t>
            </a:r>
            <a:r>
              <a:rPr lang="en-GB" sz="2500" dirty="0" err="1" smtClean="0">
                <a:latin typeface="Nunito Sans" panose="00000500000000000000" pitchFamily="2" charset="0"/>
              </a:rPr>
              <a:t>str</a:t>
            </a:r>
            <a:r>
              <a:rPr lang="en-GB" sz="2500" dirty="0" smtClean="0">
                <a:latin typeface="Nunito Sans" panose="00000500000000000000" pitchFamily="2" charset="0"/>
              </a:rPr>
              <a:t> implicitly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24496" y="4000504"/>
            <a:ext cx="6000792" cy="85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 animBg="1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Packages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45883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Way of structuring many packages and modules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Makes directories and modules easy to access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Store other sub packages and modules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Example: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b="1" dirty="0" smtClean="0">
              <a:latin typeface="Nunito Sans" panose="00000500000000000000" pitchFamily="2" charset="0"/>
            </a:endParaRPr>
          </a:p>
          <a:p>
            <a:pPr lvl="3"/>
            <a:r>
              <a:rPr lang="en-US" sz="2500" dirty="0" smtClean="0">
                <a:latin typeface="Nunito Sans" panose="00000500000000000000" pitchFamily="2" charset="0"/>
              </a:rPr>
              <a:t>Developing a Game in an </a:t>
            </a:r>
            <a:r>
              <a:rPr lang="en-US" sz="2500" dirty="0" err="1" smtClean="0">
                <a:latin typeface="Nunito Sans" panose="00000500000000000000" pitchFamily="2" charset="0"/>
              </a:rPr>
              <a:t>Organisation</a:t>
            </a:r>
            <a:r>
              <a:rPr lang="en-US" sz="2500" dirty="0" smtClean="0">
                <a:latin typeface="Nunito Sans" panose="00000500000000000000" pitchFamily="2" charset="0"/>
              </a:rPr>
              <a:t> – possible packages 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Example of Package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dmins\Desktop\Face\Images\PackageModuleStructur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81158" y="1714488"/>
            <a:ext cx="6643734" cy="4934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and Exploring Packages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5274" y="2000240"/>
            <a:ext cx="111044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Syntax: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	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 Indicates it is a package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It can be Blank or Coded with Initialization Codes.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84" y="2571744"/>
            <a:ext cx="2000264" cy="857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024298" y="2714620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_init_ . </a:t>
            </a:r>
            <a:r>
              <a:rPr lang="en-GB" sz="2500" dirty="0" err="1" smtClean="0">
                <a:latin typeface="Nunito Sans" panose="00000500000000000000" pitchFamily="2" charset="0"/>
              </a:rPr>
              <a:t>py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Creating a Package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836" y="1857364"/>
            <a:ext cx="111044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Steps to create package: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1. Create Directory and give package name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2. Put the Classes and Functions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3. Finally Create _ init _ . </a:t>
            </a:r>
            <a:r>
              <a:rPr lang="en-US" sz="2500" dirty="0" err="1" smtClean="0">
                <a:latin typeface="Nunito Sans" panose="00000500000000000000" pitchFamily="2" charset="0"/>
              </a:rPr>
              <a:t>py</a:t>
            </a:r>
            <a:r>
              <a:rPr lang="en-US" sz="2500" dirty="0" smtClean="0">
                <a:latin typeface="Nunito Sans" panose="00000500000000000000" pitchFamily="2" charset="0"/>
              </a:rPr>
              <a:t> file inside directory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Types of Importing Packages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5802" y="2281474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81224" y="4138862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53256" y="4138862"/>
            <a:ext cx="2143140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/>
          <p:cNvCxnSpPr/>
          <p:nvPr/>
        </p:nvCxnSpPr>
        <p:spPr>
          <a:xfrm>
            <a:off x="3453588" y="3565770"/>
            <a:ext cx="442915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526878" y="3353044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167836" y="3853110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595404" y="3852316"/>
            <a:ext cx="57150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0116" y="228147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Nunito Sans" panose="00000500000000000000" pitchFamily="2" charset="0"/>
              </a:rPr>
              <a:t>Importing packages</a:t>
            </a:r>
            <a:endParaRPr lang="en-GB" sz="2400" dirty="0">
              <a:latin typeface="Nunito Sans" panose="000005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24100" y="4138862"/>
            <a:ext cx="2428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Importing Modules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3256" y="4138862"/>
            <a:ext cx="221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Importing * from package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Importing Packages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45883"/>
            <a:ext cx="111044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>
                <a:latin typeface="Nunito Sans" panose="00000500000000000000" pitchFamily="2" charset="0"/>
              </a:rPr>
              <a:t>Importing Modules From Packages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Using </a:t>
            </a:r>
            <a:r>
              <a:rPr lang="en-US" sz="2500" b="1" dirty="0" smtClean="0">
                <a:latin typeface="Nunito Sans" panose="00000500000000000000" pitchFamily="2" charset="0"/>
              </a:rPr>
              <a:t>Dot ( . ) </a:t>
            </a:r>
            <a:r>
              <a:rPr lang="en-US" sz="2500" dirty="0" smtClean="0">
                <a:latin typeface="Nunito Sans" panose="00000500000000000000" pitchFamily="2" charset="0"/>
              </a:rPr>
              <a:t>Operator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Example: import Game. Level. Start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>
                <a:latin typeface="Nunito Sans" panose="00000500000000000000" pitchFamily="2" charset="0"/>
              </a:rPr>
              <a:t>Importing * from Package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	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		</a:t>
            </a:r>
            <a:r>
              <a:rPr lang="en-US" sz="2500" dirty="0" smtClean="0">
                <a:latin typeface="Nunito Sans" panose="00000500000000000000" pitchFamily="2" charset="0"/>
              </a:rPr>
              <a:t>	All Objects are imported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>
                <a:latin typeface="Nunito Sans" panose="00000500000000000000" pitchFamily="2" charset="0"/>
              </a:rPr>
              <a:t>Syntax: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		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r>
              <a:rPr lang="en-US" sz="2500" b="1" dirty="0" smtClean="0">
                <a:latin typeface="Nunito Sans" panose="00000500000000000000" pitchFamily="2" charset="0"/>
              </a:rPr>
              <a:t>			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endParaRPr lang="en-US" sz="2500" b="1" dirty="0" smtClean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28" y="6143644"/>
            <a:ext cx="5143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from &lt;</a:t>
            </a:r>
            <a:r>
              <a:rPr lang="en-US" sz="2500" b="1" dirty="0" err="1" smtClean="0">
                <a:latin typeface="Nunito Sans" panose="00000500000000000000" pitchFamily="2" charset="0"/>
              </a:rPr>
              <a:t>package_name</a:t>
            </a:r>
            <a:r>
              <a:rPr lang="en-US" sz="2500" b="1" dirty="0" smtClean="0">
                <a:latin typeface="Nunito Sans" panose="00000500000000000000" pitchFamily="2" charset="0"/>
              </a:rPr>
              <a:t>&gt; import *</a:t>
            </a: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Sub - Packages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836" y="2143116"/>
            <a:ext cx="11104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Separates or </a:t>
            </a:r>
            <a:r>
              <a:rPr lang="en-US" sz="2500" dirty="0" err="1" smtClean="0">
                <a:latin typeface="Nunito Sans" panose="00000500000000000000" pitchFamily="2" charset="0"/>
              </a:rPr>
              <a:t>spilts</a:t>
            </a:r>
            <a:r>
              <a:rPr lang="en-US" sz="2500" dirty="0" smtClean="0">
                <a:latin typeface="Nunito Sans" panose="00000500000000000000" pitchFamily="2" charset="0"/>
              </a:rPr>
              <a:t> into small packages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Dot ( . ) operator is used for </a:t>
            </a:r>
            <a:r>
              <a:rPr lang="en-US" sz="2500" dirty="0" err="1" smtClean="0">
                <a:latin typeface="Nunito Sans" panose="00000500000000000000" pitchFamily="2" charset="0"/>
              </a:rPr>
              <a:t>Seperating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err="1" smtClean="0">
                <a:latin typeface="Nunito Sans" panose="00000500000000000000" pitchFamily="2" charset="0"/>
              </a:rPr>
              <a:t>Seperates</a:t>
            </a:r>
            <a:r>
              <a:rPr lang="en-US" sz="2500" dirty="0" smtClean="0">
                <a:latin typeface="Nunito Sans" panose="00000500000000000000" pitchFamily="2" charset="0"/>
              </a:rPr>
              <a:t> package name from sub package name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Composition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836" y="2143116"/>
            <a:ext cx="111044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Concept of OOPS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Does not inherit from base class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Relationship between class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Through the use of instance variable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Reference to other objects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Import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571612"/>
            <a:ext cx="111044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Uses Python source file as module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Executes import statement in some other source file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Interpreter checks for search path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Search path – List of Directories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Example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r>
              <a:rPr lang="en-US" sz="2500" dirty="0" smtClean="0">
                <a:latin typeface="Nunito Sans" panose="00000500000000000000" pitchFamily="2" charset="0"/>
              </a:rPr>
              <a:t>from </a:t>
            </a:r>
            <a:r>
              <a:rPr lang="en-US" sz="2500" dirty="0" smtClean="0">
                <a:latin typeface="Nunito Sans" panose="00000500000000000000" pitchFamily="2" charset="0"/>
              </a:rPr>
              <a:t>calc import *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	print add(10, 2)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096396" y="3643314"/>
            <a:ext cx="2000264" cy="13573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382148" y="4166392"/>
            <a:ext cx="1428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12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96396" y="2714620"/>
            <a:ext cx="2000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from import statement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45883"/>
            <a:ext cx="111044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Import specific attributes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Example: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from calc import add, sub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print add(4, 2)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print sub(4, 2)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1686" y="4929198"/>
            <a:ext cx="2643206" cy="14287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810380" y="5214950"/>
            <a:ext cx="1857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6</a:t>
            </a:r>
            <a:endParaRPr lang="en-GB" sz="2500" dirty="0" smtClean="0">
              <a:latin typeface="Nunito Sans" panose="00000500000000000000" pitchFamily="2" charset="0"/>
            </a:endParaRPr>
          </a:p>
          <a:p>
            <a:r>
              <a:rPr lang="en-GB" sz="2500" dirty="0" smtClean="0">
                <a:latin typeface="Nunito Sans" panose="00000500000000000000" pitchFamily="2" charset="0"/>
              </a:rPr>
              <a:t>2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3190" y="4214818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dir() function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45883"/>
            <a:ext cx="111044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Return sorted string containing names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List – names of modules, variables and functions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Example: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	import random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print dir(math)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2"/>
            <a:endParaRPr lang="en-US" sz="2500" dirty="0" smtClean="0">
              <a:latin typeface="Nunito Sans" panose="00000500000000000000" pitchFamily="2" charset="0"/>
            </a:endParaRPr>
          </a:p>
          <a:p>
            <a:pPr lvl="2"/>
            <a:r>
              <a:rPr lang="en-US" sz="2500" b="1" dirty="0" smtClean="0">
                <a:latin typeface="Nunito Sans" panose="00000500000000000000" pitchFamily="2" charset="0"/>
              </a:rPr>
              <a:t>Output: Print all functions in math file</a:t>
            </a:r>
            <a:endParaRPr lang="en-US" sz="2500" b="1" dirty="0" smtClean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452662" y="3429000"/>
            <a:ext cx="2000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import math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Math module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69" y="1945883"/>
            <a:ext cx="111044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Standard module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Nunito Sans" panose="00000500000000000000" pitchFamily="2" charset="0"/>
              </a:rPr>
              <a:t>To import,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500" b="1" dirty="0" smtClean="0">
                <a:latin typeface="Nunito Sans" panose="00000500000000000000" pitchFamily="2" charset="0"/>
              </a:rPr>
              <a:t>Example:</a:t>
            </a:r>
            <a:endParaRPr lang="en-US" sz="2500" b="1" dirty="0" smtClean="0">
              <a:latin typeface="Nunito Sa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	import math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		</a:t>
            </a:r>
            <a:r>
              <a:rPr lang="en-US" sz="2500" dirty="0" smtClean="0">
                <a:latin typeface="Nunito Sans" panose="00000500000000000000" pitchFamily="2" charset="0"/>
              </a:rPr>
              <a:t>print(</a:t>
            </a:r>
            <a:r>
              <a:rPr lang="en-US" sz="2500" dirty="0" err="1" smtClean="0">
                <a:latin typeface="Nunito Sans" panose="00000500000000000000" pitchFamily="2" charset="0"/>
              </a:rPr>
              <a:t>math.sqrt</a:t>
            </a:r>
            <a:r>
              <a:rPr lang="en-US" sz="2500" dirty="0" smtClean="0">
                <a:latin typeface="Nunito Sans" panose="00000500000000000000" pitchFamily="2" charset="0"/>
              </a:rPr>
              <a:t>(4))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lvl="2"/>
            <a:endParaRPr lang="en-US" sz="2500" dirty="0" smtClean="0">
              <a:latin typeface="Nunito Sans" panose="00000500000000000000" pitchFamily="2" charset="0"/>
            </a:endParaRPr>
          </a:p>
          <a:p>
            <a:pPr lvl="2"/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910" y="3286124"/>
            <a:ext cx="2643206" cy="78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7881950" y="2714620"/>
            <a:ext cx="2500330" cy="14287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39140" y="1951814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Output:</a:t>
            </a:r>
            <a:endParaRPr lang="en-GB" sz="2500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67768" y="3166260"/>
            <a:ext cx="1785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Nunito Sans" panose="00000500000000000000" pitchFamily="2" charset="0"/>
              </a:rPr>
              <a:t>2.0</a:t>
            </a:r>
            <a:endParaRPr lang="en-GB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/>
      <p:bldP spid="11" grpId="0" uiExpand="1" build="allAtOnce"/>
      <p:bldP spid="8" grpId="0" animBg="1" uiExpand="1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Functions in math module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38216" y="1502115"/>
          <a:ext cx="8128000" cy="5141595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GB" sz="2200" dirty="0" smtClean="0">
                          <a:latin typeface="Nunito Sans" panose="00000500000000000000" pitchFamily="2" charset="0"/>
                        </a:rPr>
                        <a:t>                 List 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of Functions in Python Math Module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Nunito Sans" panose="00000500000000000000" pitchFamily="2" charset="0"/>
                        </a:rPr>
                        <a:t>Function</a:t>
                      </a:r>
                      <a:endParaRPr lang="en-GB" sz="2200" b="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b="0" dirty="0">
                          <a:latin typeface="Nunito Sans" panose="00000500000000000000" pitchFamily="2" charset="0"/>
                        </a:rPr>
                        <a:t>Description</a:t>
                      </a:r>
                      <a:endParaRPr lang="en-GB" sz="2200" b="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ceil(x)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smallest integer greater than or equal to x.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copysign(x, y)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x with the sign of y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fabs(x)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absolute value of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factorial(x)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factorial of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floor(x)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the largest integer less than or equal to x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fmod(x, y)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remainder when x is divided by y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38216" y="408931"/>
          <a:ext cx="8052820" cy="5949027"/>
        </p:xfrm>
        <a:graphic>
          <a:graphicData uri="http://schemas.openxmlformats.org/drawingml/2006/table">
            <a:tbl>
              <a:tblPr/>
              <a:tblGrid>
                <a:gridCol w="4026410"/>
                <a:gridCol w="4026410"/>
              </a:tblGrid>
              <a:tr h="722866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frexp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mantissa and exponent of x as the pair (m, e)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2866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fsum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</a:t>
                      </a:r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iterable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an accurate floating point sum of values in the iterable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2866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isfinite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True if x is neither an infinity nor a NaN (Not a Number)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2866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isinf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True if x is a positive or negative infinity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084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isnan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True if x is a NaN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084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ldexp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(x, </a:t>
                      </a:r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i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Nunito Sans" panose="00000500000000000000" pitchFamily="2" charset="0"/>
                        </a:rPr>
                        <a:t>Returns x * (2**i)</a:t>
                      </a:r>
                      <a:endParaRPr lang="en-GB" sz="220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2866">
                <a:tc>
                  <a:txBody>
                    <a:bodyPr/>
                    <a:lstStyle/>
                    <a:p>
                      <a:r>
                        <a:rPr lang="en-GB" sz="2200" dirty="0" err="1">
                          <a:latin typeface="Nunito Sans" panose="00000500000000000000" pitchFamily="2" charset="0"/>
                        </a:rPr>
                        <a:t>modf</a:t>
                      </a:r>
                      <a:r>
                        <a:rPr lang="en-GB" sz="22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Nunito Sans" panose="00000500000000000000" pitchFamily="2" charset="0"/>
                        </a:rPr>
                        <a:t>Returns the fractional and integer parts of x</a:t>
                      </a:r>
                      <a:endParaRPr lang="en-GB" sz="2200" dirty="0">
                        <a:latin typeface="Nunito Sans" panose="00000500000000000000" pitchFamily="2" charset="0"/>
                      </a:endParaRPr>
                    </a:p>
                  </a:txBody>
                  <a:tcPr marL="94369" marR="75495" marT="94369" marB="84932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38216" y="571480"/>
          <a:ext cx="8128000" cy="5838825"/>
        </p:xfrm>
        <a:graphic>
          <a:graphicData uri="http://schemas.openxmlformats.org/drawingml/2006/table">
            <a:tbl>
              <a:tblPr/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2500" dirty="0" err="1">
                          <a:latin typeface="Nunito Sans" panose="00000500000000000000" pitchFamily="2" charset="0"/>
                        </a:rPr>
                        <a:t>trunc</a:t>
                      </a:r>
                      <a:r>
                        <a:rPr lang="en-GB" sz="2500" dirty="0">
                          <a:latin typeface="Nunito Sans" panose="00000500000000000000" pitchFamily="2" charset="0"/>
                        </a:rPr>
                        <a:t>(x)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Nunito Sans" panose="00000500000000000000" pitchFamily="2" charset="0"/>
                        </a:rPr>
                        <a:t>Returns the truncated integer value of x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Nunito Sans" panose="00000500000000000000" pitchFamily="2" charset="0"/>
                        </a:rPr>
                        <a:t>exp(x)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Nunito Sans" panose="00000500000000000000" pitchFamily="2" charset="0"/>
                        </a:rPr>
                        <a:t>Returns e**x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expm1(x)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e**x - 1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log(x[, base])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the logarithm of x to the base (defaults to e)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log1p(x)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the natural logarithm of 1+x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log2(x)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Returns the base-2 logarithm of x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500">
                          <a:latin typeface="Nunito Sans" panose="00000500000000000000" pitchFamily="2" charset="0"/>
                        </a:rPr>
                        <a:t>log10(x)</a:t>
                      </a:r>
                      <a:endParaRPr lang="en-GB" sz="250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500" dirty="0">
                          <a:latin typeface="Nunito Sans" panose="00000500000000000000" pitchFamily="2" charset="0"/>
                        </a:rPr>
                        <a:t>Returns the base-10 logarithm of x</a:t>
                      </a:r>
                      <a:endParaRPr lang="en-GB" sz="2500" dirty="0">
                        <a:latin typeface="Nunito Sans" panose="00000500000000000000" pitchFamily="2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6869</Words>
  <Application>WPS Presentation</Application>
  <PresentationFormat>Custom</PresentationFormat>
  <Paragraphs>499</Paragraphs>
  <Slides>29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Nunito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yugandhar surya</cp:lastModifiedBy>
  <cp:revision>141</cp:revision>
  <dcterms:created xsi:type="dcterms:W3CDTF">2006-08-16T00:00:00Z</dcterms:created>
  <dcterms:modified xsi:type="dcterms:W3CDTF">2023-07-06T06:17:01Z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620DA01443584031A0338A9842DDC7BA</vt:lpwstr>
  </property>
  <property fmtid="{D5CDD505-2E9C-101B-9397-08002B2CF9AE}" pid="3" name="KSOProductBuildVer">
    <vt:lpwstr>1033-11.2.0.11537</vt:lpwstr>
  </property>
</Properties>
</file>