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271" r:id="rId3"/>
    <p:sldId id="280" r:id="rId5"/>
    <p:sldId id="337" r:id="rId6"/>
    <p:sldId id="338" r:id="rId7"/>
    <p:sldId id="339" r:id="rId8"/>
    <p:sldId id="341" r:id="rId9"/>
    <p:sldId id="342" r:id="rId10"/>
    <p:sldId id="340" r:id="rId11"/>
    <p:sldId id="343" r:id="rId12"/>
    <p:sldId id="344" r:id="rId13"/>
    <p:sldId id="345" r:id="rId14"/>
    <p:sldId id="346" r:id="rId15"/>
    <p:sldId id="347" r:id="rId16"/>
    <p:sldId id="269"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261" r:id="rId50"/>
    <p:sldId id="381" r:id="rId51"/>
    <p:sldId id="304" r:id="rId52"/>
    <p:sldId id="382" r:id="rId53"/>
    <p:sldId id="383" r:id="rId54"/>
    <p:sldId id="384" r:id="rId55"/>
    <p:sldId id="385" r:id="rId56"/>
    <p:sldId id="386" r:id="rId57"/>
    <p:sldId id="387" r:id="rId58"/>
    <p:sldId id="388" r:id="rId59"/>
  </p:sldIdLst>
  <p:sldSz cx="12192000" cy="6858000"/>
  <p:notesSz cx="6858000" cy="9144000"/>
  <p:embeddedFontLst>
    <p:embeddedFont>
      <p:font typeface="Nunito Sans" panose="00000500000000000000" pitchFamily="2" charset="0"/>
      <p:regular r:id="rId63"/>
      <p:bold r:id="rId64"/>
      <p:italic r:id="rId65"/>
      <p:boldItalic r:id="rId66"/>
    </p:embeddedFont>
    <p:embeddedFont>
      <p:font typeface="Nunito Sans SemiBold" panose="00000700000000000000" pitchFamily="2" charset="0"/>
      <p:bold r:id="rId67"/>
    </p:embeddedFont>
    <p:embeddedFont>
      <p:font typeface="Calibri" panose="020F050202020403020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88" d="100"/>
          <a:sy n="88" d="100"/>
        </p:scale>
        <p:origin x="254" y="77"/>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font" Target="fonts/font9.fntdata"/><Relationship Id="rId70" Type="http://schemas.openxmlformats.org/officeDocument/2006/relationships/font" Target="fonts/font8.fntdata"/><Relationship Id="rId7" Type="http://schemas.openxmlformats.org/officeDocument/2006/relationships/slide" Target="slides/slide4.xml"/><Relationship Id="rId69" Type="http://schemas.openxmlformats.org/officeDocument/2006/relationships/font" Target="fonts/font7.fntdata"/><Relationship Id="rId68" Type="http://schemas.openxmlformats.org/officeDocument/2006/relationships/font" Target="fonts/font6.fntdata"/><Relationship Id="rId67" Type="http://schemas.openxmlformats.org/officeDocument/2006/relationships/font" Target="fonts/font5.fntdata"/><Relationship Id="rId66" Type="http://schemas.openxmlformats.org/officeDocument/2006/relationships/font" Target="fonts/font4.fntdata"/><Relationship Id="rId65" Type="http://schemas.openxmlformats.org/officeDocument/2006/relationships/font" Target="fonts/font3.fntdata"/><Relationship Id="rId64" Type="http://schemas.openxmlformats.org/officeDocument/2006/relationships/font" Target="fonts/font2.fntdata"/><Relationship Id="rId63" Type="http://schemas.openxmlformats.org/officeDocument/2006/relationships/font" Target="fonts/font1.fntdata"/><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endParaRPr lang="en-US" b="1" dirty="0">
              <a:latin typeface="Nunito Sans" panose="00000500000000000000" pitchFamily="2" charset="0"/>
            </a:endParaRP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endParaRPr lang="en-US" dirty="0">
              <a:latin typeface="Nunito Sans" panose="00000500000000000000" pitchFamily="2" charset="0"/>
            </a:endParaRPr>
          </a:p>
          <a:p>
            <a:r>
              <a:rPr lang="en-US" dirty="0">
                <a:latin typeface="Nunito Sans" panose="00000500000000000000" pitchFamily="2" charset="0"/>
              </a:rPr>
              <a:t>Primary colors: Black, White and Red (#F05136)</a:t>
            </a:r>
            <a:endParaRPr lang="en-US" dirty="0">
              <a:latin typeface="Nunito Sans" panose="00000500000000000000" pitchFamily="2" charset="0"/>
            </a:endParaRPr>
          </a:p>
          <a:p>
            <a:r>
              <a:rPr lang="en-US" b="1" dirty="0">
                <a:latin typeface="Nunito Sans" panose="00000500000000000000" pitchFamily="2" charset="0"/>
              </a:rPr>
              <a:t>General Instruction:</a:t>
            </a:r>
            <a:endParaRPr lang="en-US" b="1" dirty="0">
              <a:latin typeface="Nunito Sans" panose="00000500000000000000" pitchFamily="2" charset="0"/>
            </a:endParaRPr>
          </a:p>
          <a:p>
            <a:r>
              <a:rPr lang="en-US" dirty="0">
                <a:latin typeface="Nunito Sans" panose="00000500000000000000" pitchFamily="2" charset="0"/>
              </a:rPr>
              <a:t>Don’t edit this PPT (keep it for future reference) </a:t>
            </a:r>
            <a:endParaRPr lang="en-US" dirty="0">
              <a:latin typeface="Nunito Sans" panose="00000500000000000000" pitchFamily="2" charset="0"/>
            </a:endParaRPr>
          </a:p>
          <a:p>
            <a:r>
              <a:rPr lang="en-US" dirty="0">
                <a:latin typeface="Nunito Sans" panose="00000500000000000000" pitchFamily="2" charset="0"/>
              </a:rPr>
              <a:t>Copy paste the required slide into your PPT. Format it there.</a:t>
            </a:r>
            <a:endParaRPr lang="en-US" dirty="0">
              <a:latin typeface="Nunito Sans" panose="00000500000000000000" pitchFamily="2" charset="0"/>
            </a:endParaRPr>
          </a:p>
          <a:p>
            <a:r>
              <a:rPr lang="en-US" dirty="0">
                <a:latin typeface="Nunito Sans" panose="00000500000000000000" pitchFamily="2" charset="0"/>
              </a:rPr>
              <a:t>Write less, talk/present more</a:t>
            </a:r>
            <a:endParaRPr lang="en-US" dirty="0">
              <a:latin typeface="Nunito Sans" panose="00000500000000000000" pitchFamily="2" charset="0"/>
            </a:endParaRP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endParaRPr lang="en-US" dirty="0">
              <a:latin typeface="Nunito Sans" panose="00000500000000000000" pitchFamily="2" charset="0"/>
            </a:endParaRPr>
          </a:p>
          <a:p>
            <a:r>
              <a:rPr lang="en-US" dirty="0">
                <a:latin typeface="Nunito Sans" panose="00000500000000000000" pitchFamily="2" charset="0"/>
              </a:rPr>
              <a:t>Don’t change the size and/or positions of headings, texts, unless absolutely necessary. (minimum size: 20)</a:t>
            </a:r>
            <a:endParaRPr lang="en-US" dirty="0">
              <a:latin typeface="Nunito Sans" panose="00000500000000000000" pitchFamily="2" charset="0"/>
            </a:endParaRPr>
          </a:p>
          <a:p>
            <a:r>
              <a:rPr lang="en-US" dirty="0">
                <a:latin typeface="Nunito Sans" panose="00000500000000000000" pitchFamily="2" charset="0"/>
              </a:rPr>
              <a:t>The size of the image must be adjusted according to the text. (try to make it look visually attractive)</a:t>
            </a:r>
            <a:endParaRPr lang="en-US" dirty="0">
              <a:latin typeface="Nunito Sans" panose="00000500000000000000" pitchFamily="2" charset="0"/>
            </a:endParaRPr>
          </a:p>
          <a:p>
            <a:r>
              <a:rPr lang="en-US" dirty="0">
                <a:latin typeface="Nunito Sans" panose="00000500000000000000" pitchFamily="2" charset="0"/>
              </a:rPr>
              <a:t>1 image per slide. No more than 4 points per slide.</a:t>
            </a:r>
            <a:endParaRPr lang="en-US" dirty="0">
              <a:latin typeface="Nunito Sans" panose="00000500000000000000" pitchFamily="2" charset="0"/>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method would create </a:t>
            </a:r>
            <a:r>
              <a:rPr lang="en-US" sz="1200" b="0" i="1" kern="1200" dirty="0">
                <a:solidFill>
                  <a:schemeClr val="tx1"/>
                </a:solidFill>
                <a:effectLst/>
                <a:latin typeface="+mn-lt"/>
                <a:ea typeface="+mn-ea"/>
                <a:cs typeface="+mn-cs"/>
              </a:rPr>
              <a:t>foo.txt</a:t>
            </a:r>
            <a:r>
              <a:rPr lang="en-US" sz="1200" b="0" i="0" kern="1200" dirty="0">
                <a:solidFill>
                  <a:schemeClr val="tx1"/>
                </a:solidFill>
                <a:effectLst/>
                <a:latin typeface="+mn-lt"/>
                <a:ea typeface="+mn-ea"/>
                <a:cs typeface="+mn-cs"/>
              </a:rPr>
              <a:t> file and would write given content in that file and finally it would close that file. If you would open this file, it would have following content.</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passed parameter is the number of bytes to be read from the opened file. This method starts reading from the beginning of the file and if </a:t>
            </a:r>
            <a:r>
              <a:rPr lang="en-US" sz="1200" b="0" i="1" kern="1200" dirty="0">
                <a:solidFill>
                  <a:schemeClr val="tx1"/>
                </a:solidFill>
                <a:effectLst/>
                <a:latin typeface="+mn-lt"/>
                <a:ea typeface="+mn-ea"/>
                <a:cs typeface="+mn-cs"/>
              </a:rPr>
              <a:t>count</a:t>
            </a:r>
            <a:r>
              <a:rPr lang="en-US" sz="1200" b="0" i="0" kern="1200" dirty="0">
                <a:solidFill>
                  <a:schemeClr val="tx1"/>
                </a:solidFill>
                <a:effectLst/>
                <a:latin typeface="+mn-lt"/>
                <a:ea typeface="+mn-ea"/>
                <a:cs typeface="+mn-cs"/>
              </a:rPr>
              <a:t> is missing, then it tries to read as much as possible, maybe until the end of file.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rename()</a:t>
            </a:r>
            <a:r>
              <a:rPr lang="en-US" sz="1200" b="0" i="0" kern="1200" dirty="0">
                <a:solidFill>
                  <a:schemeClr val="tx1"/>
                </a:solidFill>
                <a:effectLst/>
                <a:latin typeface="+mn-lt"/>
                <a:ea typeface="+mn-ea"/>
                <a:cs typeface="+mn-cs"/>
              </a:rPr>
              <a:t> method takes two arguments, the current filename and the new filename.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the </a:t>
            </a:r>
            <a:r>
              <a:rPr lang="en-US" sz="1200" b="0" i="1" kern="1200" dirty="0">
                <a:solidFill>
                  <a:schemeClr val="tx1"/>
                </a:solidFill>
                <a:effectLst/>
                <a:latin typeface="+mn-lt"/>
                <a:ea typeface="+mn-ea"/>
                <a:cs typeface="+mn-cs"/>
              </a:rPr>
              <a:t>remove()</a:t>
            </a:r>
            <a:r>
              <a:rPr lang="en-US" sz="1200" b="0" i="0" kern="1200" dirty="0">
                <a:solidFill>
                  <a:schemeClr val="tx1"/>
                </a:solidFill>
                <a:effectLst/>
                <a:latin typeface="+mn-lt"/>
                <a:ea typeface="+mn-ea"/>
                <a:cs typeface="+mn-cs"/>
              </a:rPr>
              <a:t> method to delete files by supplying the name of the file to be deleted as the argument.</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Mutable objects in Python include list, dictionary, class instance.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above example, a and s are number and string so they are immutable objects. Any changes made to those objects do not affect the instance outside the </a:t>
            </a:r>
            <a:r>
              <a:rPr lang="en-US" sz="1200" b="0" i="0" kern="1200" dirty="0" err="1">
                <a:solidFill>
                  <a:schemeClr val="tx1"/>
                </a:solidFill>
                <a:effectLst/>
                <a:latin typeface="+mn-lt"/>
                <a:ea typeface="+mn-ea"/>
                <a:cs typeface="+mn-cs"/>
              </a:rPr>
              <a:t>function</a:t>
            </a:r>
            <a:r>
              <a:rPr lang="en-US" sz="1200" b="1" i="1" kern="1200" dirty="0" err="1">
                <a:solidFill>
                  <a:schemeClr val="tx1"/>
                </a:solidFill>
                <a:effectLst/>
                <a:latin typeface="+mn-lt"/>
                <a:ea typeface="+mn-ea"/>
                <a:cs typeface="+mn-cs"/>
              </a:rPr>
              <a:t>try_to_change</a:t>
            </a:r>
            <a:r>
              <a:rPr lang="en-US" sz="1200" b="0" i="0"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above example, list1 and list2 are mutable objects. We append 3 to list 1 and the change affect list1 outside of the function. However for list2, we reassign it to another list, the object outside function does not affect.</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Mutable objects in Python include list, dictionary, class instance.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Mutable objects in Python include list, dictionary, class instance.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anonymous function does not include return statement. It always has one statement which value is returned.</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anonymous function does not include return statement. It always has one statement which value is returned.</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b</a:t>
            </a:r>
            <a:br>
              <a:rPr lang="en-US" dirty="0"/>
            </a:br>
            <a:r>
              <a:rPr lang="en-US" sz="1200" b="0" i="0" kern="1200" dirty="0">
                <a:solidFill>
                  <a:schemeClr val="tx1"/>
                </a:solidFill>
                <a:effectLst/>
                <a:latin typeface="+mn-lt"/>
                <a:ea typeface="+mn-ea"/>
                <a:cs typeface="+mn-cs"/>
              </a:rPr>
              <a:t>Explanation: Every line is stored in a list and returned.</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d</a:t>
            </a:r>
            <a:br>
              <a:rPr lang="en-US" dirty="0"/>
            </a:br>
            <a:r>
              <a:rPr lang="en-US" sz="1200" b="0" i="0" kern="1200" dirty="0">
                <a:solidFill>
                  <a:schemeClr val="tx1"/>
                </a:solidFill>
                <a:effectLst/>
                <a:latin typeface="+mn-lt"/>
                <a:ea typeface="+mn-ea"/>
                <a:cs typeface="+mn-cs"/>
              </a:rPr>
              <a:t>Explanation: Execute in the shell to verify.</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a</a:t>
            </a:r>
            <a:br>
              <a:rPr lang="en-US" dirty="0"/>
            </a:br>
            <a:r>
              <a:rPr lang="en-US" sz="1200" b="0" i="0" kern="1200" dirty="0">
                <a:solidFill>
                  <a:schemeClr val="tx1"/>
                </a:solidFill>
                <a:effectLst/>
                <a:latin typeface="+mn-lt"/>
                <a:ea typeface="+mn-ea"/>
                <a:cs typeface="+mn-cs"/>
              </a:rPr>
              <a:t>Explanation: The WITH statement when used with open file guarantees that the file object is closed when the with block exits.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b</a:t>
            </a:r>
            <a:br>
              <a:rPr lang="en-US" dirty="0"/>
            </a:br>
            <a:r>
              <a:rPr lang="en-US" sz="1200" b="0" i="0" kern="1200" dirty="0">
                <a:solidFill>
                  <a:schemeClr val="tx1"/>
                </a:solidFill>
                <a:effectLst/>
                <a:latin typeface="+mn-lt"/>
                <a:ea typeface="+mn-ea"/>
                <a:cs typeface="+mn-cs"/>
              </a:rPr>
              <a:t>Explanation: read function is used to read all the lines in a file.</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must keep in mind that the mode argument is not mandatory.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not passed, then Python will assume it to be “</a:t>
            </a:r>
            <a:r>
              <a:rPr lang="en-US" sz="1200" b="1" i="0" kern="1200" dirty="0">
                <a:solidFill>
                  <a:schemeClr val="tx1"/>
                </a:solidFill>
                <a:effectLst/>
                <a:latin typeface="+mn-lt"/>
                <a:ea typeface="+mn-ea"/>
                <a:cs typeface="+mn-cs"/>
              </a:rPr>
              <a:t> r </a:t>
            </a:r>
            <a:r>
              <a:rPr lang="en-US" sz="1200" b="0" i="0" kern="1200" dirty="0">
                <a:solidFill>
                  <a:schemeClr val="tx1"/>
                </a:solidFill>
                <a:effectLst/>
                <a:latin typeface="+mn-lt"/>
                <a:ea typeface="+mn-ea"/>
                <a:cs typeface="+mn-cs"/>
              </a:rPr>
              <a:t>” by default.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look at this program and try to analyze how the read mode works: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a</a:t>
            </a:r>
            <a:br>
              <a:rPr lang="en-US" dirty="0"/>
            </a:br>
            <a:r>
              <a:rPr lang="en-US" sz="1200" b="0" i="0" kern="1200" dirty="0">
                <a:solidFill>
                  <a:schemeClr val="tx1"/>
                </a:solidFill>
                <a:effectLst/>
                <a:latin typeface="+mn-lt"/>
                <a:ea typeface="+mn-ea"/>
                <a:cs typeface="+mn-cs"/>
              </a:rPr>
              <a:t>Explanation: Execute in the shell to verify.</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d</a:t>
            </a:r>
            <a:br>
              <a:rPr lang="en-US" dirty="0"/>
            </a:br>
            <a:r>
              <a:rPr lang="en-US" sz="1200" b="0" i="0" kern="1200" dirty="0">
                <a:solidFill>
                  <a:schemeClr val="tx1"/>
                </a:solidFill>
                <a:effectLst/>
                <a:latin typeface="+mn-lt"/>
                <a:ea typeface="+mn-ea"/>
                <a:cs typeface="+mn-cs"/>
              </a:rPr>
              <a:t>Explanation: Python has a nifty feature called documentation strings, usually referred to by its shorter name docstrings. </a:t>
            </a:r>
            <a:r>
              <a:rPr lang="en-US" sz="1200" b="0" i="0" kern="1200" dirty="0" err="1">
                <a:solidFill>
                  <a:schemeClr val="tx1"/>
                </a:solidFill>
                <a:effectLst/>
                <a:latin typeface="+mn-lt"/>
                <a:ea typeface="+mn-ea"/>
                <a:cs typeface="+mn-cs"/>
              </a:rPr>
              <a:t>DocStrings</a:t>
            </a:r>
            <a:r>
              <a:rPr lang="en-US" sz="1200" b="0" i="0" kern="1200" dirty="0">
                <a:solidFill>
                  <a:schemeClr val="tx1"/>
                </a:solidFill>
                <a:effectLst/>
                <a:latin typeface="+mn-lt"/>
                <a:ea typeface="+mn-ea"/>
                <a:cs typeface="+mn-cs"/>
              </a:rPr>
              <a:t> are an important tool that you should make use of since it helps to document the program better and makes it easier to understand.</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a</a:t>
            </a:r>
            <a:br>
              <a:rPr lang="en-US" dirty="0"/>
            </a:br>
            <a:r>
              <a:rPr lang="en-US" sz="1200" b="0" i="0" kern="1200" dirty="0">
                <a:solidFill>
                  <a:schemeClr val="tx1"/>
                </a:solidFill>
                <a:effectLst/>
                <a:latin typeface="+mn-lt"/>
                <a:ea typeface="+mn-ea"/>
                <a:cs typeface="+mn-cs"/>
              </a:rPr>
              <a:t>Explanation: Functions are reusable pieces of programs. They allow you to give a name to a block of statements, allowing you to run that block using the specified name anywhere in your program and any number of times.</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a</a:t>
            </a:r>
            <a:br>
              <a:rPr lang="en-US" dirty="0"/>
            </a:br>
            <a:r>
              <a:rPr lang="en-US" sz="1200" b="0" i="0" kern="1200" dirty="0">
                <a:solidFill>
                  <a:schemeClr val="tx1"/>
                </a:solidFill>
                <a:effectLst/>
                <a:latin typeface="+mn-lt"/>
                <a:ea typeface="+mn-ea"/>
                <a:cs typeface="+mn-cs"/>
              </a:rPr>
              <a:t>Explanation: Python supports the creation of anonymous functions (i.e. functions that are not bound to a name) at runtime, using a construct called lambda. Lambda functions are restricted to a single expression. They can be used wherever normal functions can be used.</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File Handling</a:t>
            </a:r>
            <a:endParaRPr lang="en-US" sz="6000" dirty="0">
              <a:latin typeface="Nunito Sans SemiBold" panose="00000700000000000000" pitchFamily="2" charset="0"/>
            </a:endParaRP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523797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err="1">
                <a:latin typeface="Nunito Sans" panose="00000500000000000000" pitchFamily="2" charset="0"/>
              </a:rPr>
              <a:t>wb</a:t>
            </a:r>
            <a:r>
              <a:rPr lang="en-US" sz="2500" dirty="0">
                <a:latin typeface="Nunito Sans" panose="00000500000000000000" pitchFamily="2" charset="0"/>
              </a:rPr>
              <a:t>+:- Opens a file for writing and reading. Overwrites the file if the file exists. If the file does not exist, creates a new file for reading and writing.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 Opens a file for appending. The file pointer is at the end of the file if the file exists. That is, the file is in the append mode. If the file does not exist, it creates a new file for writing.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ab:- Opens a file for appending in binary format. The file pointer is at the end of the file if the file exists. That is, the file is in the append mode. If the file does not exist, it creates a new file for writing.</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a+:- Opens a file for both appending and reading. The file pointer is at the end of the file if the file exists. The file opens in the append mode. If the file does not exist, it creates a new file for reading and writing.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ab+:- Opens a file for both appending and reading in binary format. The file pointer is at the end of the file if the file exists. The file opens in the append mode. If the file does not exist, it creates a new file for reading and writing.</a:t>
            </a:r>
            <a:endParaRPr lang="en-US" sz="2500"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Once a file is opened and you have one file object, you can get various information related to that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file.closed</a:t>
            </a:r>
            <a:r>
              <a:rPr lang="en-US" sz="2500" dirty="0">
                <a:latin typeface="Nunito Sans" panose="00000500000000000000" pitchFamily="2" charset="0"/>
              </a:rPr>
              <a:t>:- Returns true if file is closed, false otherwise.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file.mode</a:t>
            </a:r>
            <a:r>
              <a:rPr lang="en-US" sz="2500" dirty="0">
                <a:latin typeface="Nunito Sans" panose="00000500000000000000" pitchFamily="2" charset="0"/>
              </a:rPr>
              <a:t>:- Returns access mode with which file was opened.</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file.name:- Returns name of the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file.softspace</a:t>
            </a:r>
            <a:r>
              <a:rPr lang="en-US" sz="2500" dirty="0">
                <a:latin typeface="Nunito Sans" panose="00000500000000000000" pitchFamily="2" charset="0"/>
              </a:rPr>
              <a:t>:- Returns false if space explicitly required with print, true otherwise.</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File object Attributes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err="1">
                <a:solidFill>
                  <a:schemeClr val="bg1"/>
                </a:solidFill>
                <a:latin typeface="Courier New" panose="02070309020205020404" pitchFamily="49" charset="0"/>
                <a:cs typeface="Courier New" panose="02070309020205020404" pitchFamily="49" charset="0"/>
              </a:rPr>
              <a:t>fo</a:t>
            </a:r>
            <a:r>
              <a:rPr lang="en-US" sz="2000" b="1" dirty="0">
                <a:solidFill>
                  <a:schemeClr val="bg1"/>
                </a:solidFill>
                <a:latin typeface="Courier New" panose="02070309020205020404" pitchFamily="49" charset="0"/>
                <a:cs typeface="Courier New" panose="02070309020205020404" pitchFamily="49" charset="0"/>
              </a:rPr>
              <a:t> = open("foo.txt", "</a:t>
            </a:r>
            <a:r>
              <a:rPr lang="en-US" sz="2000" b="1" dirty="0" err="1">
                <a:solidFill>
                  <a:schemeClr val="bg1"/>
                </a:solidFill>
                <a:latin typeface="Courier New" panose="02070309020205020404" pitchFamily="49" charset="0"/>
                <a:cs typeface="Courier New" panose="02070309020205020404" pitchFamily="49" charset="0"/>
              </a:rPr>
              <a:t>wb</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"Name of the file: ", fo.name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"Closed or not : ", </a:t>
            </a:r>
            <a:r>
              <a:rPr lang="en-US" sz="2000" b="1" dirty="0" err="1">
                <a:solidFill>
                  <a:schemeClr val="bg1"/>
                </a:solidFill>
                <a:latin typeface="Courier New" panose="02070309020205020404" pitchFamily="49" charset="0"/>
                <a:cs typeface="Courier New" panose="02070309020205020404" pitchFamily="49" charset="0"/>
              </a:rPr>
              <a:t>fo.closed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"Opening mode : ", </a:t>
            </a:r>
            <a:r>
              <a:rPr lang="en-US" sz="2000" b="1" dirty="0" err="1">
                <a:solidFill>
                  <a:schemeClr val="bg1"/>
                </a:solidFill>
                <a:latin typeface="Courier New" panose="02070309020205020404" pitchFamily="49" charset="0"/>
                <a:cs typeface="Courier New" panose="02070309020205020404" pitchFamily="49" charset="0"/>
              </a:rPr>
              <a:t>fo.mode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a:t>
            </a:r>
            <a:r>
              <a:rPr lang="en-US" sz="2000" b="1" dirty="0" err="1">
                <a:solidFill>
                  <a:schemeClr val="bg1"/>
                </a:solidFill>
                <a:latin typeface="Courier New" panose="02070309020205020404" pitchFamily="49" charset="0"/>
                <a:cs typeface="Courier New" panose="02070309020205020404" pitchFamily="49" charset="0"/>
              </a:rPr>
              <a:t>Softspace</a:t>
            </a:r>
            <a:r>
              <a:rPr lang="en-US" sz="2000" b="1" dirty="0">
                <a:solidFill>
                  <a:schemeClr val="bg1"/>
                </a:solidFill>
                <a:latin typeface="Courier New" panose="02070309020205020404" pitchFamily="49" charset="0"/>
                <a:cs typeface="Courier New" panose="02070309020205020404" pitchFamily="49" charset="0"/>
              </a:rPr>
              <a:t> flag : ", </a:t>
            </a:r>
            <a:r>
              <a:rPr lang="en-US" sz="2000" b="1" dirty="0" err="1">
                <a:solidFill>
                  <a:schemeClr val="bg1"/>
                </a:solidFill>
                <a:latin typeface="Courier New" panose="02070309020205020404" pitchFamily="49" charset="0"/>
                <a:cs typeface="Courier New" panose="02070309020205020404" pitchFamily="49" charset="0"/>
              </a:rPr>
              <a:t>fo.softspace</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of the file:  foo.txt</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Closed or not :  False</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Opening mode :  </a:t>
            </a:r>
            <a:r>
              <a:rPr lang="en-US" sz="2000" b="1" dirty="0" err="1">
                <a:latin typeface="Courier New" panose="02070309020205020404" pitchFamily="49" charset="0"/>
                <a:cs typeface="Courier New" panose="02070309020205020404" pitchFamily="49" charset="0"/>
              </a:rPr>
              <a:t>wb</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err="1">
                <a:latin typeface="Courier New" panose="02070309020205020404" pitchFamily="49" charset="0"/>
                <a:cs typeface="Courier New" panose="02070309020205020404" pitchFamily="49" charset="0"/>
              </a:rPr>
              <a:t>Softspace</a:t>
            </a:r>
            <a:r>
              <a:rPr lang="en-US" sz="2000" b="1" dirty="0">
                <a:latin typeface="Courier New" panose="02070309020205020404" pitchFamily="49" charset="0"/>
                <a:cs typeface="Courier New" panose="02070309020205020404" pitchFamily="49" charset="0"/>
              </a:rPr>
              <a:t> flag :  0</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6608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The close() method of a file object flushes any unwritten information and closes the file object, after which no more writing can be done.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Python automatically closes a file when the reference object of a file is reassigned to another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It is a good practice to use the close() method to close a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If you close a file it free up any system resources taken up by the open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Syntax</a:t>
            </a:r>
            <a:r>
              <a:rPr lang="en-US" sz="2500" dirty="0">
                <a:latin typeface="Nunito Sans" panose="00000500000000000000" pitchFamily="2" charset="0"/>
              </a:rPr>
              <a:t>:-</a:t>
            </a:r>
            <a:r>
              <a:rPr lang="en-US" sz="2500" dirty="0" err="1">
                <a:latin typeface="Nunito Sans" panose="00000500000000000000" pitchFamily="2" charset="0"/>
              </a:rPr>
              <a:t>fileObject.close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Close()Method</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err="1">
                <a:solidFill>
                  <a:schemeClr val="bg1"/>
                </a:solidFill>
                <a:latin typeface="Courier New" panose="02070309020205020404" pitchFamily="49" charset="0"/>
                <a:cs typeface="Courier New" panose="02070309020205020404" pitchFamily="49" charset="0"/>
              </a:rPr>
              <a:t>fo</a:t>
            </a:r>
            <a:r>
              <a:rPr lang="en-US" sz="2000" b="1" dirty="0">
                <a:solidFill>
                  <a:schemeClr val="bg1"/>
                </a:solidFill>
                <a:latin typeface="Courier New" panose="02070309020205020404" pitchFamily="49" charset="0"/>
                <a:cs typeface="Courier New" panose="02070309020205020404" pitchFamily="49" charset="0"/>
              </a:rPr>
              <a:t> = open("foo.txt", "</a:t>
            </a:r>
            <a:r>
              <a:rPr lang="en-US" sz="2000" b="1" dirty="0" err="1">
                <a:solidFill>
                  <a:schemeClr val="bg1"/>
                </a:solidFill>
                <a:latin typeface="Courier New" panose="02070309020205020404" pitchFamily="49" charset="0"/>
                <a:cs typeface="Courier New" panose="02070309020205020404" pitchFamily="49" charset="0"/>
              </a:rPr>
              <a:t>wb</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"Name of the file: ", fo.name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fo.close</a:t>
            </a:r>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of the file:  foo.txt</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The file object provides a set of access methods to makes our lives easier.</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We would see how to use read() and write() methods to read and write files.</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Reading and Writing Files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The write() method writes any string to an open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It is important to note that Python strings can have binary data and not just text.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It does not add a newline character(‘\n’) to the end of the string.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Syntax</a:t>
            </a:r>
            <a:r>
              <a:rPr lang="en-US" sz="2500" dirty="0">
                <a:latin typeface="Nunito Sans" panose="00000500000000000000" pitchFamily="2" charset="0"/>
              </a:rPr>
              <a:t>:- </a:t>
            </a:r>
            <a:r>
              <a:rPr lang="en-US" sz="2500" dirty="0" err="1">
                <a:latin typeface="Nunito Sans" panose="00000500000000000000" pitchFamily="2" charset="0"/>
              </a:rPr>
              <a:t>fileObject.write</a:t>
            </a:r>
            <a:r>
              <a:rPr lang="en-US" sz="2500" dirty="0">
                <a:latin typeface="Nunito Sans" panose="00000500000000000000" pitchFamily="2" charset="0"/>
              </a:rPr>
              <a:t>(string).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Here, passed parameter is the content to be written into the opened file.</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Write() Method</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660891"/>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Python supports file handling and allows users to handle files  i.e., to read and write files, along with many other file handling options, to operate on files.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It treats file differently as text or binary.</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Each line of code includes a sequence of characters and they form text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Each line of a file is terminated with a special character, called the EOL characters like comma {,} or newline character.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File Handling</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err="1">
                <a:solidFill>
                  <a:schemeClr val="bg1"/>
                </a:solidFill>
                <a:latin typeface="Courier New" panose="02070309020205020404" pitchFamily="49" charset="0"/>
                <a:cs typeface="Courier New" panose="02070309020205020404" pitchFamily="49" charset="0"/>
              </a:rPr>
              <a:t>fo</a:t>
            </a:r>
            <a:r>
              <a:rPr lang="en-US" sz="2000" b="1" dirty="0">
                <a:solidFill>
                  <a:schemeClr val="bg1"/>
                </a:solidFill>
                <a:latin typeface="Courier New" panose="02070309020205020404" pitchFamily="49" charset="0"/>
                <a:cs typeface="Courier New" panose="02070309020205020404" pitchFamily="49" charset="0"/>
              </a:rPr>
              <a:t> = open("foo.txt", "</a:t>
            </a:r>
            <a:r>
              <a:rPr lang="en-US" sz="2000" b="1" dirty="0" err="1">
                <a:solidFill>
                  <a:schemeClr val="bg1"/>
                </a:solidFill>
                <a:latin typeface="Courier New" panose="02070309020205020404" pitchFamily="49" charset="0"/>
                <a:cs typeface="Courier New" panose="02070309020205020404" pitchFamily="49" charset="0"/>
              </a:rPr>
              <a:t>wb</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fo.write</a:t>
            </a:r>
            <a:r>
              <a:rPr lang="en-US" sz="2000" b="1" dirty="0">
                <a:solidFill>
                  <a:schemeClr val="bg1"/>
                </a:solidFill>
                <a:latin typeface="Courier New" panose="02070309020205020404" pitchFamily="49" charset="0"/>
                <a:cs typeface="Courier New" panose="02070309020205020404" pitchFamily="49" charset="0"/>
              </a:rPr>
              <a:t>( "Python is a great language.\</a:t>
            </a:r>
            <a:r>
              <a:rPr lang="en-US" sz="2000" b="1" dirty="0" err="1">
                <a:solidFill>
                  <a:schemeClr val="bg1"/>
                </a:solidFill>
                <a:latin typeface="Courier New" panose="02070309020205020404" pitchFamily="49" charset="0"/>
                <a:cs typeface="Courier New" panose="02070309020205020404" pitchFamily="49" charset="0"/>
              </a:rPr>
              <a:t>nYeah</a:t>
            </a:r>
            <a:r>
              <a:rPr lang="en-US" sz="2000" b="1" dirty="0">
                <a:solidFill>
                  <a:schemeClr val="bg1"/>
                </a:solidFill>
                <a:latin typeface="Courier New" panose="02070309020205020404" pitchFamily="49" charset="0"/>
                <a:cs typeface="Courier New" panose="02070309020205020404" pitchFamily="49" charset="0"/>
              </a:rPr>
              <a:t> its great!!\n")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fo.close</a:t>
            </a:r>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Python is a great language.</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Yeah its great!!</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The read() method reads a string from an open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It is important to note that Python strings can have binary data apart from text data.</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The read functions contains different methods read(), </a:t>
            </a:r>
            <a:r>
              <a:rPr lang="en-US" sz="2500" dirty="0" err="1">
                <a:latin typeface="Nunito Sans" panose="00000500000000000000" pitchFamily="2" charset="0"/>
              </a:rPr>
              <a:t>readline</a:t>
            </a:r>
            <a:r>
              <a:rPr lang="en-US" sz="2500" dirty="0">
                <a:latin typeface="Nunito Sans" panose="00000500000000000000" pitchFamily="2" charset="0"/>
              </a:rPr>
              <a:t>() and </a:t>
            </a:r>
            <a:r>
              <a:rPr lang="en-US" sz="2500" dirty="0" err="1">
                <a:latin typeface="Nunito Sans" panose="00000500000000000000" pitchFamily="2" charset="0"/>
              </a:rPr>
              <a:t>readlines</a:t>
            </a:r>
            <a:r>
              <a:rPr lang="en-US" sz="2500" dirty="0">
                <a:latin typeface="Nunito Sans" panose="00000500000000000000" pitchFamily="2" charset="0"/>
              </a:rPr>
              <a: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Syntax</a:t>
            </a:r>
            <a:r>
              <a:rPr lang="en-US" sz="2500" dirty="0">
                <a:latin typeface="Nunito Sans" panose="00000500000000000000" pitchFamily="2" charset="0"/>
              </a:rPr>
              <a:t>:- </a:t>
            </a:r>
            <a:r>
              <a:rPr lang="en-US" sz="2500" dirty="0" err="1">
                <a:latin typeface="Nunito Sans" panose="00000500000000000000" pitchFamily="2" charset="0"/>
              </a:rPr>
              <a:t>fileObject.read</a:t>
            </a:r>
            <a:r>
              <a:rPr lang="en-US" sz="2500" dirty="0">
                <a:latin typeface="Nunito Sans" panose="00000500000000000000" pitchFamily="2" charset="0"/>
              </a:rPr>
              <a:t>([count])</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read() Method</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err="1">
                <a:solidFill>
                  <a:schemeClr val="bg1"/>
                </a:solidFill>
                <a:latin typeface="Courier New" panose="02070309020205020404" pitchFamily="49" charset="0"/>
                <a:cs typeface="Courier New" panose="02070309020205020404" pitchFamily="49" charset="0"/>
              </a:rPr>
              <a:t>fo</a:t>
            </a:r>
            <a:r>
              <a:rPr lang="en-US" sz="2000" b="1" dirty="0">
                <a:solidFill>
                  <a:schemeClr val="bg1"/>
                </a:solidFill>
                <a:latin typeface="Courier New" panose="02070309020205020404" pitchFamily="49" charset="0"/>
                <a:cs typeface="Courier New" panose="02070309020205020404" pitchFamily="49" charset="0"/>
              </a:rPr>
              <a:t> = open("foo.txt", "r+")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str = </a:t>
            </a:r>
            <a:r>
              <a:rPr lang="en-US" sz="2000" b="1" dirty="0" err="1">
                <a:solidFill>
                  <a:schemeClr val="bg1"/>
                </a:solidFill>
                <a:latin typeface="Courier New" panose="02070309020205020404" pitchFamily="49" charset="0"/>
                <a:cs typeface="Courier New" panose="02070309020205020404" pitchFamily="49" charset="0"/>
              </a:rPr>
              <a:t>fo.read</a:t>
            </a:r>
            <a:r>
              <a:rPr lang="en-US" sz="2000" b="1" dirty="0">
                <a:solidFill>
                  <a:schemeClr val="bg1"/>
                </a:solidFill>
                <a:latin typeface="Courier New" panose="02070309020205020404" pitchFamily="49" charset="0"/>
                <a:cs typeface="Courier New" panose="02070309020205020404" pitchFamily="49" charset="0"/>
              </a:rPr>
              <a:t>(10);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"Read String is : ", str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fo.close</a:t>
            </a:r>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Read String is :  Python is</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Python </a:t>
            </a:r>
            <a:r>
              <a:rPr lang="en-US" sz="2500" dirty="0" err="1">
                <a:latin typeface="Nunito Sans" panose="00000500000000000000" pitchFamily="2" charset="0"/>
              </a:rPr>
              <a:t>os</a:t>
            </a:r>
            <a:r>
              <a:rPr lang="en-US" sz="2500" dirty="0">
                <a:latin typeface="Nunito Sans" panose="00000500000000000000" pitchFamily="2" charset="0"/>
              </a:rPr>
              <a:t> module provides methods that help you perform file-processing operations, such as renaming and deleting files.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To use this module you need to import it first and then you can call any related functions.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rename():- </a:t>
            </a:r>
            <a:r>
              <a:rPr lang="en-US" sz="2500" dirty="0" err="1">
                <a:latin typeface="Nunito Sans" panose="00000500000000000000" pitchFamily="2" charset="0"/>
              </a:rPr>
              <a:t>os.rename</a:t>
            </a:r>
            <a:r>
              <a:rPr lang="en-US" sz="2500" dirty="0">
                <a:latin typeface="Nunito Sans" panose="00000500000000000000" pitchFamily="2" charset="0"/>
              </a:rPr>
              <a:t>(current_file_name, </a:t>
            </a:r>
            <a:r>
              <a:rPr lang="en-US" sz="2500" dirty="0" err="1">
                <a:latin typeface="Nunito Sans" panose="00000500000000000000" pitchFamily="2" charset="0"/>
              </a:rPr>
              <a:t>new_file_name</a:t>
            </a:r>
            <a:r>
              <a:rPr lang="en-US" sz="2500" dirty="0">
                <a:latin typeface="Nunito Sans" panose="00000500000000000000" pitchFamily="2" charset="0"/>
              </a:rPr>
              <a: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remove():- </a:t>
            </a:r>
            <a:r>
              <a:rPr lang="en-US" sz="2500" dirty="0" err="1">
                <a:latin typeface="Nunito Sans" panose="00000500000000000000" pitchFamily="2" charset="0"/>
              </a:rPr>
              <a:t>os.remove</a:t>
            </a:r>
            <a:r>
              <a:rPr lang="en-US" sz="2500" dirty="0">
                <a:latin typeface="Nunito Sans" panose="00000500000000000000" pitchFamily="2" charset="0"/>
              </a:rPr>
              <a:t>(file_name)</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Renaming and Deleting Files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//example for renaming a file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os</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Rename a file from test1.txt to test2.txt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os.rename</a:t>
            </a:r>
            <a:r>
              <a:rPr lang="en-US" sz="2000" b="1" dirty="0">
                <a:solidFill>
                  <a:schemeClr val="bg1"/>
                </a:solidFill>
                <a:latin typeface="Courier New" panose="02070309020205020404" pitchFamily="49" charset="0"/>
                <a:cs typeface="Courier New" panose="02070309020205020404" pitchFamily="49" charset="0"/>
              </a:rPr>
              <a:t>( "test1.txt", "test2.txt"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//example for deleting an existing file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os</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Delete file test2.txt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os.remove("text2.txt")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6608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It is very important to understand mutable and immutable objects first. There are two types of objects in python: mutable and immutable.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For immutable objects, changing them inside a function will create a new instance and original instances outside the function are not changed. The immutable objects in python are string, numbers and tuple.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For mutable objects, any changes made to the objects inside a function will affect to the instance outside the function. But reassigning instance will not affect instance outside the function.</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Function(Passing argument to function)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def </a:t>
            </a:r>
            <a:r>
              <a:rPr lang="en-US" sz="2000" b="1" dirty="0" err="1">
                <a:solidFill>
                  <a:schemeClr val="bg1"/>
                </a:solidFill>
                <a:latin typeface="Courier New" panose="02070309020205020404" pitchFamily="49" charset="0"/>
                <a:cs typeface="Courier New" panose="02070309020205020404" pitchFamily="49" charset="0"/>
              </a:rPr>
              <a:t>try_to_change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x,str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x = x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str = "my message inside function"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 = "my message outside function"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call function to try to change immutable object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try_to_change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a,s</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immutable object cannot be changed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print(s)</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3506729"/>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Until now, you have been reading and writing to the standard input and output. Now, we will see how to use actual data files.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Python provides basic functions and methods necessary to manipulate files by default.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You can do most of the file manipulation using a file object.</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Opening and Closing Files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my message outside function</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def </a:t>
            </a:r>
            <a:r>
              <a:rPr lang="en-US" sz="2000" b="1" dirty="0" err="1">
                <a:solidFill>
                  <a:schemeClr val="bg1"/>
                </a:solidFill>
                <a:latin typeface="Courier New" panose="02070309020205020404" pitchFamily="49" charset="0"/>
                <a:cs typeface="Courier New" panose="02070309020205020404" pitchFamily="49" charset="0"/>
              </a:rPr>
              <a:t>try_to_change</a:t>
            </a:r>
            <a:r>
              <a:rPr lang="en-US" sz="2000" b="1" dirty="0">
                <a:solidFill>
                  <a:schemeClr val="bg1"/>
                </a:solidFill>
                <a:latin typeface="Courier New" panose="02070309020205020404" pitchFamily="49" charset="0"/>
                <a:cs typeface="Courier New" panose="02070309020205020404" pitchFamily="49" charset="0"/>
              </a:rPr>
              <a:t>(list1,list2):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list1.append(3)</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 reassign mutable object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list2 = [40,50,60]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list1 = [1,2]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list2 = [4,5,6]</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change to mutable objects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try_to_change</a:t>
            </a:r>
            <a:r>
              <a:rPr lang="en-US" sz="2000" b="1" dirty="0">
                <a:solidFill>
                  <a:schemeClr val="bg1"/>
                </a:solidFill>
                <a:latin typeface="Courier New" panose="02070309020205020404" pitchFamily="49" charset="0"/>
                <a:cs typeface="Courier New" panose="02070309020205020404" pitchFamily="49" charset="0"/>
              </a:rPr>
              <a:t>(list1,list2)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print(list1)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print(list2)</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 2, 3]</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[4, 5, 6]</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In python, function name is like variable so it can be assigned to other variable.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You can call function under that variable name.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You can also put variable which assigned to a function into a list and call it later.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Assign function to variable</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def </a:t>
            </a:r>
            <a:r>
              <a:rPr lang="en-US" sz="2000" b="1" dirty="0" err="1">
                <a:solidFill>
                  <a:schemeClr val="bg1"/>
                </a:solidFill>
                <a:latin typeface="Courier New" panose="02070309020205020404" pitchFamily="49" charset="0"/>
                <a:cs typeface="Courier New" panose="02070309020205020404" pitchFamily="49" charset="0"/>
              </a:rPr>
              <a:t>buble_sort</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print('bubble sort')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def </a:t>
            </a:r>
            <a:r>
              <a:rPr lang="en-US" sz="2000" b="1" dirty="0" err="1">
                <a:solidFill>
                  <a:schemeClr val="bg1"/>
                </a:solidFill>
                <a:latin typeface="Courier New" panose="02070309020205020404" pitchFamily="49" charset="0"/>
                <a:cs typeface="Courier New" panose="02070309020205020404" pitchFamily="49" charset="0"/>
              </a:rPr>
              <a:t>quick_sort</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print('quick sort')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sorts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sort = </a:t>
            </a:r>
            <a:r>
              <a:rPr lang="en-US" sz="2000" b="1" dirty="0" err="1">
                <a:solidFill>
                  <a:schemeClr val="bg1"/>
                </a:solidFill>
                <a:latin typeface="Courier New" panose="02070309020205020404" pitchFamily="49" charset="0"/>
                <a:cs typeface="Courier New" panose="02070309020205020404" pitchFamily="49" charset="0"/>
              </a:rPr>
              <a:t>buble_sort</a:t>
            </a:r>
            <a:r>
              <a:rPr lang="en-US" sz="2000" b="1" dirty="0">
                <a:solidFill>
                  <a:schemeClr val="bg1"/>
                </a:solidFill>
                <a:latin typeface="Courier New" panose="02070309020205020404" pitchFamily="49" charset="0"/>
                <a:cs typeface="Courier New" panose="02070309020205020404" pitchFamily="49" charset="0"/>
              </a:rPr>
              <a:t> # assign function to a variable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sorts.append</a:t>
            </a:r>
            <a:r>
              <a:rPr lang="en-US" sz="2000" b="1" dirty="0">
                <a:solidFill>
                  <a:schemeClr val="bg1"/>
                </a:solidFill>
                <a:latin typeface="Courier New" panose="02070309020205020404" pitchFamily="49" charset="0"/>
                <a:cs typeface="Courier New" panose="02070309020205020404" pitchFamily="49" charset="0"/>
              </a:rPr>
              <a:t>(sort)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sort = </a:t>
            </a:r>
            <a:r>
              <a:rPr lang="en-US" sz="2000" b="1" dirty="0" err="1">
                <a:solidFill>
                  <a:schemeClr val="bg1"/>
                </a:solidFill>
                <a:latin typeface="Courier New" panose="02070309020205020404" pitchFamily="49" charset="0"/>
                <a:cs typeface="Courier New" panose="02070309020205020404" pitchFamily="49" charset="0"/>
              </a:rPr>
              <a:t>quick_sort</a:t>
            </a:r>
            <a:r>
              <a:rPr lang="en-US" sz="2000" b="1" dirty="0">
                <a:solidFill>
                  <a:schemeClr val="bg1"/>
                </a:solidFill>
                <a:latin typeface="Courier New" panose="02070309020205020404" pitchFamily="49" charset="0"/>
                <a:cs typeface="Courier New" panose="02070309020205020404" pitchFamily="49" charset="0"/>
              </a:rPr>
              <a:t> # assign function to a variable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sorts.append</a:t>
            </a:r>
            <a:r>
              <a:rPr lang="en-US" sz="2000" b="1" dirty="0">
                <a:solidFill>
                  <a:schemeClr val="bg1"/>
                </a:solidFill>
                <a:latin typeface="Courier New" panose="02070309020205020404" pitchFamily="49" charset="0"/>
                <a:cs typeface="Courier New" panose="02070309020205020404" pitchFamily="49" charset="0"/>
              </a:rPr>
              <a:t>(sort)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for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in range(</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(sorts)):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sorts[</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bubble sort</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quick sort</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6608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In python, you can define a function within a function which is known as nested function.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To define a nested function, just use the keyword def and define a function as normal.</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 nested function can access local variables within outer function. Those variables are called free variables of the nested function.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The function that accesses values from outer local variables is known as closure.</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Nested function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def average(</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total(</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a + b + c</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total(</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 / 3</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print(average(1,2,3))</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2</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Anonymous function is known as lambda expression which is a function with the function body containing a single return expression statement.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Python uses the lambda statement to define an anonymous function. </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Syntax:</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name = lambda parameters: return expression</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Anonymous function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3506729"/>
          </a:xfrm>
          <a:prstGeom prst="rect">
            <a:avLst/>
          </a:prstGeom>
          <a:noFill/>
        </p:spPr>
        <p:txBody>
          <a:bodyPr wrap="square" rtlCol="0">
            <a:spAutoFit/>
          </a:bodyPr>
          <a:lstStyle/>
          <a:p>
            <a:pPr>
              <a:lnSpc>
                <a:spcPct val="150000"/>
              </a:lnSpc>
            </a:pPr>
            <a:r>
              <a:rPr lang="en-US" sz="2500" dirty="0">
                <a:latin typeface="Nunito Sans" panose="00000500000000000000" pitchFamily="2" charset="0"/>
              </a:rPr>
              <a:t>Until now, you have been reading and writing to the standard input and output. Now, we will see how to use actual data files.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Python provides basic functions and methods necessary to manipulate files by default.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You can do most of the file manipulation using a file object.</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Opening and Closing Files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it-IT" sz="2000" b="1" dirty="0">
                <a:solidFill>
                  <a:schemeClr val="bg1"/>
                </a:solidFill>
                <a:latin typeface="Courier New" panose="02070309020205020404" pitchFamily="49" charset="0"/>
                <a:cs typeface="Courier New" panose="02070309020205020404" pitchFamily="49" charset="0"/>
              </a:rPr>
              <a:t>square = lambda x : x**2</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print(square(10))</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100</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35256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A function calls itself inside its function body is known as recursive function.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Python supports recursive function with limited depth level.</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Recursive function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it-IT" sz="2000" b="1" dirty="0">
                <a:solidFill>
                  <a:schemeClr val="bg1"/>
                </a:solidFill>
                <a:latin typeface="Courier New" panose="02070309020205020404" pitchFamily="49" charset="0"/>
                <a:cs typeface="Courier New" panose="02070309020205020404" pitchFamily="49" charset="0"/>
              </a:rPr>
              <a:t>def f(n):</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    if n == 1:</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        return 1</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    else:</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        return n * f(n-1)</a:t>
            </a:r>
            <a:endParaRPr lang="it-IT" sz="2000" b="1" dirty="0">
              <a:solidFill>
                <a:schemeClr val="bg1"/>
              </a:solidFill>
              <a:latin typeface="Courier New" panose="02070309020205020404" pitchFamily="49" charset="0"/>
              <a:cs typeface="Courier New" panose="02070309020205020404" pitchFamily="49" charset="0"/>
            </a:endParaRPr>
          </a:p>
          <a:p>
            <a:r>
              <a:rPr lang="it-IT" sz="2000" b="1" dirty="0">
                <a:solidFill>
                  <a:schemeClr val="bg1"/>
                </a:solidFill>
                <a:latin typeface="Courier New" panose="02070309020205020404" pitchFamily="49" charset="0"/>
                <a:cs typeface="Courier New" panose="02070309020205020404" pitchFamily="49" charset="0"/>
              </a:rPr>
              <a:t>print(f(5))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120</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35067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Recursive functions make the code look clean and elegant.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 complex task can be broken down into simpler sub-problems using recursion.</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Sequence generation is easier with recursion than using some nested iteration.</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Advantages of Recursion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Sometimes the logic behind recursion is hard to follow through.</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Recursive calls are expensive(inefficient) as they take up a lot of memory and time.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Recursive functions are hard to debug.</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Disadvantages of Recursion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The </a:t>
            </a:r>
            <a:r>
              <a:rPr lang="en-US" sz="2500" dirty="0" err="1">
                <a:latin typeface="Nunito Sans" panose="00000500000000000000" pitchFamily="2" charset="0"/>
              </a:rPr>
              <a:t>readlines</a:t>
            </a:r>
            <a:r>
              <a:rPr lang="en-US" sz="2500" dirty="0">
                <a:latin typeface="Nunito Sans" panose="00000500000000000000" pitchFamily="2" charset="0"/>
              </a:rPr>
              <a:t>() method returns________</a:t>
            </a:r>
            <a:endParaRPr lang="en-US" sz="2500" dirty="0">
              <a:latin typeface="Nunito Sans" panose="00000500000000000000" pitchFamily="2" charset="0"/>
            </a:endParaRPr>
          </a:p>
        </p:txBody>
      </p:sp>
      <p:sp>
        <p:nvSpPr>
          <p:cNvPr id="23" name="Rectangle 22"/>
          <p:cNvSpPr/>
          <p:nvPr/>
        </p:nvSpPr>
        <p:spPr>
          <a:xfrm>
            <a:off x="658549" y="365760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str</a:t>
            </a:r>
            <a:endParaRPr lang="en-US" sz="2500" dirty="0">
              <a:latin typeface="Nunito Sans" panose="00000500000000000000" pitchFamily="2" charset="0"/>
            </a:endParaRPr>
          </a:p>
        </p:txBody>
      </p:sp>
      <p:sp>
        <p:nvSpPr>
          <p:cNvPr id="24" name="Rectangle 23"/>
          <p:cNvSpPr/>
          <p:nvPr/>
        </p:nvSpPr>
        <p:spPr>
          <a:xfrm>
            <a:off x="648342" y="423236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 list of lines</a:t>
            </a:r>
            <a:endParaRPr lang="en-US" sz="2500" dirty="0">
              <a:latin typeface="Nunito Sans" panose="00000500000000000000" pitchFamily="2" charset="0"/>
            </a:endParaRPr>
          </a:p>
        </p:txBody>
      </p:sp>
      <p:sp>
        <p:nvSpPr>
          <p:cNvPr id="25" name="Rectangle 24"/>
          <p:cNvSpPr/>
          <p:nvPr/>
        </p:nvSpPr>
        <p:spPr>
          <a:xfrm>
            <a:off x="658549" y="480712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A list of single characters</a:t>
            </a:r>
            <a:endParaRPr lang="en-US" sz="2500" dirty="0">
              <a:latin typeface="Nunito Sans" panose="00000500000000000000" pitchFamily="2" charset="0"/>
            </a:endParaRPr>
          </a:p>
        </p:txBody>
      </p:sp>
      <p:sp>
        <p:nvSpPr>
          <p:cNvPr id="26" name="Rectangle 25"/>
          <p:cNvSpPr/>
          <p:nvPr/>
        </p:nvSpPr>
        <p:spPr>
          <a:xfrm>
            <a:off x="642479" y="5371329"/>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 list of integers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To read the remaining lines of the file from a file object </a:t>
            </a:r>
            <a:r>
              <a:rPr lang="en-US" sz="2500" dirty="0" err="1">
                <a:latin typeface="Nunito Sans" panose="00000500000000000000" pitchFamily="2" charset="0"/>
              </a:rPr>
              <a:t>infile</a:t>
            </a:r>
            <a:r>
              <a:rPr lang="en-US" sz="2500" dirty="0">
                <a:latin typeface="Nunito Sans" panose="00000500000000000000" pitchFamily="2" charset="0"/>
              </a:rPr>
              <a:t>, we use_____</a:t>
            </a:r>
            <a:endParaRPr lang="en-US" sz="2500" dirty="0">
              <a:latin typeface="Nunito Sans" panose="00000500000000000000" pitchFamily="2" charset="0"/>
            </a:endParaRPr>
          </a:p>
        </p:txBody>
      </p:sp>
      <p:sp>
        <p:nvSpPr>
          <p:cNvPr id="23" name="Rectangle 22"/>
          <p:cNvSpPr/>
          <p:nvPr/>
        </p:nvSpPr>
        <p:spPr>
          <a:xfrm>
            <a:off x="658549" y="365760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t>
            </a:r>
            <a:r>
              <a:rPr lang="en-US" sz="2500" dirty="0" err="1">
                <a:latin typeface="Nunito Sans" panose="00000500000000000000" pitchFamily="2" charset="0"/>
              </a:rPr>
              <a:t>infile.read</a:t>
            </a:r>
            <a:r>
              <a:rPr lang="en-US" sz="2500" dirty="0">
                <a:latin typeface="Nunito Sans" panose="00000500000000000000" pitchFamily="2" charset="0"/>
              </a:rPr>
              <a:t>(2)</a:t>
            </a:r>
            <a:endParaRPr lang="en-US" sz="2500" dirty="0">
              <a:latin typeface="Nunito Sans" panose="00000500000000000000" pitchFamily="2" charset="0"/>
            </a:endParaRPr>
          </a:p>
        </p:txBody>
      </p:sp>
      <p:sp>
        <p:nvSpPr>
          <p:cNvPr id="24" name="Rectangle 23"/>
          <p:cNvSpPr/>
          <p:nvPr/>
        </p:nvSpPr>
        <p:spPr>
          <a:xfrm>
            <a:off x="648342" y="423236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t>
            </a:r>
            <a:r>
              <a:rPr lang="en-US" sz="2500" dirty="0" err="1">
                <a:latin typeface="Nunito Sans" panose="00000500000000000000" pitchFamily="2" charset="0"/>
              </a:rPr>
              <a:t>infile.read</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5" name="Rectangle 24"/>
          <p:cNvSpPr/>
          <p:nvPr/>
        </p:nvSpPr>
        <p:spPr>
          <a:xfrm>
            <a:off x="658549" y="480712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a:t>
            </a:r>
            <a:r>
              <a:rPr lang="en-US" sz="2500" dirty="0" err="1">
                <a:latin typeface="Nunito Sans" panose="00000500000000000000" pitchFamily="2" charset="0"/>
              </a:rPr>
              <a:t>infile.readline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6" name="Rectangle 25"/>
          <p:cNvSpPr/>
          <p:nvPr/>
        </p:nvSpPr>
        <p:spPr>
          <a:xfrm>
            <a:off x="642479" y="5371329"/>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t>
            </a:r>
            <a:r>
              <a:rPr lang="en-US" sz="2500" dirty="0" err="1">
                <a:latin typeface="Nunito Sans" panose="00000500000000000000" pitchFamily="2" charset="0"/>
              </a:rPr>
              <a:t>infile.readlines</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will be the output of the following python code?</a:t>
            </a:r>
            <a:endParaRPr lang="en-US" sz="2500" dirty="0">
              <a:latin typeface="Nunito Sans" panose="00000500000000000000" pitchFamily="2"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f = None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for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in range (5):</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with open("data.txt", "w") as 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&gt; 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break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f.closed</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Error</a:t>
            </a:r>
            <a:endParaRPr lang="en-US" sz="2500" dirty="0">
              <a:latin typeface="Nunito Sans" panose="00000500000000000000" pitchFamily="2" charset="0"/>
            </a:endParaRPr>
          </a:p>
        </p:txBody>
      </p:sp>
      <p:sp>
        <p:nvSpPr>
          <p:cNvPr id="13" name="Rectangle 12"/>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True </a:t>
            </a:r>
            <a:endParaRPr lang="en-US" sz="2500" dirty="0">
              <a:latin typeface="Nunito Sans" panose="00000500000000000000" pitchFamily="2" charset="0"/>
            </a:endParaRPr>
          </a:p>
        </p:txBody>
      </p:sp>
      <p:sp>
        <p:nvSpPr>
          <p:cNvPr id="14" name="Rectangle 13"/>
          <p:cNvSpPr/>
          <p:nvPr/>
        </p:nvSpPr>
        <p:spPr>
          <a:xfrm>
            <a:off x="3487431"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False </a:t>
            </a:r>
            <a:endParaRPr lang="en-US" sz="2500" dirty="0">
              <a:latin typeface="Nunito Sans" panose="00000500000000000000" pitchFamily="2" charset="0"/>
            </a:endParaRPr>
          </a:p>
        </p:txBody>
      </p:sp>
      <p:sp>
        <p:nvSpPr>
          <p:cNvPr id="15" name="Rectangle 14"/>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None </a:t>
            </a:r>
            <a:endParaRPr lang="en-US" sz="2500" dirty="0">
              <a:latin typeface="Nunito Sans"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35067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We use open() function in python to open a file in read or write mode. It will return a file object.</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To return a file object we use open() function along with two arguments, that accepts file name and the mode, whether to read or write.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b="1" dirty="0">
                <a:latin typeface="Nunito Sans" panose="00000500000000000000" pitchFamily="2" charset="0"/>
              </a:rPr>
              <a:t>Syntax</a:t>
            </a:r>
            <a:r>
              <a:rPr lang="en-US" sz="2500" dirty="0">
                <a:latin typeface="Nunito Sans" panose="00000500000000000000" pitchFamily="2" charset="0"/>
              </a:rPr>
              <a:t> :- file object = open(</a:t>
            </a:r>
            <a:r>
              <a:rPr lang="en-US" sz="2500" dirty="0" err="1">
                <a:latin typeface="Nunito Sans" panose="00000500000000000000" pitchFamily="2" charset="0"/>
              </a:rPr>
              <a:t>file_name</a:t>
            </a:r>
            <a:r>
              <a:rPr lang="en-US" sz="2500" dirty="0">
                <a:latin typeface="Nunito Sans" panose="00000500000000000000" pitchFamily="2" charset="0"/>
              </a:rPr>
              <a:t> [, </a:t>
            </a:r>
            <a:r>
              <a:rPr lang="en-US" sz="2500" dirty="0" err="1">
                <a:latin typeface="Nunito Sans" panose="00000500000000000000" pitchFamily="2" charset="0"/>
              </a:rPr>
              <a:t>access_mode</a:t>
            </a:r>
            <a:r>
              <a:rPr lang="en-US" sz="2500" dirty="0">
                <a:latin typeface="Nunito Sans" panose="00000500000000000000" pitchFamily="2" charset="0"/>
              </a:rPr>
              <a:t>][, buffering])</a:t>
            </a: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Open Function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To read the entire remaining contents of the file as a string from a file object </a:t>
            </a:r>
            <a:r>
              <a:rPr lang="en-US" sz="2500" dirty="0" err="1">
                <a:latin typeface="Nunito Sans" panose="00000500000000000000" pitchFamily="2" charset="0"/>
              </a:rPr>
              <a:t>infile</a:t>
            </a:r>
            <a:r>
              <a:rPr lang="en-US" sz="2500" dirty="0">
                <a:latin typeface="Nunito Sans" panose="00000500000000000000" pitchFamily="2" charset="0"/>
              </a:rPr>
              <a:t>, we use________</a:t>
            </a:r>
            <a:endParaRPr lang="en-US" sz="2500" dirty="0">
              <a:latin typeface="Nunito Sans" panose="00000500000000000000" pitchFamily="2" charset="0"/>
            </a:endParaRPr>
          </a:p>
        </p:txBody>
      </p:sp>
      <p:sp>
        <p:nvSpPr>
          <p:cNvPr id="23" name="Rectangle 22"/>
          <p:cNvSpPr/>
          <p:nvPr/>
        </p:nvSpPr>
        <p:spPr>
          <a:xfrm>
            <a:off x="658549" y="365760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t>
            </a:r>
            <a:r>
              <a:rPr lang="en-US" sz="2500" dirty="0" err="1">
                <a:latin typeface="Nunito Sans" panose="00000500000000000000" pitchFamily="2" charset="0"/>
              </a:rPr>
              <a:t>infile.read</a:t>
            </a:r>
            <a:r>
              <a:rPr lang="en-US" sz="2500" dirty="0">
                <a:latin typeface="Nunito Sans" panose="00000500000000000000" pitchFamily="2" charset="0"/>
              </a:rPr>
              <a:t>(2)</a:t>
            </a:r>
            <a:endParaRPr lang="en-US" sz="2500" dirty="0">
              <a:latin typeface="Nunito Sans" panose="00000500000000000000" pitchFamily="2" charset="0"/>
            </a:endParaRPr>
          </a:p>
        </p:txBody>
      </p:sp>
      <p:sp>
        <p:nvSpPr>
          <p:cNvPr id="24" name="Rectangle 23"/>
          <p:cNvSpPr/>
          <p:nvPr/>
        </p:nvSpPr>
        <p:spPr>
          <a:xfrm>
            <a:off x="648342" y="423236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t>
            </a:r>
            <a:r>
              <a:rPr lang="en-US" sz="2500" dirty="0" err="1">
                <a:latin typeface="Nunito Sans" panose="00000500000000000000" pitchFamily="2" charset="0"/>
              </a:rPr>
              <a:t>infile.read</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5" name="Rectangle 24"/>
          <p:cNvSpPr/>
          <p:nvPr/>
        </p:nvSpPr>
        <p:spPr>
          <a:xfrm>
            <a:off x="658549" y="480712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a:t>
            </a:r>
            <a:r>
              <a:rPr lang="en-US" sz="2500" dirty="0" err="1">
                <a:latin typeface="Nunito Sans" panose="00000500000000000000" pitchFamily="2" charset="0"/>
              </a:rPr>
              <a:t>infile.readline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6" name="Rectangle 25"/>
          <p:cNvSpPr/>
          <p:nvPr/>
        </p:nvSpPr>
        <p:spPr>
          <a:xfrm>
            <a:off x="642479" y="5371329"/>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t>
            </a:r>
            <a:r>
              <a:rPr lang="en-US" sz="2500" dirty="0" err="1">
                <a:latin typeface="Nunito Sans" panose="00000500000000000000" pitchFamily="2" charset="0"/>
              </a:rPr>
              <a:t>infile.readlines</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endParaRPr lang="en-US" sz="4800" b="1" dirty="0">
              <a:solidFill>
                <a:schemeClr val="bg1"/>
              </a:solidFill>
              <a:latin typeface="Nunito Sans" panose="00000500000000000000"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To read two characters from a file object </a:t>
            </a:r>
            <a:r>
              <a:rPr lang="en-US" sz="2500" dirty="0" err="1">
                <a:latin typeface="Nunito Sans" panose="00000500000000000000" pitchFamily="2" charset="0"/>
              </a:rPr>
              <a:t>infile</a:t>
            </a:r>
            <a:r>
              <a:rPr lang="en-US" sz="2500" dirty="0">
                <a:latin typeface="Nunito Sans" panose="00000500000000000000" pitchFamily="2" charset="0"/>
              </a:rPr>
              <a:t>, we use_____</a:t>
            </a:r>
            <a:endParaRPr lang="en-US" sz="2500" dirty="0">
              <a:latin typeface="Nunito Sans" panose="00000500000000000000" pitchFamily="2" charset="0"/>
            </a:endParaRPr>
          </a:p>
        </p:txBody>
      </p:sp>
      <p:sp>
        <p:nvSpPr>
          <p:cNvPr id="23" name="Rectangle 22"/>
          <p:cNvSpPr/>
          <p:nvPr/>
        </p:nvSpPr>
        <p:spPr>
          <a:xfrm>
            <a:off x="658549" y="365760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t>
            </a:r>
            <a:r>
              <a:rPr lang="en-US" sz="2500" dirty="0" err="1">
                <a:latin typeface="Nunito Sans" panose="00000500000000000000" pitchFamily="2" charset="0"/>
              </a:rPr>
              <a:t>infile.read</a:t>
            </a:r>
            <a:r>
              <a:rPr lang="en-US" sz="2500" dirty="0">
                <a:latin typeface="Nunito Sans" panose="00000500000000000000" pitchFamily="2" charset="0"/>
              </a:rPr>
              <a:t>(2)</a:t>
            </a:r>
            <a:endParaRPr lang="en-US" sz="2500" dirty="0">
              <a:latin typeface="Nunito Sans" panose="00000500000000000000" pitchFamily="2" charset="0"/>
            </a:endParaRPr>
          </a:p>
        </p:txBody>
      </p:sp>
      <p:sp>
        <p:nvSpPr>
          <p:cNvPr id="24" name="Rectangle 23"/>
          <p:cNvSpPr/>
          <p:nvPr/>
        </p:nvSpPr>
        <p:spPr>
          <a:xfrm>
            <a:off x="648342" y="423236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t>
            </a:r>
            <a:r>
              <a:rPr lang="en-US" sz="2500" dirty="0" err="1">
                <a:latin typeface="Nunito Sans" panose="00000500000000000000" pitchFamily="2" charset="0"/>
              </a:rPr>
              <a:t>infile.read</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5" name="Rectangle 24"/>
          <p:cNvSpPr/>
          <p:nvPr/>
        </p:nvSpPr>
        <p:spPr>
          <a:xfrm>
            <a:off x="658549" y="4807120"/>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a:t>
            </a:r>
            <a:r>
              <a:rPr lang="en-US" sz="2500" dirty="0" err="1">
                <a:latin typeface="Nunito Sans" panose="00000500000000000000" pitchFamily="2" charset="0"/>
              </a:rPr>
              <a:t>infile.readline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6" name="Rectangle 25"/>
          <p:cNvSpPr/>
          <p:nvPr/>
        </p:nvSpPr>
        <p:spPr>
          <a:xfrm>
            <a:off x="642479" y="5371329"/>
            <a:ext cx="499045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t>
            </a:r>
            <a:r>
              <a:rPr lang="en-US" sz="2500" dirty="0" err="1">
                <a:latin typeface="Nunito Sans" panose="00000500000000000000" pitchFamily="2" charset="0"/>
              </a:rPr>
              <a:t>infile.readlines</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endParaRPr lang="en-US" sz="4800" b="1" dirty="0">
              <a:solidFill>
                <a:schemeClr val="bg1"/>
              </a:solidFill>
              <a:latin typeface="Nunito Sans" panose="00000500000000000000"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a feature of </a:t>
            </a:r>
            <a:r>
              <a:rPr lang="en-US" sz="2500" dirty="0" err="1">
                <a:latin typeface="Nunito Sans" panose="00000500000000000000" pitchFamily="2" charset="0"/>
              </a:rPr>
              <a:t>DocString</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3" name="Rectangle 22"/>
          <p:cNvSpPr/>
          <p:nvPr/>
        </p:nvSpPr>
        <p:spPr>
          <a:xfrm>
            <a:off x="658548" y="3118338"/>
            <a:ext cx="11304851"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Provide a convenient way of associating documentation with Python modules, functions, classes, and methods.</a:t>
            </a:r>
            <a:endParaRPr lang="en-US" sz="2500" dirty="0">
              <a:latin typeface="Nunito Sans" panose="00000500000000000000" pitchFamily="2" charset="0"/>
            </a:endParaRPr>
          </a:p>
        </p:txBody>
      </p:sp>
      <p:sp>
        <p:nvSpPr>
          <p:cNvPr id="24" name="Rectangle 23"/>
          <p:cNvSpPr/>
          <p:nvPr/>
        </p:nvSpPr>
        <p:spPr>
          <a:xfrm>
            <a:off x="648341" y="4232360"/>
            <a:ext cx="1131505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All functions should have a docstring.</a:t>
            </a:r>
            <a:endParaRPr lang="en-US" sz="2500" dirty="0">
              <a:latin typeface="Nunito Sans" panose="00000500000000000000" pitchFamily="2" charset="0"/>
            </a:endParaRPr>
          </a:p>
        </p:txBody>
      </p:sp>
      <p:sp>
        <p:nvSpPr>
          <p:cNvPr id="25" name="Rectangle 24"/>
          <p:cNvSpPr/>
          <p:nvPr/>
        </p:nvSpPr>
        <p:spPr>
          <a:xfrm>
            <a:off x="658548" y="4807120"/>
            <a:ext cx="11004001"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Docstrings can be accessed by the __doc__ attribute on objects.</a:t>
            </a:r>
            <a:endParaRPr lang="en-US" sz="2500" dirty="0">
              <a:latin typeface="Nunito Sans" panose="00000500000000000000" pitchFamily="2" charset="0"/>
            </a:endParaRPr>
          </a:p>
        </p:txBody>
      </p:sp>
      <p:sp>
        <p:nvSpPr>
          <p:cNvPr id="26" name="Rectangle 25"/>
          <p:cNvSpPr/>
          <p:nvPr/>
        </p:nvSpPr>
        <p:spPr>
          <a:xfrm>
            <a:off x="642479" y="5371329"/>
            <a:ext cx="10907040"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All of the mentioned.</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endParaRPr lang="en-US" sz="4800" b="1" dirty="0">
              <a:solidFill>
                <a:schemeClr val="bg1"/>
              </a:solidFill>
              <a:latin typeface="Nunito Sans" panose="00000500000000000000"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the use of function in python?</a:t>
            </a:r>
            <a:endParaRPr lang="en-US" sz="2500" dirty="0">
              <a:latin typeface="Nunito Sans" panose="00000500000000000000" pitchFamily="2" charset="0"/>
            </a:endParaRPr>
          </a:p>
        </p:txBody>
      </p:sp>
      <p:sp>
        <p:nvSpPr>
          <p:cNvPr id="23" name="Rectangle 22"/>
          <p:cNvSpPr/>
          <p:nvPr/>
        </p:nvSpPr>
        <p:spPr>
          <a:xfrm>
            <a:off x="658548" y="3657600"/>
            <a:ext cx="10885109"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Functions are reusable pieces of programs.</a:t>
            </a:r>
            <a:endParaRPr lang="en-US" sz="2500" dirty="0">
              <a:latin typeface="Nunito Sans" panose="00000500000000000000" pitchFamily="2" charset="0"/>
            </a:endParaRPr>
          </a:p>
        </p:txBody>
      </p:sp>
      <p:sp>
        <p:nvSpPr>
          <p:cNvPr id="24" name="Rectangle 23"/>
          <p:cNvSpPr/>
          <p:nvPr/>
        </p:nvSpPr>
        <p:spPr>
          <a:xfrm>
            <a:off x="648342" y="4232360"/>
            <a:ext cx="10907040"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Functions don’t provide better modularity for your application.</a:t>
            </a:r>
            <a:endParaRPr lang="en-US" sz="2500" dirty="0">
              <a:latin typeface="Nunito Sans" panose="00000500000000000000" pitchFamily="2" charset="0"/>
            </a:endParaRPr>
          </a:p>
        </p:txBody>
      </p:sp>
      <p:sp>
        <p:nvSpPr>
          <p:cNvPr id="25" name="Rectangle 24"/>
          <p:cNvSpPr/>
          <p:nvPr/>
        </p:nvSpPr>
        <p:spPr>
          <a:xfrm>
            <a:off x="658549" y="4807120"/>
            <a:ext cx="1088510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You can’t also create your own functions.</a:t>
            </a:r>
            <a:endParaRPr lang="en-US" sz="2500" dirty="0">
              <a:latin typeface="Nunito Sans" panose="00000500000000000000" pitchFamily="2" charset="0"/>
            </a:endParaRPr>
          </a:p>
        </p:txBody>
      </p:sp>
      <p:sp>
        <p:nvSpPr>
          <p:cNvPr id="26" name="Rectangle 25"/>
          <p:cNvSpPr/>
          <p:nvPr/>
        </p:nvSpPr>
        <p:spPr>
          <a:xfrm>
            <a:off x="642478" y="5371329"/>
            <a:ext cx="1088510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All of the mentioned.</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endParaRPr lang="en-US" sz="4800" b="1" dirty="0">
              <a:solidFill>
                <a:schemeClr val="bg1"/>
              </a:solidFill>
              <a:latin typeface="Nunito Sans" panose="00000500000000000000"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will be the output of the following python code?</a:t>
            </a:r>
            <a:endParaRPr lang="en-US" sz="2500" dirty="0">
              <a:latin typeface="Nunito Sans" panose="00000500000000000000" pitchFamily="2"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nn-NO" sz="2000" b="1" dirty="0">
                <a:solidFill>
                  <a:schemeClr val="bg1"/>
                </a:solidFill>
                <a:latin typeface="Courier New" panose="02070309020205020404" pitchFamily="49" charset="0"/>
                <a:cs typeface="Courier New" panose="02070309020205020404" pitchFamily="49" charset="0"/>
              </a:rPr>
              <a:t>L = [lambda x: x ** 2,</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         lambda x: x ** 3,</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         lambda x: x ** 4]</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 </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for f in L:</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	print(f(3))</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9215436" y="5410200"/>
            <a:ext cx="2329321" cy="1198405"/>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None of the mentioned</a:t>
            </a:r>
            <a:endParaRPr lang="en-US" sz="2500" dirty="0">
              <a:latin typeface="Nunito Sans" panose="00000500000000000000" pitchFamily="2" charset="0"/>
            </a:endParaRPr>
          </a:p>
        </p:txBody>
      </p:sp>
      <p:sp>
        <p:nvSpPr>
          <p:cNvPr id="13" name="Rectangle 12"/>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27 81 43 </a:t>
            </a:r>
            <a:endParaRPr lang="en-US" sz="2500" dirty="0">
              <a:latin typeface="Nunito Sans" panose="00000500000000000000" pitchFamily="2" charset="0"/>
            </a:endParaRPr>
          </a:p>
        </p:txBody>
      </p:sp>
      <p:sp>
        <p:nvSpPr>
          <p:cNvPr id="14" name="Rectangle 13"/>
          <p:cNvSpPr/>
          <p:nvPr/>
        </p:nvSpPr>
        <p:spPr>
          <a:xfrm>
            <a:off x="3487431"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6 9 12</a:t>
            </a:r>
            <a:endParaRPr lang="en-US" sz="2500" dirty="0">
              <a:latin typeface="Nunito Sans" panose="00000500000000000000" pitchFamily="2" charset="0"/>
            </a:endParaRPr>
          </a:p>
        </p:txBody>
      </p:sp>
      <p:sp>
        <p:nvSpPr>
          <p:cNvPr id="15" name="Rectangle 14"/>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9 27 81 </a:t>
            </a:r>
            <a:endParaRPr lang="en-US" sz="2500" dirty="0">
              <a:latin typeface="Nunito Sans" panose="00000500000000000000"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Python supports the creation of anonymous functions at runtime, using a construct called____</a:t>
            </a:r>
            <a:endParaRPr lang="en-US" sz="2500" dirty="0">
              <a:latin typeface="Nunito Sans" panose="00000500000000000000" pitchFamily="2" charset="0"/>
            </a:endParaRPr>
          </a:p>
        </p:txBody>
      </p:sp>
      <p:sp>
        <p:nvSpPr>
          <p:cNvPr id="23" name="Rectangle 22"/>
          <p:cNvSpPr/>
          <p:nvPr/>
        </p:nvSpPr>
        <p:spPr>
          <a:xfrm>
            <a:off x="658548" y="3657600"/>
            <a:ext cx="10885109"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Lambda</a:t>
            </a:r>
            <a:endParaRPr lang="en-US" sz="2500" dirty="0">
              <a:latin typeface="Nunito Sans" panose="00000500000000000000" pitchFamily="2" charset="0"/>
            </a:endParaRPr>
          </a:p>
        </p:txBody>
      </p:sp>
      <p:sp>
        <p:nvSpPr>
          <p:cNvPr id="24" name="Rectangle 23"/>
          <p:cNvSpPr/>
          <p:nvPr/>
        </p:nvSpPr>
        <p:spPr>
          <a:xfrm>
            <a:off x="648342" y="4232360"/>
            <a:ext cx="10907040"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pi</a:t>
            </a:r>
            <a:endParaRPr lang="en-US" sz="2500" dirty="0">
              <a:latin typeface="Nunito Sans" panose="00000500000000000000" pitchFamily="2" charset="0"/>
            </a:endParaRPr>
          </a:p>
        </p:txBody>
      </p:sp>
      <p:sp>
        <p:nvSpPr>
          <p:cNvPr id="25" name="Rectangle 24"/>
          <p:cNvSpPr/>
          <p:nvPr/>
        </p:nvSpPr>
        <p:spPr>
          <a:xfrm>
            <a:off x="658549" y="4807120"/>
            <a:ext cx="10885108"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anonymous</a:t>
            </a:r>
            <a:endParaRPr lang="en-US" sz="2500" dirty="0">
              <a:latin typeface="Nunito Sans" panose="00000500000000000000" pitchFamily="2" charset="0"/>
            </a:endParaRPr>
          </a:p>
        </p:txBody>
      </p:sp>
      <p:sp>
        <p:nvSpPr>
          <p:cNvPr id="26" name="Rectangle 25"/>
          <p:cNvSpPr/>
          <p:nvPr/>
        </p:nvSpPr>
        <p:spPr>
          <a:xfrm>
            <a:off x="642478" y="5371329"/>
            <a:ext cx="1088510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None of the mentioned.</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endParaRPr lang="en-US" sz="4800" b="1" dirty="0">
              <a:solidFill>
                <a:schemeClr val="bg1"/>
              </a:solidFill>
              <a:latin typeface="Nunito Sans" panose="00000500000000000000"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will be the output of the following python code?</a:t>
            </a:r>
            <a:endParaRPr lang="en-US" sz="2500" dirty="0">
              <a:latin typeface="Nunito Sans" panose="00000500000000000000" pitchFamily="2"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nn-NO" sz="2000" b="1" dirty="0">
                <a:solidFill>
                  <a:schemeClr val="bg1"/>
                </a:solidFill>
                <a:latin typeface="Courier New" panose="02070309020205020404" pitchFamily="49" charset="0"/>
                <a:cs typeface="Courier New" panose="02070309020205020404" pitchFamily="49" charset="0"/>
              </a:rPr>
              <a:t>y = 6</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z = lambda x: x * y</a:t>
            </a:r>
            <a:endParaRPr lang="nn-NO" sz="2000" b="1" dirty="0">
              <a:solidFill>
                <a:schemeClr val="bg1"/>
              </a:solidFill>
              <a:latin typeface="Courier New" panose="02070309020205020404" pitchFamily="49" charset="0"/>
              <a:cs typeface="Courier New" panose="02070309020205020404" pitchFamily="49" charset="0"/>
            </a:endParaRPr>
          </a:p>
          <a:p>
            <a:r>
              <a:rPr lang="nn-NO" sz="2000" b="1" dirty="0">
                <a:solidFill>
                  <a:schemeClr val="bg1"/>
                </a:solidFill>
                <a:latin typeface="Courier New" panose="02070309020205020404" pitchFamily="49" charset="0"/>
                <a:cs typeface="Courier New" panose="02070309020205020404" pitchFamily="49" charset="0"/>
              </a:rPr>
              <a:t>print z(8)</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9215436" y="5410200"/>
            <a:ext cx="2329321" cy="1198405"/>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None of the mentioned</a:t>
            </a:r>
            <a:endParaRPr lang="en-US" sz="2500" dirty="0">
              <a:latin typeface="Nunito Sans" panose="00000500000000000000" pitchFamily="2" charset="0"/>
            </a:endParaRPr>
          </a:p>
        </p:txBody>
      </p:sp>
      <p:sp>
        <p:nvSpPr>
          <p:cNvPr id="13" name="Rectangle 12"/>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48</a:t>
            </a:r>
            <a:endParaRPr lang="en-US" sz="2500" dirty="0">
              <a:latin typeface="Nunito Sans" panose="00000500000000000000" pitchFamily="2" charset="0"/>
            </a:endParaRPr>
          </a:p>
        </p:txBody>
      </p:sp>
      <p:sp>
        <p:nvSpPr>
          <p:cNvPr id="14" name="Rectangle 13"/>
          <p:cNvSpPr/>
          <p:nvPr/>
        </p:nvSpPr>
        <p:spPr>
          <a:xfrm>
            <a:off x="3487431"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14</a:t>
            </a:r>
            <a:endParaRPr lang="en-US" sz="2500" dirty="0">
              <a:latin typeface="Nunito Sans" panose="00000500000000000000" pitchFamily="2" charset="0"/>
            </a:endParaRPr>
          </a:p>
        </p:txBody>
      </p:sp>
      <p:sp>
        <p:nvSpPr>
          <p:cNvPr id="15" name="Rectangle 14"/>
          <p:cNvSpPr/>
          <p:nvPr/>
        </p:nvSpPr>
        <p:spPr>
          <a:xfrm>
            <a:off x="6351433"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64</a:t>
            </a:r>
            <a:endParaRPr lang="en-US" sz="2500" dirty="0">
              <a:latin typeface="Nunito Sans"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35067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file_name :- The file_name argument is a string value that contains the name of the file that you want to access.</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access_mode :- The access_mode determines the mode in which the file has to be opened, i.e., read, write, append, etc. A complete list of possible values is given below. This is optional matter and default file access mode is read(r).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Parameter details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2929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buffering :- If the buffering value is set to 0, no buffering takes place. If the buffering value is 1, line buffering is performed while accessing a file. If you specify the buffering value as an integer greater than 1, then buffering action is performed with the indicated buffer size. </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If it is negative, the buffer size is the system default(default behavior).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Parameter details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6608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r:- Opens a file for reading only. The file pointer is placed at the beginning of the file. This is the default mode.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rb</a:t>
            </a:r>
            <a:r>
              <a:rPr lang="en-US" sz="2500" dirty="0">
                <a:latin typeface="Nunito Sans" panose="00000500000000000000" pitchFamily="2" charset="0"/>
              </a:rPr>
              <a:t>:- Opens a file for reading only in binary format. The file pointer is placed at the beginning of the file. This is the default mode.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 Opens a file for both reading and writing. The file pointer placed at the beginning of the file.</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rb</a:t>
            </a:r>
            <a:r>
              <a:rPr lang="en-US" sz="2500" dirty="0">
                <a:latin typeface="Nunito Sans" panose="00000500000000000000" pitchFamily="2" charset="0"/>
              </a:rPr>
              <a:t>+:- Opens a file for both reading and writing in binary format. The file pointer placed at the beginning of the file.</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Modes &amp; Description </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0838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500" dirty="0">
                <a:latin typeface="Nunito Sans" panose="00000500000000000000" pitchFamily="2" charset="0"/>
              </a:rPr>
              <a:t>w:- Opens a file for writing only. Overwrites the file if the file exists. If the file does not exist, creates a new file for writing.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err="1">
                <a:latin typeface="Nunito Sans" panose="00000500000000000000" pitchFamily="2" charset="0"/>
              </a:rPr>
              <a:t>wb</a:t>
            </a:r>
            <a:r>
              <a:rPr lang="en-US" sz="2500" dirty="0">
                <a:latin typeface="Nunito Sans" panose="00000500000000000000" pitchFamily="2" charset="0"/>
              </a:rPr>
              <a:t>:- Opens a file for writing only in binary format. Overwrites the file if the file exists. If the file does not exist, creates a new file for writing.</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w+:- Opens a file for both reading and writing. Overwrites the file if the file exists. If the file does not exist, creates a new file for reading and writing.</a:t>
            </a:r>
            <a:endParaRPr lang="en-US" sz="2500"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12293</Words>
  <Application>WPS Presentation</Application>
  <PresentationFormat>Widescreen</PresentationFormat>
  <Paragraphs>723</Paragraphs>
  <Slides>56</Slides>
  <Notes>57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Arial</vt:lpstr>
      <vt:lpstr>SimSun</vt:lpstr>
      <vt:lpstr>Wingdings</vt:lpstr>
      <vt:lpstr>Nunito Sans</vt:lpstr>
      <vt:lpstr>Nunito Sans SemiBold</vt:lpstr>
      <vt:lpstr>Microsoft YaHei</vt:lpstr>
      <vt:lpstr>Arial Unicode MS</vt:lpstr>
      <vt:lpstr>Calibri</vt:lpstr>
      <vt:lpstr>Courier New</vt:lpstr>
      <vt:lpstr>Helvetica Neue Medium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yugandhar surya</cp:lastModifiedBy>
  <cp:revision>229</cp:revision>
  <dcterms:created xsi:type="dcterms:W3CDTF">2006-08-16T00:00:00Z</dcterms:created>
  <dcterms:modified xsi:type="dcterms:W3CDTF">2023-07-03T17:56:04Z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D9C4910AB3CE4BA184BC0483246FAF8A</vt:lpwstr>
  </property>
  <property fmtid="{D5CDD505-2E9C-101B-9397-08002B2CF9AE}" pid="3" name="KSOProductBuildVer">
    <vt:lpwstr>1033-11.2.0.11537</vt:lpwstr>
  </property>
</Properties>
</file>