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81921E-F785-4C5F-A9C9-A413E27355E2}">
  <a:tblStyle styleId="{5481921E-F785-4C5F-A9C9-A413E27355E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41279e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141279e2d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db0bb3b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1db0bb3b9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dade753d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dade753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dade753d6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dade753d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dade753d6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dade753d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dade753d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dade753d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dade753d6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dade753d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7ae2a242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7ae2a24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dade753d6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dade753d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dade753d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dade753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dade753d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dade753d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dade753d6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dade753d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7ae2a242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7ae2a24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7ae2a242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7ae2a24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7ae2a242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7ae2a242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7ae2a2424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7ae2a242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7ae2a2424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7ae2a24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d019eae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d019eae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d019eae4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d019eae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d019eae4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d019eae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dade753d6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dade753d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dade753d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1dade753d6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dade753d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1dade753d6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368425"/>
            <a:ext cx="7772400" cy="23709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sz="3600"/>
              <a:t>Department of Information Technology </a:t>
            </a:r>
            <a:br>
              <a:rPr lang="en-IN" sz="3600"/>
            </a:br>
            <a:r>
              <a:rPr lang="en-IN" sz="3600"/>
              <a:t>Major Project review 2</a:t>
            </a:r>
            <a:endParaRPr sz="3600"/>
          </a:p>
          <a:p>
            <a:pPr indent="0" lvl="0" marL="0" rtl="0" algn="ctr">
              <a:spcBef>
                <a:spcPts val="0"/>
              </a:spcBef>
              <a:spcAft>
                <a:spcPts val="0"/>
              </a:spcAft>
              <a:buClr>
                <a:schemeClr val="dk1"/>
              </a:buClr>
              <a:buSzPct val="100000"/>
              <a:buFont typeface="Calibri"/>
              <a:buNone/>
            </a:pPr>
            <a:br>
              <a:rPr lang="en-IN" sz="3600"/>
            </a:br>
            <a:r>
              <a:rPr lang="en-IN" sz="3200"/>
              <a:t>FORGERY DATA DETECTION FOR NATIONAL SECURITY USING BLOCKCHAIN</a:t>
            </a:r>
            <a:endParaRPr sz="3600"/>
          </a:p>
        </p:txBody>
      </p:sp>
      <p:sp>
        <p:nvSpPr>
          <p:cNvPr id="85" name="Google Shape;85;p13"/>
          <p:cNvSpPr txBox="1"/>
          <p:nvPr>
            <p:ph idx="1" type="subTitle"/>
          </p:nvPr>
        </p:nvSpPr>
        <p:spPr>
          <a:xfrm>
            <a:off x="685800" y="4191000"/>
            <a:ext cx="3600300" cy="20487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888888"/>
              </a:buClr>
              <a:buSzPts val="3200"/>
              <a:buNone/>
            </a:pPr>
            <a:r>
              <a:rPr lang="en-IN"/>
              <a:t>Guided by                            </a:t>
            </a:r>
            <a:endParaRPr sz="2800"/>
          </a:p>
          <a:p>
            <a:pPr indent="0" lvl="0" marL="0" rtl="0" algn="just">
              <a:spcBef>
                <a:spcPts val="0"/>
              </a:spcBef>
              <a:spcAft>
                <a:spcPts val="0"/>
              </a:spcAft>
              <a:buClr>
                <a:srgbClr val="888888"/>
              </a:buClr>
              <a:buSzPts val="3200"/>
              <a:buNone/>
            </a:pPr>
            <a:r>
              <a:rPr lang="en-IN" sz="2800"/>
              <a:t>JAYANTHI. K </a:t>
            </a:r>
            <a:endParaRPr sz="2800"/>
          </a:p>
          <a:p>
            <a:pPr indent="0" lvl="0" marL="0" rtl="0" algn="just">
              <a:spcBef>
                <a:spcPts val="560"/>
              </a:spcBef>
              <a:spcAft>
                <a:spcPts val="0"/>
              </a:spcAft>
              <a:buClr>
                <a:schemeClr val="dk1"/>
              </a:buClr>
              <a:buSzPts val="1100"/>
              <a:buFont typeface="Arial"/>
              <a:buNone/>
            </a:pPr>
            <a:r>
              <a:rPr lang="en-IN" sz="2800"/>
              <a:t>B.TECH(IT).,M.TECH(IT)</a:t>
            </a:r>
            <a:endParaRPr sz="2800"/>
          </a:p>
          <a:p>
            <a:pPr indent="0" lvl="0" marL="0" rtl="0" algn="just">
              <a:spcBef>
                <a:spcPts val="560"/>
              </a:spcBef>
              <a:spcAft>
                <a:spcPts val="0"/>
              </a:spcAft>
              <a:buClr>
                <a:schemeClr val="dk1"/>
              </a:buClr>
              <a:buSzPts val="1100"/>
              <a:buNone/>
            </a:pPr>
            <a:r>
              <a:rPr lang="en-IN" sz="2800"/>
              <a:t>ASSISTANT PROFESSOR</a:t>
            </a:r>
            <a:endParaRPr sz="2800"/>
          </a:p>
        </p:txBody>
      </p:sp>
      <p:pic>
        <p:nvPicPr>
          <p:cNvPr descr="D:\21-22  IT\Project\rwamp_logo_v2.png" id="86" name="Google Shape;86;p13"/>
          <p:cNvPicPr preferRelativeResize="0"/>
          <p:nvPr/>
        </p:nvPicPr>
        <p:blipFill rotWithShape="1">
          <a:blip r:embed="rId3">
            <a:alphaModFix/>
          </a:blip>
          <a:srcRect b="0" l="0" r="0" t="0"/>
          <a:stretch/>
        </p:blipFill>
        <p:spPr>
          <a:xfrm>
            <a:off x="2339750" y="-38974"/>
            <a:ext cx="4248475" cy="1619325"/>
          </a:xfrm>
          <a:prstGeom prst="rect">
            <a:avLst/>
          </a:prstGeom>
          <a:noFill/>
          <a:ln>
            <a:noFill/>
          </a:ln>
        </p:spPr>
      </p:pic>
      <p:sp>
        <p:nvSpPr>
          <p:cNvPr id="87" name="Google Shape;87;p13"/>
          <p:cNvSpPr txBox="1"/>
          <p:nvPr>
            <p:ph idx="1" type="subTitle"/>
          </p:nvPr>
        </p:nvSpPr>
        <p:spPr>
          <a:xfrm>
            <a:off x="5086500" y="4191000"/>
            <a:ext cx="3600300" cy="20487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888888"/>
              </a:buClr>
              <a:buSzPts val="3200"/>
              <a:buNone/>
            </a:pPr>
            <a:r>
              <a:rPr lang="en-IN"/>
              <a:t>Presented </a:t>
            </a:r>
            <a:r>
              <a:rPr lang="en-IN"/>
              <a:t>by                            </a:t>
            </a:r>
            <a:endParaRPr sz="2800"/>
          </a:p>
          <a:p>
            <a:pPr indent="0" lvl="0" marL="0" rtl="0" algn="just">
              <a:spcBef>
                <a:spcPts val="560"/>
              </a:spcBef>
              <a:spcAft>
                <a:spcPts val="0"/>
              </a:spcAft>
              <a:buClr>
                <a:schemeClr val="dk1"/>
              </a:buClr>
              <a:buSzPts val="1100"/>
              <a:buNone/>
            </a:pPr>
            <a:r>
              <a:rPr lang="en-IN" sz="2800"/>
              <a:t>Yugandhar Surya</a:t>
            </a:r>
            <a:endParaRPr sz="2800"/>
          </a:p>
          <a:p>
            <a:pPr indent="0" lvl="0" marL="0" rtl="0" algn="just">
              <a:spcBef>
                <a:spcPts val="560"/>
              </a:spcBef>
              <a:spcAft>
                <a:spcPts val="0"/>
              </a:spcAft>
              <a:buClr>
                <a:schemeClr val="dk1"/>
              </a:buClr>
              <a:buSzPts val="1100"/>
              <a:buNone/>
            </a:pPr>
            <a:r>
              <a:rPr lang="en-IN" sz="2800"/>
              <a:t>VTU12278</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Proposed system </a:t>
            </a:r>
            <a:endParaRPr/>
          </a:p>
        </p:txBody>
      </p:sp>
      <p:sp>
        <p:nvSpPr>
          <p:cNvPr id="154" name="Google Shape;15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N" sz="2400"/>
              <a:t>Our proposed idea will be eliminating the consequences of machine or deep learning and will make the proposed system lightweight and economical. Moreover, the data on the blockchain distribution will be verified by the real-time peers and then it will be put out to the public domain.</a:t>
            </a:r>
            <a:endParaRPr sz="2400"/>
          </a:p>
        </p:txBody>
      </p:sp>
      <p:pic>
        <p:nvPicPr>
          <p:cNvPr descr="D:\21-22  IT\Project\220px-Veltech_Rangarajan_Dr._Sagunthala_R&amp;D_Institute_of_Science_and_Technology_logo.png" id="155" name="Google Shape;155;p22"/>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Feasibility of project </a:t>
            </a:r>
            <a:endParaRPr/>
          </a:p>
        </p:txBody>
      </p:sp>
      <p:sp>
        <p:nvSpPr>
          <p:cNvPr id="161" name="Google Shape;161;p23"/>
          <p:cNvSpPr txBox="1"/>
          <p:nvPr>
            <p:ph idx="1" type="body"/>
          </p:nvPr>
        </p:nvSpPr>
        <p:spPr>
          <a:xfrm>
            <a:off x="457200" y="1600200"/>
            <a:ext cx="8229600" cy="35403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SzPts val="1800"/>
              <a:buAutoNum type="arabicPeriod"/>
            </a:pPr>
            <a:r>
              <a:rPr lang="en-IN"/>
              <a:t>Scheduling </a:t>
            </a:r>
            <a:r>
              <a:rPr lang="en-IN"/>
              <a:t>feasibility</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IN"/>
              <a:t>Economic feasibility</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IN"/>
              <a:t>Technical feasibility</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IN"/>
              <a:t>Social feasibility</a:t>
            </a:r>
            <a:endParaRPr/>
          </a:p>
        </p:txBody>
      </p:sp>
      <p:pic>
        <p:nvPicPr>
          <p:cNvPr descr="D:\21-22  IT\Project\220px-Veltech_Rangarajan_Dr._Sagunthala_R&amp;D_Institute_of_Science_and_Technology_logo.png" id="162" name="Google Shape;162;p23"/>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457200" y="816429"/>
            <a:ext cx="8229600" cy="5850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SzPts val="1800"/>
              <a:buAutoNum type="arabicPeriod"/>
            </a:pPr>
            <a:r>
              <a:rPr lang="en-IN"/>
              <a:t>Scheduling feasibility</a:t>
            </a:r>
            <a:endParaRPr/>
          </a:p>
        </p:txBody>
      </p:sp>
      <p:pic>
        <p:nvPicPr>
          <p:cNvPr descr="D:\21-22  IT\Project\220px-Veltech_Rangarajan_Dr._Sagunthala_R&amp;D_Institute_of_Science_and_Technology_logo.png" id="168" name="Google Shape;168;p24"/>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pic>
        <p:nvPicPr>
          <p:cNvPr id="169" name="Google Shape;169;p24"/>
          <p:cNvPicPr preferRelativeResize="0"/>
          <p:nvPr/>
        </p:nvPicPr>
        <p:blipFill>
          <a:blip r:embed="rId4">
            <a:alphaModFix/>
          </a:blip>
          <a:stretch>
            <a:fillRect/>
          </a:stretch>
        </p:blipFill>
        <p:spPr>
          <a:xfrm>
            <a:off x="152400" y="2081234"/>
            <a:ext cx="8839201" cy="3853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Feasibility of project </a:t>
            </a:r>
            <a:endParaRPr/>
          </a:p>
        </p:txBody>
      </p:sp>
      <p:sp>
        <p:nvSpPr>
          <p:cNvPr id="175" name="Google Shape;17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N"/>
              <a:t>2.  Technical feasibility:-</a:t>
            </a:r>
            <a:endParaRPr/>
          </a:p>
          <a:p>
            <a:pPr indent="-307975" lvl="0" marL="63000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VScode</a:t>
            </a:r>
            <a:endParaRPr sz="2000">
              <a:solidFill>
                <a:srgbClr val="000000"/>
              </a:solidFill>
              <a:latin typeface="Times New Roman"/>
              <a:ea typeface="Times New Roman"/>
              <a:cs typeface="Times New Roman"/>
              <a:sym typeface="Times New Roman"/>
            </a:endParaRPr>
          </a:p>
          <a:p>
            <a:pPr indent="-307975" lvl="0" marL="63000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Github</a:t>
            </a:r>
            <a:endParaRPr sz="2000">
              <a:solidFill>
                <a:srgbClr val="000000"/>
              </a:solidFill>
              <a:latin typeface="Times New Roman"/>
              <a:ea typeface="Times New Roman"/>
              <a:cs typeface="Times New Roman"/>
              <a:sym typeface="Times New Roman"/>
            </a:endParaRPr>
          </a:p>
          <a:p>
            <a:pPr indent="-307975" lvl="0" marL="63000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Ethereum IDE</a:t>
            </a:r>
            <a:endParaRPr sz="2000">
              <a:solidFill>
                <a:srgbClr val="000000"/>
              </a:solidFill>
              <a:latin typeface="Times New Roman"/>
              <a:ea typeface="Times New Roman"/>
              <a:cs typeface="Times New Roman"/>
              <a:sym typeface="Times New Roman"/>
            </a:endParaRPr>
          </a:p>
          <a:p>
            <a:pPr indent="-307975" lvl="0" marL="63000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Metamask</a:t>
            </a:r>
            <a:endParaRPr sz="2000">
              <a:solidFill>
                <a:srgbClr val="000000"/>
              </a:solidFill>
              <a:latin typeface="Times New Roman"/>
              <a:ea typeface="Times New Roman"/>
              <a:cs typeface="Times New Roman"/>
              <a:sym typeface="Times New Roman"/>
            </a:endParaRPr>
          </a:p>
          <a:p>
            <a:pPr indent="-307975" lvl="0" marL="63000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JavaScript</a:t>
            </a:r>
            <a:endParaRPr sz="2000">
              <a:solidFill>
                <a:srgbClr val="000000"/>
              </a:solidFill>
              <a:latin typeface="Times New Roman"/>
              <a:ea typeface="Times New Roman"/>
              <a:cs typeface="Times New Roman"/>
              <a:sym typeface="Times New Roman"/>
            </a:endParaRPr>
          </a:p>
          <a:p>
            <a:pPr indent="-307975" lvl="0" marL="63000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Solidity</a:t>
            </a:r>
            <a:endParaRPr sz="2000">
              <a:solidFill>
                <a:srgbClr val="000000"/>
              </a:solidFill>
              <a:latin typeface="Times New Roman"/>
              <a:ea typeface="Times New Roman"/>
              <a:cs typeface="Times New Roman"/>
              <a:sym typeface="Times New Roman"/>
            </a:endParaRPr>
          </a:p>
          <a:p>
            <a:pPr indent="-307975" lvl="0" marL="63000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ReactJs</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IN"/>
              <a:t>3.  Economical </a:t>
            </a:r>
            <a:r>
              <a:rPr lang="en-IN"/>
              <a:t>feasibility:-</a:t>
            </a:r>
            <a:endParaRPr/>
          </a:p>
          <a:p>
            <a:pPr indent="-306999" lvl="0" marL="63000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It’s very economical as it doesn’t need more infrastructure.</a:t>
            </a:r>
            <a:endParaRPr sz="2000">
              <a:solidFill>
                <a:srgbClr val="000000"/>
              </a:solidFill>
              <a:latin typeface="Times New Roman"/>
              <a:ea typeface="Times New Roman"/>
              <a:cs typeface="Times New Roman"/>
              <a:sym typeface="Times New Roman"/>
            </a:endParaRPr>
          </a:p>
          <a:p>
            <a:pPr indent="-306999" lvl="0" marL="630000" rtl="0" algn="l">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There is some cost for every transaction a user makes which will make it more effecient and effective.</a:t>
            </a:r>
            <a:endParaRPr sz="2000">
              <a:solidFill>
                <a:srgbClr val="000000"/>
              </a:solidFill>
              <a:latin typeface="Times New Roman"/>
              <a:ea typeface="Times New Roman"/>
              <a:cs typeface="Times New Roman"/>
              <a:sym typeface="Times New Roman"/>
            </a:endParaRPr>
          </a:p>
        </p:txBody>
      </p:sp>
      <p:pic>
        <p:nvPicPr>
          <p:cNvPr descr="D:\21-22  IT\Project\220px-Veltech_Rangarajan_Dr._Sagunthala_R&amp;D_Institute_of_Science_and_Technology_logo.png" id="176" name="Google Shape;176;p25"/>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457200" y="274638"/>
            <a:ext cx="8229600" cy="769500"/>
          </a:xfrm>
          <a:prstGeom prst="rect">
            <a:avLst/>
          </a:prstGeom>
        </p:spPr>
        <p:txBody>
          <a:bodyPr anchorCtr="0" anchor="ctr" bIns="45700" lIns="91425" spcFirstLastPara="1" rIns="91425" wrap="square" tIns="45700">
            <a:spAutoFit/>
          </a:bodyPr>
          <a:lstStyle/>
          <a:p>
            <a:pPr indent="0" lvl="0" marL="0" rtl="0" algn="l">
              <a:spcBef>
                <a:spcPts val="0"/>
              </a:spcBef>
              <a:spcAft>
                <a:spcPts val="0"/>
              </a:spcAft>
              <a:buNone/>
            </a:pPr>
            <a:r>
              <a:rPr lang="en-IN"/>
              <a:t>0th review query and response </a:t>
            </a:r>
            <a:endParaRPr/>
          </a:p>
        </p:txBody>
      </p:sp>
      <p:sp>
        <p:nvSpPr>
          <p:cNvPr id="182" name="Google Shape;182;p2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sz="3000"/>
              <a:t>Detailed explanation about blockchain and where and how it can be implemented and used.</a:t>
            </a:r>
            <a:endParaRPr sz="3000"/>
          </a:p>
          <a:p>
            <a:pPr indent="0" lvl="0" marL="0" rtl="0" algn="l">
              <a:spcBef>
                <a:spcPts val="360"/>
              </a:spcBef>
              <a:spcAft>
                <a:spcPts val="0"/>
              </a:spcAft>
              <a:buNone/>
            </a:pPr>
            <a:r>
              <a:t/>
            </a:r>
            <a:endParaRPr sz="3000"/>
          </a:p>
        </p:txBody>
      </p:sp>
      <p:pic>
        <p:nvPicPr>
          <p:cNvPr descr="D:\21-22  IT\Project\220px-Veltech_Rangarajan_Dr._Sagunthala_R&amp;D_Institute_of_Science_and_Technology_logo.png" id="183" name="Google Shape;183;p26"/>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D:\21-22  IT\Project\220px-Veltech_Rangarajan_Dr._Sagunthala_R&amp;D_Institute_of_Science_and_Technology_logo.png" id="188" name="Google Shape;188;p27"/>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189" name="Google Shape;189;p27"/>
          <p:cNvSpPr txBox="1"/>
          <p:nvPr/>
        </p:nvSpPr>
        <p:spPr>
          <a:xfrm>
            <a:off x="685800" y="879239"/>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DESIGN AND METHODOLOGIES</a:t>
            </a:r>
            <a:endParaRPr b="1" sz="2400">
              <a:latin typeface="Times New Roman"/>
              <a:ea typeface="Times New Roman"/>
              <a:cs typeface="Times New Roman"/>
              <a:sym typeface="Times New Roman"/>
            </a:endParaRPr>
          </a:p>
        </p:txBody>
      </p:sp>
      <p:sp>
        <p:nvSpPr>
          <p:cNvPr id="190" name="Google Shape;190;p27"/>
          <p:cNvSpPr txBox="1"/>
          <p:nvPr/>
        </p:nvSpPr>
        <p:spPr>
          <a:xfrm>
            <a:off x="564750" y="2435682"/>
            <a:ext cx="8014500" cy="32016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MODULE 1:</a:t>
            </a:r>
            <a:r>
              <a:rPr lang="en-IN">
                <a:latin typeface="Times New Roman"/>
                <a:ea typeface="Times New Roman"/>
                <a:cs typeface="Times New Roman"/>
                <a:sym typeface="Times New Roman"/>
              </a:rPr>
              <a:t> </a:t>
            </a:r>
            <a:r>
              <a:rPr lang="en-IN" sz="2000">
                <a:latin typeface="Times New Roman"/>
                <a:ea typeface="Times New Roman"/>
                <a:cs typeface="Times New Roman"/>
                <a:sym typeface="Times New Roman"/>
              </a:rPr>
              <a:t>Initializing the project and connect with Rinkbey test networks.</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MODULE 2: </a:t>
            </a:r>
            <a:r>
              <a:rPr lang="en-IN" sz="2000">
                <a:latin typeface="Times New Roman"/>
                <a:ea typeface="Times New Roman"/>
                <a:cs typeface="Times New Roman"/>
                <a:sym typeface="Times New Roman"/>
              </a:rPr>
              <a:t>Planned and created the smart contract using the Solidity.</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MODULE 3:  </a:t>
            </a:r>
            <a:r>
              <a:rPr lang="en-IN" sz="2000">
                <a:latin typeface="Times New Roman"/>
                <a:ea typeface="Times New Roman"/>
                <a:cs typeface="Times New Roman"/>
                <a:sym typeface="Times New Roman"/>
              </a:rPr>
              <a:t>Deployment of code on Ethereum.</a:t>
            </a:r>
            <a:endParaRPr sz="2000">
              <a:latin typeface="Times New Roman"/>
              <a:ea typeface="Times New Roman"/>
              <a:cs typeface="Times New Roman"/>
              <a:sym typeface="Times New Roman"/>
            </a:endParaRPr>
          </a:p>
          <a:p>
            <a:pPr indent="0" lvl="0" marL="914400" rtl="0" algn="l">
              <a:spcBef>
                <a:spcPts val="0"/>
              </a:spcBef>
              <a:spcAft>
                <a:spcPts val="0"/>
              </a:spcAft>
              <a:buNone/>
            </a:pPr>
            <a:r>
              <a:t/>
            </a:r>
            <a:endParaRPr sz="2000">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b="1" lang="en-IN" sz="2400">
                <a:solidFill>
                  <a:schemeClr val="dk1"/>
                </a:solidFill>
                <a:latin typeface="Times New Roman"/>
                <a:ea typeface="Times New Roman"/>
                <a:cs typeface="Times New Roman"/>
                <a:sym typeface="Times New Roman"/>
              </a:rPr>
              <a:t>MODULE 4:  </a:t>
            </a:r>
            <a:r>
              <a:rPr lang="en-IN" sz="2000">
                <a:solidFill>
                  <a:schemeClr val="dk1"/>
                </a:solidFill>
                <a:latin typeface="Times New Roman"/>
                <a:ea typeface="Times New Roman"/>
                <a:cs typeface="Times New Roman"/>
                <a:sym typeface="Times New Roman"/>
              </a:rPr>
              <a:t>Integration of backend and frontend.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D:\21-22  IT\Project\220px-Veltech_Rangarajan_Dr._Sagunthala_R&amp;D_Institute_of_Science_and_Technology_logo.png" id="195" name="Google Shape;195;p28"/>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196" name="Google Shape;196;p28"/>
          <p:cNvSpPr txBox="1"/>
          <p:nvPr/>
        </p:nvSpPr>
        <p:spPr>
          <a:xfrm>
            <a:off x="685800" y="1107650"/>
            <a:ext cx="7772400" cy="2752200"/>
          </a:xfrm>
          <a:prstGeom prst="rect">
            <a:avLst/>
          </a:prstGeom>
          <a:noFill/>
          <a:ln>
            <a:noFill/>
          </a:ln>
        </p:spPr>
        <p:txBody>
          <a:bodyPr anchorCtr="0" anchor="t" bIns="45700" lIns="91425" spcFirstLastPara="1" rIns="91425" wrap="square" tIns="45700">
            <a:spAutoFit/>
          </a:bodyPr>
          <a:lstStyle/>
          <a:p>
            <a:pPr indent="-222420" lvl="0" marL="182880" rtl="0" algn="l">
              <a:lnSpc>
                <a:spcPct val="90000"/>
              </a:lnSpc>
              <a:spcBef>
                <a:spcPts val="0"/>
              </a:spcBef>
              <a:spcAft>
                <a:spcPts val="0"/>
              </a:spcAft>
              <a:buClr>
                <a:schemeClr val="dk1"/>
              </a:buClr>
              <a:buSzPts val="2040"/>
              <a:buFont typeface="Times New Roman"/>
              <a:buChar char="●"/>
            </a:pPr>
            <a:r>
              <a:rPr b="1" lang="en-IN" sz="2400">
                <a:latin typeface="Times New Roman"/>
                <a:ea typeface="Times New Roman"/>
                <a:cs typeface="Times New Roman"/>
                <a:sym typeface="Times New Roman"/>
              </a:rPr>
              <a:t>Initializing the project and connect with Rinkbey test networks.</a:t>
            </a:r>
            <a:endParaRPr b="1" sz="2400">
              <a:solidFill>
                <a:srgbClr val="000000"/>
              </a:solidFill>
              <a:latin typeface="Times New Roman"/>
              <a:ea typeface="Times New Roman"/>
              <a:cs typeface="Times New Roman"/>
              <a:sym typeface="Times New Roman"/>
            </a:endParaRPr>
          </a:p>
          <a:p>
            <a:pPr indent="0" lvl="0" marL="182880" rtl="0" algn="l">
              <a:lnSpc>
                <a:spcPct val="9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238125" lvl="1" marL="457200" rtl="0" algn="l">
              <a:lnSpc>
                <a:spcPct val="90000"/>
              </a:lnSpc>
              <a:spcBef>
                <a:spcPts val="0"/>
              </a:spcBef>
              <a:spcAft>
                <a:spcPts val="0"/>
              </a:spcAft>
              <a:buClr>
                <a:srgbClr val="9E3611"/>
              </a:buClr>
              <a:buSzPts val="2400"/>
              <a:buFont typeface="Times New Roman"/>
              <a:buChar char="○"/>
            </a:pPr>
            <a:r>
              <a:rPr lang="en-IN" sz="2400">
                <a:latin typeface="Times New Roman"/>
                <a:ea typeface="Times New Roman"/>
                <a:cs typeface="Times New Roman"/>
                <a:sym typeface="Times New Roman"/>
              </a:rPr>
              <a:t>Install a ReactJs project then to connect with any blockchain network.</a:t>
            </a:r>
            <a:endParaRPr sz="2400">
              <a:latin typeface="Times New Roman"/>
              <a:ea typeface="Times New Roman"/>
              <a:cs typeface="Times New Roman"/>
              <a:sym typeface="Times New Roman"/>
            </a:endParaRPr>
          </a:p>
          <a:p>
            <a:pPr indent="-238125" lvl="1" marL="457200" rtl="0" algn="l">
              <a:lnSpc>
                <a:spcPct val="90000"/>
              </a:lnSpc>
              <a:spcBef>
                <a:spcPts val="0"/>
              </a:spcBef>
              <a:spcAft>
                <a:spcPts val="0"/>
              </a:spcAft>
              <a:buClr>
                <a:srgbClr val="9E3611"/>
              </a:buClr>
              <a:buSzPts val="2400"/>
              <a:buFont typeface="Times New Roman"/>
              <a:buChar char="○"/>
            </a:pPr>
            <a:r>
              <a:rPr lang="en-IN" sz="2400">
                <a:latin typeface="Times New Roman"/>
                <a:ea typeface="Times New Roman"/>
                <a:cs typeface="Times New Roman"/>
                <a:sym typeface="Times New Roman"/>
              </a:rPr>
              <a:t>I have installed contracts using hardhat(i.e. a compiler to compile smart contracts).</a:t>
            </a:r>
            <a:endParaRPr sz="2400">
              <a:latin typeface="Times New Roman"/>
              <a:ea typeface="Times New Roman"/>
              <a:cs typeface="Times New Roman"/>
              <a:sym typeface="Times New Roman"/>
            </a:endParaRPr>
          </a:p>
          <a:p>
            <a:pPr indent="-238125" lvl="1" marL="457200" rtl="0" algn="l">
              <a:lnSpc>
                <a:spcPct val="90000"/>
              </a:lnSpc>
              <a:spcBef>
                <a:spcPts val="0"/>
              </a:spcBef>
              <a:spcAft>
                <a:spcPts val="0"/>
              </a:spcAft>
              <a:buClr>
                <a:srgbClr val="9E3611"/>
              </a:buClr>
              <a:buSzPts val="2400"/>
              <a:buFont typeface="Times New Roman"/>
              <a:buChar char="○"/>
            </a:pPr>
            <a:r>
              <a:rPr lang="en-IN" sz="2400">
                <a:latin typeface="Times New Roman"/>
                <a:ea typeface="Times New Roman"/>
                <a:cs typeface="Times New Roman"/>
                <a:sym typeface="Times New Roman"/>
              </a:rPr>
              <a:t>IPFS file system for that I have used sanity.io.</a:t>
            </a:r>
            <a:endParaRPr sz="2400">
              <a:solidFill>
                <a:srgbClr val="000000"/>
              </a:solidFill>
              <a:latin typeface="Times New Roman"/>
              <a:ea typeface="Times New Roman"/>
              <a:cs typeface="Times New Roman"/>
              <a:sym typeface="Times New Roman"/>
            </a:endParaRPr>
          </a:p>
        </p:txBody>
      </p:sp>
      <p:sp>
        <p:nvSpPr>
          <p:cNvPr id="197" name="Google Shape;197;p28"/>
          <p:cNvSpPr txBox="1"/>
          <p:nvPr/>
        </p:nvSpPr>
        <p:spPr>
          <a:xfrm>
            <a:off x="685800" y="484632"/>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MODULE 1 :-</a:t>
            </a:r>
            <a:endParaRPr b="1" sz="2400">
              <a:latin typeface="Times New Roman"/>
              <a:ea typeface="Times New Roman"/>
              <a:cs typeface="Times New Roman"/>
              <a:sym typeface="Times New Roman"/>
            </a:endParaRPr>
          </a:p>
        </p:txBody>
      </p:sp>
      <p:pic>
        <p:nvPicPr>
          <p:cNvPr id="198" name="Google Shape;198;p28"/>
          <p:cNvPicPr preferRelativeResize="0"/>
          <p:nvPr/>
        </p:nvPicPr>
        <p:blipFill>
          <a:blip r:embed="rId4">
            <a:alphaModFix/>
          </a:blip>
          <a:stretch>
            <a:fillRect/>
          </a:stretch>
        </p:blipFill>
        <p:spPr>
          <a:xfrm>
            <a:off x="1617788" y="3825225"/>
            <a:ext cx="5908425" cy="288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D:\21-22  IT\Project\220px-Veltech_Rangarajan_Dr._Sagunthala_R&amp;D_Institute_of_Science_and_Technology_logo.png" id="203" name="Google Shape;203;p29"/>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04" name="Google Shape;204;p29"/>
          <p:cNvSpPr txBox="1"/>
          <p:nvPr/>
        </p:nvSpPr>
        <p:spPr>
          <a:xfrm>
            <a:off x="169850" y="779900"/>
            <a:ext cx="7772400" cy="2045700"/>
          </a:xfrm>
          <a:prstGeom prst="rect">
            <a:avLst/>
          </a:prstGeom>
          <a:noFill/>
          <a:ln>
            <a:noFill/>
          </a:ln>
        </p:spPr>
        <p:txBody>
          <a:bodyPr anchorCtr="0" anchor="t" bIns="45700" lIns="91425" spcFirstLastPara="1" rIns="91425" wrap="square" tIns="45700">
            <a:spAutoFit/>
          </a:bodyPr>
          <a:lstStyle/>
          <a:p>
            <a:pPr indent="-242399" lvl="0" marL="179999" rtl="0" algn="l">
              <a:lnSpc>
                <a:spcPct val="90000"/>
              </a:lnSpc>
              <a:spcBef>
                <a:spcPts val="0"/>
              </a:spcBef>
              <a:spcAft>
                <a:spcPts val="0"/>
              </a:spcAft>
              <a:buClr>
                <a:schemeClr val="dk1"/>
              </a:buClr>
              <a:buSzPts val="2400"/>
              <a:buFont typeface="Times New Roman"/>
              <a:buChar char="●"/>
            </a:pPr>
            <a:r>
              <a:rPr b="1" lang="en-IN" sz="2400">
                <a:solidFill>
                  <a:srgbClr val="000000"/>
                </a:solidFill>
                <a:latin typeface="Times New Roman"/>
                <a:ea typeface="Times New Roman"/>
                <a:cs typeface="Times New Roman"/>
                <a:sym typeface="Times New Roman"/>
              </a:rPr>
              <a:t>Planned and creating the smart  contract using the Solidity.</a:t>
            </a:r>
            <a:endParaRPr b="1" sz="2400">
              <a:solidFill>
                <a:srgbClr val="000000"/>
              </a:solidFill>
              <a:latin typeface="Times New Roman"/>
              <a:ea typeface="Times New Roman"/>
              <a:cs typeface="Times New Roman"/>
              <a:sym typeface="Times New Roman"/>
            </a:endParaRPr>
          </a:p>
          <a:p>
            <a:pPr indent="0" lvl="0" marL="182880" rtl="0" algn="l">
              <a:lnSpc>
                <a:spcPct val="90000"/>
              </a:lnSpc>
              <a:spcBef>
                <a:spcPts val="0"/>
              </a:spcBef>
              <a:spcAft>
                <a:spcPts val="0"/>
              </a:spcAft>
              <a:buNone/>
            </a:pPr>
            <a:r>
              <a:t/>
            </a:r>
            <a:endParaRPr b="1" sz="2400">
              <a:solidFill>
                <a:srgbClr val="000000"/>
              </a:solidFill>
              <a:latin typeface="Times New Roman"/>
              <a:ea typeface="Times New Roman"/>
              <a:cs typeface="Times New Roman"/>
              <a:sym typeface="Times New Roman"/>
            </a:endParaRPr>
          </a:p>
          <a:p>
            <a:pPr indent="-238125" lvl="1" marL="457200" rtl="0" algn="l">
              <a:lnSpc>
                <a:spcPct val="90000"/>
              </a:lnSpc>
              <a:spcBef>
                <a:spcPts val="0"/>
              </a:spcBef>
              <a:spcAft>
                <a:spcPts val="0"/>
              </a:spcAft>
              <a:buClr>
                <a:srgbClr val="9E3611"/>
              </a:buClr>
              <a:buSzPts val="2400"/>
              <a:buFont typeface="Times New Roman"/>
              <a:buChar char="○"/>
            </a:pPr>
            <a:r>
              <a:rPr lang="en-IN" sz="2100">
                <a:latin typeface="Times New Roman"/>
                <a:ea typeface="Times New Roman"/>
                <a:cs typeface="Times New Roman"/>
                <a:sym typeface="Times New Roman"/>
              </a:rPr>
              <a:t>Plan on developing an efficient system design with better results.</a:t>
            </a:r>
            <a:endParaRPr sz="2100">
              <a:latin typeface="Times New Roman"/>
              <a:ea typeface="Times New Roman"/>
              <a:cs typeface="Times New Roman"/>
              <a:sym typeface="Times New Roman"/>
            </a:endParaRPr>
          </a:p>
          <a:p>
            <a:pPr indent="-238125" lvl="1" marL="457200" rtl="0" algn="l">
              <a:lnSpc>
                <a:spcPct val="90000"/>
              </a:lnSpc>
              <a:spcBef>
                <a:spcPts val="0"/>
              </a:spcBef>
              <a:spcAft>
                <a:spcPts val="0"/>
              </a:spcAft>
              <a:buClr>
                <a:srgbClr val="9E3611"/>
              </a:buClr>
              <a:buSzPts val="2400"/>
              <a:buFont typeface="Times New Roman"/>
              <a:buChar char="○"/>
            </a:pPr>
            <a:r>
              <a:rPr lang="en-IN" sz="2100">
                <a:latin typeface="Times New Roman"/>
                <a:ea typeface="Times New Roman"/>
                <a:cs typeface="Times New Roman"/>
                <a:sym typeface="Times New Roman"/>
              </a:rPr>
              <a:t>Designed an architecture on how our proposal can work more effectively and scalable.</a:t>
            </a:r>
            <a:endParaRPr sz="2100">
              <a:latin typeface="Times New Roman"/>
              <a:ea typeface="Times New Roman"/>
              <a:cs typeface="Times New Roman"/>
              <a:sym typeface="Times New Roman"/>
            </a:endParaRPr>
          </a:p>
        </p:txBody>
      </p:sp>
      <p:sp>
        <p:nvSpPr>
          <p:cNvPr id="205" name="Google Shape;205;p29"/>
          <p:cNvSpPr txBox="1"/>
          <p:nvPr/>
        </p:nvSpPr>
        <p:spPr>
          <a:xfrm>
            <a:off x="533400" y="27432"/>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MODULE 2 :-</a:t>
            </a:r>
            <a:endParaRPr b="1" sz="2400">
              <a:latin typeface="Times New Roman"/>
              <a:ea typeface="Times New Roman"/>
              <a:cs typeface="Times New Roman"/>
              <a:sym typeface="Times New Roman"/>
            </a:endParaRPr>
          </a:p>
        </p:txBody>
      </p:sp>
      <p:pic>
        <p:nvPicPr>
          <p:cNvPr id="206" name="Google Shape;206;p29"/>
          <p:cNvPicPr preferRelativeResize="0"/>
          <p:nvPr/>
        </p:nvPicPr>
        <p:blipFill>
          <a:blip r:embed="rId4">
            <a:alphaModFix/>
          </a:blip>
          <a:stretch>
            <a:fillRect/>
          </a:stretch>
        </p:blipFill>
        <p:spPr>
          <a:xfrm>
            <a:off x="1499363" y="3021012"/>
            <a:ext cx="5840484" cy="353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D:\21-22  IT\Project\220px-Veltech_Rangarajan_Dr._Sagunthala_R&amp;D_Institute_of_Science_and_Technology_logo.png" id="211" name="Google Shape;211;p30"/>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12" name="Google Shape;212;p30"/>
          <p:cNvSpPr txBox="1"/>
          <p:nvPr/>
        </p:nvSpPr>
        <p:spPr>
          <a:xfrm>
            <a:off x="685800" y="1107650"/>
            <a:ext cx="7772400" cy="1825500"/>
          </a:xfrm>
          <a:prstGeom prst="rect">
            <a:avLst/>
          </a:prstGeom>
          <a:noFill/>
          <a:ln>
            <a:noFill/>
          </a:ln>
        </p:spPr>
        <p:txBody>
          <a:bodyPr anchorCtr="0" anchor="t" bIns="45700" lIns="91425" spcFirstLastPara="1" rIns="91425" wrap="square" tIns="45700">
            <a:spAutoFit/>
          </a:bodyPr>
          <a:lstStyle/>
          <a:p>
            <a:pPr indent="-381000" lvl="0" marL="457200" rtl="0" algn="l">
              <a:lnSpc>
                <a:spcPct val="90000"/>
              </a:lnSpc>
              <a:spcBef>
                <a:spcPts val="0"/>
              </a:spcBef>
              <a:spcAft>
                <a:spcPts val="0"/>
              </a:spcAft>
              <a:buClr>
                <a:srgbClr val="000000"/>
              </a:buClr>
              <a:buSzPts val="2400"/>
              <a:buFont typeface="Times New Roman"/>
              <a:buChar char="●"/>
            </a:pPr>
            <a:r>
              <a:rPr b="1" lang="en-IN" sz="2400">
                <a:solidFill>
                  <a:srgbClr val="000000"/>
                </a:solidFill>
                <a:latin typeface="Times New Roman"/>
                <a:ea typeface="Times New Roman"/>
                <a:cs typeface="Times New Roman"/>
                <a:sym typeface="Times New Roman"/>
              </a:rPr>
              <a:t>Deployment of code on Ethereum</a:t>
            </a:r>
            <a:endParaRPr b="1" sz="2400">
              <a:solidFill>
                <a:srgbClr val="000000"/>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b="1" sz="2400">
              <a:latin typeface="Times New Roman"/>
              <a:ea typeface="Times New Roman"/>
              <a:cs typeface="Times New Roman"/>
              <a:sym typeface="Times New Roman"/>
            </a:endParaRPr>
          </a:p>
          <a:p>
            <a:pPr indent="-342900" lvl="1" marL="914400" rtl="0" algn="l">
              <a:lnSpc>
                <a:spcPct val="115000"/>
              </a:lnSpc>
              <a:spcBef>
                <a:spcPts val="120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On every deployment it takes real money on ethereum.</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Adding any article will cost handsome amount, therefore many will avoid sharing fake data uselessly.</a:t>
            </a:r>
            <a:endParaRPr b="1" sz="2400">
              <a:latin typeface="Times New Roman"/>
              <a:ea typeface="Times New Roman"/>
              <a:cs typeface="Times New Roman"/>
              <a:sym typeface="Times New Roman"/>
            </a:endParaRPr>
          </a:p>
        </p:txBody>
      </p:sp>
      <p:sp>
        <p:nvSpPr>
          <p:cNvPr id="213" name="Google Shape;213;p30"/>
          <p:cNvSpPr txBox="1"/>
          <p:nvPr/>
        </p:nvSpPr>
        <p:spPr>
          <a:xfrm>
            <a:off x="685800" y="484632"/>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MODULE 3 :-</a:t>
            </a:r>
            <a:endParaRPr b="1" sz="2400">
              <a:latin typeface="Times New Roman"/>
              <a:ea typeface="Times New Roman"/>
              <a:cs typeface="Times New Roman"/>
              <a:sym typeface="Times New Roman"/>
            </a:endParaRPr>
          </a:p>
        </p:txBody>
      </p:sp>
      <p:pic>
        <p:nvPicPr>
          <p:cNvPr id="214" name="Google Shape;214;p30"/>
          <p:cNvPicPr preferRelativeResize="0"/>
          <p:nvPr/>
        </p:nvPicPr>
        <p:blipFill>
          <a:blip r:embed="rId4">
            <a:alphaModFix/>
          </a:blip>
          <a:stretch>
            <a:fillRect/>
          </a:stretch>
        </p:blipFill>
        <p:spPr>
          <a:xfrm>
            <a:off x="528638" y="3131375"/>
            <a:ext cx="8086725" cy="346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D:\21-22  IT\Project\220px-Veltech_Rangarajan_Dr._Sagunthala_R&amp;D_Institute_of_Science_and_Technology_logo.png" id="219" name="Google Shape;219;p31"/>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20" name="Google Shape;220;p31"/>
          <p:cNvSpPr txBox="1"/>
          <p:nvPr/>
        </p:nvSpPr>
        <p:spPr>
          <a:xfrm>
            <a:off x="685800" y="879050"/>
            <a:ext cx="7772400" cy="2462700"/>
          </a:xfrm>
          <a:prstGeom prst="rect">
            <a:avLst/>
          </a:prstGeom>
          <a:noFill/>
          <a:ln>
            <a:noFill/>
          </a:ln>
        </p:spPr>
        <p:txBody>
          <a:bodyPr anchorCtr="0" anchor="t" bIns="45700" lIns="91425" spcFirstLastPara="1" rIns="91425" wrap="square" tIns="45700">
            <a:spAutoFit/>
          </a:bodyPr>
          <a:lstStyle/>
          <a:p>
            <a:pPr indent="-381000" lvl="0" marL="457200" rtl="0" algn="l">
              <a:lnSpc>
                <a:spcPct val="90000"/>
              </a:lnSpc>
              <a:spcBef>
                <a:spcPts val="0"/>
              </a:spcBef>
              <a:spcAft>
                <a:spcPts val="0"/>
              </a:spcAft>
              <a:buClr>
                <a:srgbClr val="000000"/>
              </a:buClr>
              <a:buSzPts val="2400"/>
              <a:buFont typeface="Times New Roman"/>
              <a:buChar char="●"/>
            </a:pPr>
            <a:r>
              <a:rPr b="1" lang="en-IN" sz="2400">
                <a:latin typeface="Times New Roman"/>
                <a:ea typeface="Times New Roman"/>
                <a:cs typeface="Times New Roman"/>
                <a:sym typeface="Times New Roman"/>
              </a:rPr>
              <a:t>Integration of back-end and front-end.</a:t>
            </a:r>
            <a:endParaRPr b="1" sz="2400">
              <a:solidFill>
                <a:srgbClr val="000000"/>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b="1" sz="2400">
              <a:latin typeface="Times New Roman"/>
              <a:ea typeface="Times New Roman"/>
              <a:cs typeface="Times New Roman"/>
              <a:sym typeface="Times New Roman"/>
            </a:endParaRPr>
          </a:p>
          <a:p>
            <a:pPr indent="-342900" lvl="1" marL="914400" rtl="0" algn="l">
              <a:lnSpc>
                <a:spcPct val="115000"/>
              </a:lnSpc>
              <a:spcBef>
                <a:spcPts val="120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Connect to metamask through any specified network. Fetch all the data from the IPFS file system i.e Sanity database.</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Display those dynamic data on the front- end.</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Addition of data from front-end which will then pushed to the IPFS file system.</a:t>
            </a:r>
            <a:endParaRPr sz="1800">
              <a:solidFill>
                <a:schemeClr val="dk1"/>
              </a:solidFill>
              <a:latin typeface="Times New Roman"/>
              <a:ea typeface="Times New Roman"/>
              <a:cs typeface="Times New Roman"/>
              <a:sym typeface="Times New Roman"/>
            </a:endParaRPr>
          </a:p>
        </p:txBody>
      </p:sp>
      <p:sp>
        <p:nvSpPr>
          <p:cNvPr id="221" name="Google Shape;221;p31"/>
          <p:cNvSpPr txBox="1"/>
          <p:nvPr/>
        </p:nvSpPr>
        <p:spPr>
          <a:xfrm>
            <a:off x="685800" y="332232"/>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MODULE 4 :-</a:t>
            </a:r>
            <a:endParaRPr b="1" sz="2400">
              <a:latin typeface="Times New Roman"/>
              <a:ea typeface="Times New Roman"/>
              <a:cs typeface="Times New Roman"/>
              <a:sym typeface="Times New Roman"/>
            </a:endParaRPr>
          </a:p>
        </p:txBody>
      </p:sp>
      <p:pic>
        <p:nvPicPr>
          <p:cNvPr id="222" name="Google Shape;222;p31"/>
          <p:cNvPicPr preferRelativeResize="0"/>
          <p:nvPr/>
        </p:nvPicPr>
        <p:blipFill>
          <a:blip r:embed="rId4">
            <a:alphaModFix/>
          </a:blip>
          <a:stretch>
            <a:fillRect/>
          </a:stretch>
        </p:blipFill>
        <p:spPr>
          <a:xfrm>
            <a:off x="152400" y="3494150"/>
            <a:ext cx="8839199" cy="28649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IN" sz="3600"/>
              <a:t>Meeting with Guide summary</a:t>
            </a:r>
            <a:r>
              <a:rPr lang="en-IN"/>
              <a:t> </a:t>
            </a:r>
            <a:endParaRPr/>
          </a:p>
        </p:txBody>
      </p:sp>
      <p:graphicFrame>
        <p:nvGraphicFramePr>
          <p:cNvPr id="93" name="Google Shape;93;p14"/>
          <p:cNvGraphicFramePr/>
          <p:nvPr/>
        </p:nvGraphicFramePr>
        <p:xfrm>
          <a:off x="253150" y="1600200"/>
          <a:ext cx="3000000" cy="3000000"/>
        </p:xfrm>
        <a:graphic>
          <a:graphicData uri="http://schemas.openxmlformats.org/drawingml/2006/table">
            <a:tbl>
              <a:tblPr bandRow="1" firstRow="1">
                <a:noFill/>
                <a:tableStyleId>{5481921E-F785-4C5F-A9C9-A413E27355E2}</a:tableStyleId>
              </a:tblPr>
              <a:tblGrid>
                <a:gridCol w="629300"/>
                <a:gridCol w="983575"/>
                <a:gridCol w="909600"/>
                <a:gridCol w="3139250"/>
                <a:gridCol w="2975975"/>
              </a:tblGrid>
              <a:tr h="806375">
                <a:tc>
                  <a:txBody>
                    <a:bodyPr/>
                    <a:lstStyle/>
                    <a:p>
                      <a:pPr indent="0" lvl="0" marL="0" marR="0" rtl="0" algn="l">
                        <a:spcBef>
                          <a:spcPts val="0"/>
                        </a:spcBef>
                        <a:spcAft>
                          <a:spcPts val="0"/>
                        </a:spcAft>
                        <a:buNone/>
                      </a:pPr>
                      <a:r>
                        <a:rPr lang="en-IN" sz="1800" u="none" cap="none" strike="noStrike"/>
                        <a:t>S.No</a:t>
                      </a:r>
                      <a:endParaRPr sz="1800"/>
                    </a:p>
                  </a:txBody>
                  <a:tcPr marT="45725" marB="45725" marR="91450" marL="91450"/>
                </a:tc>
                <a:tc>
                  <a:txBody>
                    <a:bodyPr/>
                    <a:lstStyle/>
                    <a:p>
                      <a:pPr indent="0" lvl="0" marL="0" marR="0" rtl="0" algn="l">
                        <a:spcBef>
                          <a:spcPts val="0"/>
                        </a:spcBef>
                        <a:spcAft>
                          <a:spcPts val="0"/>
                        </a:spcAft>
                        <a:buNone/>
                      </a:pPr>
                      <a:r>
                        <a:rPr lang="en-IN" sz="1800"/>
                        <a:t>Date </a:t>
                      </a:r>
                      <a:endParaRPr sz="1800"/>
                    </a:p>
                  </a:txBody>
                  <a:tcPr marT="45725" marB="45725" marR="91450" marL="91450"/>
                </a:tc>
                <a:tc>
                  <a:txBody>
                    <a:bodyPr/>
                    <a:lstStyle/>
                    <a:p>
                      <a:pPr indent="0" lvl="0" marL="0" marR="0" rtl="0" algn="l">
                        <a:spcBef>
                          <a:spcPts val="0"/>
                        </a:spcBef>
                        <a:spcAft>
                          <a:spcPts val="0"/>
                        </a:spcAft>
                        <a:buNone/>
                      </a:pPr>
                      <a:r>
                        <a:rPr lang="en-IN" sz="1800"/>
                        <a:t>Time </a:t>
                      </a:r>
                      <a:endParaRPr sz="1800"/>
                    </a:p>
                  </a:txBody>
                  <a:tcPr marT="45725" marB="45725" marR="91450" marL="91450"/>
                </a:tc>
                <a:tc>
                  <a:txBody>
                    <a:bodyPr/>
                    <a:lstStyle/>
                    <a:p>
                      <a:pPr indent="0" lvl="0" marL="0" marR="0" rtl="0" algn="l">
                        <a:spcBef>
                          <a:spcPts val="0"/>
                        </a:spcBef>
                        <a:spcAft>
                          <a:spcPts val="0"/>
                        </a:spcAft>
                        <a:buNone/>
                      </a:pPr>
                      <a:r>
                        <a:rPr lang="en-IN" sz="1800"/>
                        <a:t>Discussion </a:t>
                      </a:r>
                      <a:endParaRPr sz="1800"/>
                    </a:p>
                  </a:txBody>
                  <a:tcPr marT="45725" marB="45725" marR="91450" marL="91450"/>
                </a:tc>
                <a:tc>
                  <a:txBody>
                    <a:bodyPr/>
                    <a:lstStyle/>
                    <a:p>
                      <a:pPr indent="0" lvl="0" marL="0" marR="0" rtl="0" algn="l">
                        <a:spcBef>
                          <a:spcPts val="0"/>
                        </a:spcBef>
                        <a:spcAft>
                          <a:spcPts val="0"/>
                        </a:spcAft>
                        <a:buNone/>
                      </a:pPr>
                      <a:r>
                        <a:rPr lang="en-IN" sz="1800"/>
                        <a:t>Remarks </a:t>
                      </a:r>
                      <a:endParaRPr sz="1800"/>
                    </a:p>
                  </a:txBody>
                  <a:tcPr marT="45725" marB="45725" marR="91450" marL="91450"/>
                </a:tc>
              </a:tr>
              <a:tr h="467175">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600"/>
                        <a:t>12/02/22</a:t>
                      </a:r>
                      <a:endParaRPr sz="1600"/>
                    </a:p>
                  </a:txBody>
                  <a:tcPr marT="45725" marB="45725" marR="91450" marL="91450"/>
                </a:tc>
                <a:tc>
                  <a:txBody>
                    <a:bodyPr/>
                    <a:lstStyle/>
                    <a:p>
                      <a:pPr indent="0" lvl="0" marL="0" marR="0" rtl="0" algn="l">
                        <a:spcBef>
                          <a:spcPts val="0"/>
                        </a:spcBef>
                        <a:spcAft>
                          <a:spcPts val="0"/>
                        </a:spcAft>
                        <a:buNone/>
                      </a:pPr>
                      <a:r>
                        <a:rPr lang="en-IN" sz="1600"/>
                        <a:t>10:00am</a:t>
                      </a:r>
                      <a:endParaRPr sz="1600"/>
                    </a:p>
                  </a:txBody>
                  <a:tcPr marT="45725" marB="45725" marR="91450" marL="91450"/>
                </a:tc>
                <a:tc>
                  <a:txBody>
                    <a:bodyPr/>
                    <a:lstStyle/>
                    <a:p>
                      <a:pPr indent="0" lvl="0" marL="0" marR="0" rtl="0" algn="l">
                        <a:spcBef>
                          <a:spcPts val="0"/>
                        </a:spcBef>
                        <a:spcAft>
                          <a:spcPts val="0"/>
                        </a:spcAft>
                        <a:buNone/>
                      </a:pPr>
                      <a:r>
                        <a:rPr lang="en-IN" sz="1800"/>
                        <a:t>Confirmation about topic</a:t>
                      </a:r>
                      <a:endParaRPr sz="1800"/>
                    </a:p>
                  </a:txBody>
                  <a:tcPr marT="45725" marB="45725" marR="91450" marL="91450"/>
                </a:tc>
                <a:tc>
                  <a:txBody>
                    <a:bodyPr/>
                    <a:lstStyle/>
                    <a:p>
                      <a:pPr indent="0" lvl="0" marL="0" marR="0" rtl="0" algn="l">
                        <a:spcBef>
                          <a:spcPts val="0"/>
                        </a:spcBef>
                        <a:spcAft>
                          <a:spcPts val="0"/>
                        </a:spcAft>
                        <a:buNone/>
                      </a:pPr>
                      <a:r>
                        <a:rPr lang="en-IN" sz="1800"/>
                        <a:t>Asked to explain in detail</a:t>
                      </a:r>
                      <a:endParaRPr sz="1800"/>
                    </a:p>
                  </a:txBody>
                  <a:tcPr marT="45725" marB="45725" marR="91450" marL="91450"/>
                </a:tc>
              </a:tr>
              <a:tr h="467175">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600"/>
                        <a:t>22/03/22</a:t>
                      </a:r>
                      <a:endParaRPr sz="1600"/>
                    </a:p>
                  </a:txBody>
                  <a:tcPr marT="45725" marB="45725" marR="91450" marL="91450"/>
                </a:tc>
                <a:tc>
                  <a:txBody>
                    <a:bodyPr/>
                    <a:lstStyle/>
                    <a:p>
                      <a:pPr indent="0" lvl="0" marL="0" marR="0" rtl="0" algn="l">
                        <a:spcBef>
                          <a:spcPts val="0"/>
                        </a:spcBef>
                        <a:spcAft>
                          <a:spcPts val="0"/>
                        </a:spcAft>
                        <a:buNone/>
                      </a:pPr>
                      <a:r>
                        <a:rPr lang="en-IN" sz="1600"/>
                        <a:t>12:00pm</a:t>
                      </a:r>
                      <a:endParaRPr sz="1600"/>
                    </a:p>
                  </a:txBody>
                  <a:tcPr marT="45725" marB="45725" marR="91450" marL="91450"/>
                </a:tc>
                <a:tc>
                  <a:txBody>
                    <a:bodyPr/>
                    <a:lstStyle/>
                    <a:p>
                      <a:pPr indent="0" lvl="0" marL="0" marR="0" rtl="0" algn="l">
                        <a:spcBef>
                          <a:spcPts val="0"/>
                        </a:spcBef>
                        <a:spcAft>
                          <a:spcPts val="0"/>
                        </a:spcAft>
                        <a:buNone/>
                      </a:pPr>
                      <a:r>
                        <a:rPr lang="en-IN" sz="1800"/>
                        <a:t>Verified PPT for 1st review</a:t>
                      </a:r>
                      <a:endParaRPr sz="1800"/>
                    </a:p>
                  </a:txBody>
                  <a:tcPr marT="45725" marB="45725" marR="91450" marL="91450"/>
                </a:tc>
                <a:tc>
                  <a:txBody>
                    <a:bodyPr/>
                    <a:lstStyle/>
                    <a:p>
                      <a:pPr indent="0" lvl="0" marL="0" marR="0" rtl="0" algn="l">
                        <a:spcBef>
                          <a:spcPts val="0"/>
                        </a:spcBef>
                        <a:spcAft>
                          <a:spcPts val="0"/>
                        </a:spcAft>
                        <a:buNone/>
                      </a:pPr>
                      <a:r>
                        <a:rPr lang="en-IN" sz="1800"/>
                        <a:t>Recommended some changes in diagrams.</a:t>
                      </a:r>
                      <a:endParaRPr sz="1800"/>
                    </a:p>
                  </a:txBody>
                  <a:tcPr marT="45725" marB="45725" marR="91450" marL="91450"/>
                </a:tc>
              </a:tr>
              <a:tr h="467175">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600"/>
                        <a:t>04/06/22</a:t>
                      </a:r>
                      <a:endParaRPr sz="1600"/>
                    </a:p>
                  </a:txBody>
                  <a:tcPr marT="45725" marB="45725" marR="91450" marL="91450"/>
                </a:tc>
                <a:tc>
                  <a:txBody>
                    <a:bodyPr/>
                    <a:lstStyle/>
                    <a:p>
                      <a:pPr indent="0" lvl="0" marL="0" marR="0" rtl="0" algn="l">
                        <a:spcBef>
                          <a:spcPts val="0"/>
                        </a:spcBef>
                        <a:spcAft>
                          <a:spcPts val="0"/>
                        </a:spcAft>
                        <a:buNone/>
                      </a:pPr>
                      <a:r>
                        <a:rPr lang="en-IN" sz="1800"/>
                        <a:t>3:00pm</a:t>
                      </a:r>
                      <a:endParaRPr sz="1800"/>
                    </a:p>
                  </a:txBody>
                  <a:tcPr marT="45725" marB="45725" marR="91450" marL="91450"/>
                </a:tc>
                <a:tc>
                  <a:txBody>
                    <a:bodyPr/>
                    <a:lstStyle/>
                    <a:p>
                      <a:pPr indent="0" lvl="0" marL="0" marR="0" rtl="0" algn="l">
                        <a:spcBef>
                          <a:spcPts val="0"/>
                        </a:spcBef>
                        <a:spcAft>
                          <a:spcPts val="0"/>
                        </a:spcAft>
                        <a:buNone/>
                      </a:pPr>
                      <a:r>
                        <a:rPr lang="en-IN" sz="1800"/>
                        <a:t>Verified all the documents</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descr="D:\21-22  IT\Project\220px-Veltech_Rangarajan_Dr._Sagunthala_R&amp;D_Institute_of_Science_and_Technology_logo.png" id="94" name="Google Shape;94;p14"/>
          <p:cNvPicPr preferRelativeResize="0"/>
          <p:nvPr/>
        </p:nvPicPr>
        <p:blipFill rotWithShape="1">
          <a:blip r:embed="rId3">
            <a:alphaModFix/>
          </a:blip>
          <a:srcRect b="0" l="0" r="0" t="0"/>
          <a:stretch/>
        </p:blipFill>
        <p:spPr>
          <a:xfrm>
            <a:off x="7664202" y="30591"/>
            <a:ext cx="1479798" cy="14797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D:\21-22  IT\Project\220px-Veltech_Rangarajan_Dr._Sagunthala_R&amp;D_Institute_of_Science_and_Technology_logo.png" id="227" name="Google Shape;227;p32"/>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28" name="Google Shape;228;p32"/>
          <p:cNvSpPr txBox="1"/>
          <p:nvPr/>
        </p:nvSpPr>
        <p:spPr>
          <a:xfrm>
            <a:off x="685800" y="484632"/>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IMPLEMENTATION</a:t>
            </a:r>
            <a:endParaRPr b="1" sz="2400">
              <a:latin typeface="Times New Roman"/>
              <a:ea typeface="Times New Roman"/>
              <a:cs typeface="Times New Roman"/>
              <a:sym typeface="Times New Roman"/>
            </a:endParaRPr>
          </a:p>
        </p:txBody>
      </p:sp>
      <p:sp>
        <p:nvSpPr>
          <p:cNvPr id="229" name="Google Shape;229;p32"/>
          <p:cNvSpPr txBox="1"/>
          <p:nvPr/>
        </p:nvSpPr>
        <p:spPr>
          <a:xfrm>
            <a:off x="685800" y="1623387"/>
            <a:ext cx="7772400" cy="4050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Clr>
                <a:schemeClr val="dk1"/>
              </a:buClr>
              <a:buSzPts val="2400"/>
              <a:buFont typeface="Times New Roman"/>
              <a:buChar char="●"/>
            </a:pPr>
            <a:r>
              <a:rPr lang="en-IN" sz="2400">
                <a:solidFill>
                  <a:srgbClr val="000000"/>
                </a:solidFill>
                <a:latin typeface="Times New Roman"/>
                <a:ea typeface="Times New Roman"/>
                <a:cs typeface="Times New Roman"/>
                <a:sym typeface="Times New Roman"/>
              </a:rPr>
              <a:t>ARCHITECTURE DIAGRAM</a:t>
            </a:r>
            <a:endParaRPr sz="2400">
              <a:solidFill>
                <a:srgbClr val="000000"/>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chemeClr val="dk1"/>
              </a:buClr>
              <a:buSzPts val="2400"/>
              <a:buFont typeface="Times New Roman"/>
              <a:buChar char="●"/>
            </a:pPr>
            <a:r>
              <a:rPr lang="en-IN" sz="2400">
                <a:solidFill>
                  <a:srgbClr val="000000"/>
                </a:solidFill>
                <a:latin typeface="Times New Roman"/>
                <a:ea typeface="Times New Roman"/>
                <a:cs typeface="Times New Roman"/>
                <a:sym typeface="Times New Roman"/>
              </a:rPr>
              <a:t>DATA FLOW DIAGRAM</a:t>
            </a:r>
            <a:endParaRPr sz="2400">
              <a:solidFill>
                <a:srgbClr val="000000"/>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chemeClr val="dk1"/>
              </a:buClr>
              <a:buSzPts val="2400"/>
              <a:buFont typeface="Times New Roman"/>
              <a:buChar char="●"/>
            </a:pPr>
            <a:r>
              <a:rPr lang="en-IN" sz="2400">
                <a:solidFill>
                  <a:srgbClr val="000000"/>
                </a:solidFill>
                <a:latin typeface="Times New Roman"/>
                <a:ea typeface="Times New Roman"/>
                <a:cs typeface="Times New Roman"/>
                <a:sym typeface="Times New Roman"/>
              </a:rPr>
              <a:t>USE CASE DIAGRAM</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nvSpPr>
        <p:spPr>
          <a:xfrm>
            <a:off x="685800" y="484625"/>
            <a:ext cx="54453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SYSTEM </a:t>
            </a:r>
            <a:r>
              <a:rPr b="1" lang="en-IN" sz="2400">
                <a:latin typeface="Times New Roman"/>
                <a:ea typeface="Times New Roman"/>
                <a:cs typeface="Times New Roman"/>
                <a:sym typeface="Times New Roman"/>
              </a:rPr>
              <a:t>ARCHITECTURE</a:t>
            </a:r>
            <a:endParaRPr b="1" sz="2400">
              <a:latin typeface="Times New Roman"/>
              <a:ea typeface="Times New Roman"/>
              <a:cs typeface="Times New Roman"/>
              <a:sym typeface="Times New Roman"/>
            </a:endParaRPr>
          </a:p>
        </p:txBody>
      </p:sp>
      <p:pic>
        <p:nvPicPr>
          <p:cNvPr id="235" name="Google Shape;235;p33"/>
          <p:cNvPicPr preferRelativeResize="0"/>
          <p:nvPr/>
        </p:nvPicPr>
        <p:blipFill>
          <a:blip r:embed="rId3">
            <a:alphaModFix/>
          </a:blip>
          <a:stretch>
            <a:fillRect/>
          </a:stretch>
        </p:blipFill>
        <p:spPr>
          <a:xfrm>
            <a:off x="652463" y="1646925"/>
            <a:ext cx="7839075" cy="4391025"/>
          </a:xfrm>
          <a:prstGeom prst="rect">
            <a:avLst/>
          </a:prstGeom>
          <a:noFill/>
          <a:ln>
            <a:noFill/>
          </a:ln>
        </p:spPr>
      </p:pic>
      <p:pic>
        <p:nvPicPr>
          <p:cNvPr descr="D:\21-22  IT\Project\220px-Veltech_Rangarajan_Dr._Sagunthala_R&amp;D_Institute_of_Science_and_Technology_logo.png" id="236" name="Google Shape;236;p33"/>
          <p:cNvPicPr preferRelativeResize="0"/>
          <p:nvPr/>
        </p:nvPicPr>
        <p:blipFill rotWithShape="1">
          <a:blip r:embed="rId4">
            <a:alphaModFix/>
          </a:blip>
          <a:srcRect b="0" l="0" r="0" t="0"/>
          <a:stretch/>
        </p:blipFill>
        <p:spPr>
          <a:xfrm>
            <a:off x="7664202" y="0"/>
            <a:ext cx="1479798" cy="14797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D:\21-22  IT\Project\220px-Veltech_Rangarajan_Dr._Sagunthala_R&amp;D_Institute_of_Science_and_Technology_logo.png" id="241" name="Google Shape;241;p34"/>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42" name="Google Shape;242;p34"/>
          <p:cNvSpPr txBox="1"/>
          <p:nvPr/>
        </p:nvSpPr>
        <p:spPr>
          <a:xfrm>
            <a:off x="685800" y="347757"/>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DATA FLOW DIAGRAM</a:t>
            </a:r>
            <a:endParaRPr b="1" sz="2400">
              <a:latin typeface="Times New Roman"/>
              <a:ea typeface="Times New Roman"/>
              <a:cs typeface="Times New Roman"/>
              <a:sym typeface="Times New Roman"/>
            </a:endParaRPr>
          </a:p>
        </p:txBody>
      </p:sp>
      <p:sp>
        <p:nvSpPr>
          <p:cNvPr id="243" name="Google Shape;243;p34"/>
          <p:cNvSpPr/>
          <p:nvPr/>
        </p:nvSpPr>
        <p:spPr>
          <a:xfrm>
            <a:off x="3127800" y="985575"/>
            <a:ext cx="2888400" cy="506400"/>
          </a:xfrm>
          <a:prstGeom prst="rect">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IN" sz="1200">
                <a:solidFill>
                  <a:srgbClr val="000000"/>
                </a:solidFill>
              </a:rPr>
              <a:t>INSTALL REQUIRED SOFTWARES</a:t>
            </a:r>
            <a:endParaRPr sz="1200">
              <a:solidFill>
                <a:srgbClr val="000000"/>
              </a:solidFill>
            </a:endParaRPr>
          </a:p>
          <a:p>
            <a:pPr indent="0" lvl="0" marL="0" rtl="0" algn="ctr">
              <a:spcBef>
                <a:spcPts val="0"/>
              </a:spcBef>
              <a:spcAft>
                <a:spcPts val="0"/>
              </a:spcAft>
              <a:buNone/>
            </a:pPr>
            <a:r>
              <a:t/>
            </a:r>
            <a:endParaRPr sz="1200"/>
          </a:p>
        </p:txBody>
      </p:sp>
      <p:sp>
        <p:nvSpPr>
          <p:cNvPr id="244" name="Google Shape;244;p34"/>
          <p:cNvSpPr/>
          <p:nvPr/>
        </p:nvSpPr>
        <p:spPr>
          <a:xfrm>
            <a:off x="3127800" y="1705000"/>
            <a:ext cx="2888400" cy="506400"/>
          </a:xfrm>
          <a:prstGeom prst="rect">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200"/>
              <a:t>DEVELOP AN APPLICATION USING BLOCKCHAIN</a:t>
            </a:r>
            <a:endParaRPr sz="1200"/>
          </a:p>
        </p:txBody>
      </p:sp>
      <p:sp>
        <p:nvSpPr>
          <p:cNvPr id="245" name="Google Shape;245;p34"/>
          <p:cNvSpPr/>
          <p:nvPr/>
        </p:nvSpPr>
        <p:spPr>
          <a:xfrm>
            <a:off x="4458375" y="1505750"/>
            <a:ext cx="136800" cy="199200"/>
          </a:xfrm>
          <a:prstGeom prst="downArrow">
            <a:avLst>
              <a:gd fmla="val 50000" name="adj1"/>
              <a:gd fmla="val 50000" name="adj2"/>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34"/>
          <p:cNvSpPr/>
          <p:nvPr/>
        </p:nvSpPr>
        <p:spPr>
          <a:xfrm>
            <a:off x="3127800" y="2424425"/>
            <a:ext cx="2888400" cy="506400"/>
          </a:xfrm>
          <a:prstGeom prst="rect">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IN" sz="1200">
                <a:solidFill>
                  <a:srgbClr val="000000"/>
                </a:solidFill>
              </a:rPr>
              <a:t>SMART CONTRACT TO BE SIGNED BY CONTENT CREATORS</a:t>
            </a:r>
            <a:endParaRPr/>
          </a:p>
        </p:txBody>
      </p:sp>
      <p:sp>
        <p:nvSpPr>
          <p:cNvPr id="247" name="Google Shape;247;p34"/>
          <p:cNvSpPr/>
          <p:nvPr/>
        </p:nvSpPr>
        <p:spPr>
          <a:xfrm>
            <a:off x="4458375" y="2211400"/>
            <a:ext cx="136800" cy="199200"/>
          </a:xfrm>
          <a:prstGeom prst="downArrow">
            <a:avLst>
              <a:gd fmla="val 50000" name="adj1"/>
              <a:gd fmla="val 50000" name="adj2"/>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34"/>
          <p:cNvSpPr/>
          <p:nvPr/>
        </p:nvSpPr>
        <p:spPr>
          <a:xfrm>
            <a:off x="3127800" y="3157675"/>
            <a:ext cx="2888400" cy="506400"/>
          </a:xfrm>
          <a:prstGeom prst="rect">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200"/>
              <a:t>UPLOAD CONTENTS TO BE PUBLISHED</a:t>
            </a:r>
            <a:endParaRPr sz="1200"/>
          </a:p>
        </p:txBody>
      </p:sp>
      <p:sp>
        <p:nvSpPr>
          <p:cNvPr id="249" name="Google Shape;249;p34"/>
          <p:cNvSpPr/>
          <p:nvPr/>
        </p:nvSpPr>
        <p:spPr>
          <a:xfrm>
            <a:off x="4458375" y="2944650"/>
            <a:ext cx="136800" cy="199200"/>
          </a:xfrm>
          <a:prstGeom prst="downArrow">
            <a:avLst>
              <a:gd fmla="val 50000" name="adj1"/>
              <a:gd fmla="val 50000" name="adj2"/>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34"/>
          <p:cNvSpPr/>
          <p:nvPr/>
        </p:nvSpPr>
        <p:spPr>
          <a:xfrm>
            <a:off x="3135557" y="3880891"/>
            <a:ext cx="2888400" cy="506400"/>
          </a:xfrm>
          <a:prstGeom prst="rect">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200"/>
              <a:t>VERIFICATION OF CONTENT BY OFFICIALS</a:t>
            </a:r>
            <a:endParaRPr sz="1200"/>
          </a:p>
        </p:txBody>
      </p:sp>
      <p:sp>
        <p:nvSpPr>
          <p:cNvPr id="251" name="Google Shape;251;p34"/>
          <p:cNvSpPr/>
          <p:nvPr/>
        </p:nvSpPr>
        <p:spPr>
          <a:xfrm>
            <a:off x="4466132" y="3667866"/>
            <a:ext cx="136800" cy="199200"/>
          </a:xfrm>
          <a:prstGeom prst="downArrow">
            <a:avLst>
              <a:gd fmla="val 50000" name="adj1"/>
              <a:gd fmla="val 50000" name="adj2"/>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34"/>
          <p:cNvSpPr/>
          <p:nvPr/>
        </p:nvSpPr>
        <p:spPr>
          <a:xfrm>
            <a:off x="3127800" y="4601825"/>
            <a:ext cx="2888400" cy="506400"/>
          </a:xfrm>
          <a:prstGeom prst="rect">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200"/>
              <a:t>FILTER CONTENTS WITH 50% VOTE OR MORE</a:t>
            </a:r>
            <a:endParaRPr sz="1200"/>
          </a:p>
        </p:txBody>
      </p:sp>
      <p:sp>
        <p:nvSpPr>
          <p:cNvPr id="253" name="Google Shape;253;p34"/>
          <p:cNvSpPr/>
          <p:nvPr/>
        </p:nvSpPr>
        <p:spPr>
          <a:xfrm>
            <a:off x="4458375" y="4388800"/>
            <a:ext cx="136800" cy="199200"/>
          </a:xfrm>
          <a:prstGeom prst="downArrow">
            <a:avLst>
              <a:gd fmla="val 50000" name="adj1"/>
              <a:gd fmla="val 50000" name="adj2"/>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4"/>
          <p:cNvSpPr/>
          <p:nvPr/>
        </p:nvSpPr>
        <p:spPr>
          <a:xfrm>
            <a:off x="3127800" y="5325040"/>
            <a:ext cx="2888400" cy="506400"/>
          </a:xfrm>
          <a:prstGeom prst="rect">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200"/>
              <a:t>PUBLISH FILTERED CONTENT ON THE PLATFORM</a:t>
            </a:r>
            <a:endParaRPr sz="1200"/>
          </a:p>
        </p:txBody>
      </p:sp>
      <p:sp>
        <p:nvSpPr>
          <p:cNvPr id="255" name="Google Shape;255;p34"/>
          <p:cNvSpPr/>
          <p:nvPr/>
        </p:nvSpPr>
        <p:spPr>
          <a:xfrm>
            <a:off x="4458375" y="5112015"/>
            <a:ext cx="136800" cy="199200"/>
          </a:xfrm>
          <a:prstGeom prst="downArrow">
            <a:avLst>
              <a:gd fmla="val 50000" name="adj1"/>
              <a:gd fmla="val 50000" name="adj2"/>
            </a:avLst>
          </a:prstGeom>
          <a:solidFill>
            <a:srgbClr val="E9E5DC"/>
          </a:solidFill>
          <a:ln cap="flat" cmpd="sng" w="9525">
            <a:solidFill>
              <a:srgbClr val="69646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descr="D:\21-22  IT\Project\220px-Veltech_Rangarajan_Dr._Sagunthala_R&amp;D_Institute_of_Science_and_Technology_logo.png" id="260" name="Google Shape;260;p35"/>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61" name="Google Shape;261;p35"/>
          <p:cNvSpPr txBox="1"/>
          <p:nvPr/>
        </p:nvSpPr>
        <p:spPr>
          <a:xfrm>
            <a:off x="457200" y="1"/>
            <a:ext cx="8229600" cy="83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USE CASE DIAGRAM</a:t>
            </a:r>
            <a:endParaRPr b="1" sz="2400">
              <a:latin typeface="Times New Roman"/>
              <a:ea typeface="Times New Roman"/>
              <a:cs typeface="Times New Roman"/>
              <a:sym typeface="Times New Roman"/>
            </a:endParaRPr>
          </a:p>
        </p:txBody>
      </p:sp>
      <p:pic>
        <p:nvPicPr>
          <p:cNvPr id="262" name="Google Shape;262;p35"/>
          <p:cNvPicPr preferRelativeResize="0"/>
          <p:nvPr/>
        </p:nvPicPr>
        <p:blipFill>
          <a:blip r:embed="rId4">
            <a:alphaModFix/>
          </a:blip>
          <a:stretch>
            <a:fillRect/>
          </a:stretch>
        </p:blipFill>
        <p:spPr>
          <a:xfrm>
            <a:off x="1823164" y="850287"/>
            <a:ext cx="5497673" cy="5157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D:\21-22  IT\Project\220px-Veltech_Rangarajan_Dr._Sagunthala_R&amp;D_Institute_of_Science_and_Technology_logo.png" id="267" name="Google Shape;267;p36"/>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68" name="Google Shape;268;p36"/>
          <p:cNvSpPr txBox="1"/>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2000"/>
              <a:buChar char="•"/>
            </a:pPr>
            <a:r>
              <a:rPr lang="en-IN" sz="2000">
                <a:solidFill>
                  <a:srgbClr val="000000"/>
                </a:solidFill>
                <a:latin typeface="Times New Roman"/>
                <a:ea typeface="Times New Roman"/>
                <a:cs typeface="Times New Roman"/>
                <a:sym typeface="Times New Roman"/>
              </a:rPr>
              <a:t>UNIT TESTING</a:t>
            </a:r>
            <a:endParaRPr i="1" sz="2000">
              <a:solidFill>
                <a:srgbClr val="000000"/>
              </a:solidFill>
              <a:latin typeface="Times New Roman"/>
              <a:ea typeface="Times New Roman"/>
              <a:cs typeface="Times New Roman"/>
              <a:sym typeface="Times New Roman"/>
            </a:endParaRPr>
          </a:p>
          <a:p>
            <a:pPr indent="-342900" lvl="0" marL="342900" rtl="0" algn="l">
              <a:spcBef>
                <a:spcPts val="400"/>
              </a:spcBef>
              <a:spcAft>
                <a:spcPts val="0"/>
              </a:spcAft>
              <a:buClr>
                <a:srgbClr val="000000"/>
              </a:buClr>
              <a:buSzPts val="2000"/>
              <a:buChar char="•"/>
            </a:pPr>
            <a:r>
              <a:rPr lang="en-IN" sz="2000">
                <a:solidFill>
                  <a:srgbClr val="000000"/>
                </a:solidFill>
                <a:latin typeface="Times New Roman"/>
                <a:ea typeface="Times New Roman"/>
                <a:cs typeface="Times New Roman"/>
                <a:sym typeface="Times New Roman"/>
              </a:rPr>
              <a:t>FUNCTIONAL TESTING</a:t>
            </a:r>
            <a:endParaRPr sz="3200">
              <a:solidFill>
                <a:srgbClr val="000000"/>
              </a:solidFill>
              <a:latin typeface="Calibri"/>
              <a:ea typeface="Calibri"/>
              <a:cs typeface="Calibri"/>
              <a:sym typeface="Calibri"/>
            </a:endParaRPr>
          </a:p>
          <a:p>
            <a:pPr indent="-342900" lvl="0" marL="342900" rtl="0" algn="l">
              <a:spcBef>
                <a:spcPts val="400"/>
              </a:spcBef>
              <a:spcAft>
                <a:spcPts val="0"/>
              </a:spcAft>
              <a:buClr>
                <a:srgbClr val="000000"/>
              </a:buClr>
              <a:buSzPts val="2000"/>
              <a:buChar char="•"/>
            </a:pPr>
            <a:r>
              <a:rPr lang="en-IN" sz="2000">
                <a:solidFill>
                  <a:srgbClr val="000000"/>
                </a:solidFill>
                <a:latin typeface="Times New Roman"/>
                <a:ea typeface="Times New Roman"/>
                <a:cs typeface="Times New Roman"/>
                <a:sym typeface="Times New Roman"/>
              </a:rPr>
              <a:t>WHITE BOX TESTING</a:t>
            </a:r>
            <a:endParaRPr sz="3200">
              <a:solidFill>
                <a:srgbClr val="000000"/>
              </a:solidFill>
              <a:latin typeface="Calibri"/>
              <a:ea typeface="Calibri"/>
              <a:cs typeface="Calibri"/>
              <a:sym typeface="Calibri"/>
            </a:endParaRPr>
          </a:p>
          <a:p>
            <a:pPr indent="-342900" lvl="0" marL="342900" rtl="0" algn="l">
              <a:spcBef>
                <a:spcPts val="400"/>
              </a:spcBef>
              <a:spcAft>
                <a:spcPts val="0"/>
              </a:spcAft>
              <a:buClr>
                <a:srgbClr val="000000"/>
              </a:buClr>
              <a:buSzPts val="2000"/>
              <a:buChar char="•"/>
            </a:pPr>
            <a:r>
              <a:rPr lang="en-IN" sz="2000">
                <a:solidFill>
                  <a:srgbClr val="000000"/>
                </a:solidFill>
                <a:latin typeface="Times New Roman"/>
                <a:ea typeface="Times New Roman"/>
                <a:cs typeface="Times New Roman"/>
                <a:sym typeface="Times New Roman"/>
              </a:rPr>
              <a:t>BLACK BOX TESTING</a:t>
            </a:r>
            <a:endParaRPr sz="2000">
              <a:solidFill>
                <a:srgbClr val="000000"/>
              </a:solidFill>
              <a:latin typeface="Times New Roman"/>
              <a:ea typeface="Times New Roman"/>
              <a:cs typeface="Times New Roman"/>
              <a:sym typeface="Times New Roman"/>
            </a:endParaRPr>
          </a:p>
          <a:p>
            <a:pPr indent="-215900" lvl="0" marL="342900" rtl="0" algn="l">
              <a:spcBef>
                <a:spcPts val="40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269" name="Google Shape;269;p36"/>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IN" sz="2400">
                <a:solidFill>
                  <a:srgbClr val="000000"/>
                </a:solidFill>
                <a:latin typeface="Times New Roman"/>
                <a:ea typeface="Times New Roman"/>
                <a:cs typeface="Times New Roman"/>
                <a:sym typeface="Times New Roman"/>
              </a:rPr>
              <a:t>TESTING</a:t>
            </a:r>
            <a:endParaRPr sz="44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descr="D:\21-22  IT\Project\220px-Veltech_Rangarajan_Dr._Sagunthala_R&amp;D_Institute_of_Science_and_Technology_logo.png" id="274" name="Google Shape;274;p37"/>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75" name="Google Shape;275;p37"/>
          <p:cNvSpPr txBox="1"/>
          <p:nvPr/>
        </p:nvSpPr>
        <p:spPr>
          <a:xfrm>
            <a:off x="457200" y="274638"/>
            <a:ext cx="8229600" cy="4617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None/>
            </a:pPr>
            <a:r>
              <a:rPr b="1" lang="en-IN" sz="2400">
                <a:solidFill>
                  <a:srgbClr val="000000"/>
                </a:solidFill>
                <a:latin typeface="Times New Roman"/>
                <a:ea typeface="Times New Roman"/>
                <a:cs typeface="Times New Roman"/>
                <a:sym typeface="Times New Roman"/>
              </a:rPr>
              <a:t>UNIT TESTING</a:t>
            </a:r>
            <a:endParaRPr sz="4400">
              <a:solidFill>
                <a:srgbClr val="000000"/>
              </a:solidFill>
              <a:latin typeface="Calibri"/>
              <a:ea typeface="Calibri"/>
              <a:cs typeface="Calibri"/>
              <a:sym typeface="Calibri"/>
            </a:endParaRPr>
          </a:p>
        </p:txBody>
      </p:sp>
      <p:sp>
        <p:nvSpPr>
          <p:cNvPr id="276" name="Google Shape;276;p37"/>
          <p:cNvSpPr txBox="1"/>
          <p:nvPr/>
        </p:nvSpPr>
        <p:spPr>
          <a:xfrm>
            <a:off x="457200" y="1595800"/>
            <a:ext cx="81636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IN" sz="2000">
                <a:latin typeface="Calibri"/>
                <a:ea typeface="Calibri"/>
                <a:cs typeface="Calibri"/>
                <a:sym typeface="Calibri"/>
              </a:rPr>
              <a:t>Individual units or components of this project are tested successfully.</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IN" sz="2000">
                <a:latin typeface="Calibri"/>
                <a:ea typeface="Calibri"/>
                <a:cs typeface="Calibri"/>
                <a:sym typeface="Calibri"/>
              </a:rPr>
              <a:t>Successfully validated that each unit of the project performs as designed.</a:t>
            </a:r>
            <a:endParaRPr sz="2000">
              <a:latin typeface="Calibri"/>
              <a:ea typeface="Calibri"/>
              <a:cs typeface="Calibri"/>
              <a:sym typeface="Calibri"/>
            </a:endParaRPr>
          </a:p>
        </p:txBody>
      </p:sp>
      <p:pic>
        <p:nvPicPr>
          <p:cNvPr id="277" name="Google Shape;277;p37"/>
          <p:cNvPicPr preferRelativeResize="0"/>
          <p:nvPr/>
        </p:nvPicPr>
        <p:blipFill>
          <a:blip r:embed="rId4">
            <a:alphaModFix/>
          </a:blip>
          <a:stretch>
            <a:fillRect/>
          </a:stretch>
        </p:blipFill>
        <p:spPr>
          <a:xfrm>
            <a:off x="728663" y="2966100"/>
            <a:ext cx="7686675" cy="109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D:\21-22  IT\Project\220px-Veltech_Rangarajan_Dr._Sagunthala_R&amp;D_Institute_of_Science_and_Technology_logo.png" id="282" name="Google Shape;282;p38"/>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83" name="Google Shape;283;p38"/>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IN" sz="2400">
                <a:solidFill>
                  <a:srgbClr val="000000"/>
                </a:solidFill>
                <a:latin typeface="Times New Roman"/>
                <a:ea typeface="Times New Roman"/>
                <a:cs typeface="Times New Roman"/>
                <a:sym typeface="Times New Roman"/>
              </a:rPr>
              <a:t>FUNCTIONAL TESTING</a:t>
            </a:r>
            <a:endParaRPr sz="4400">
              <a:solidFill>
                <a:srgbClr val="000000"/>
              </a:solidFill>
              <a:latin typeface="Calibri"/>
              <a:ea typeface="Calibri"/>
              <a:cs typeface="Calibri"/>
              <a:sym typeface="Calibri"/>
            </a:endParaRPr>
          </a:p>
        </p:txBody>
      </p:sp>
      <p:sp>
        <p:nvSpPr>
          <p:cNvPr id="284" name="Google Shape;284;p38"/>
          <p:cNvSpPr txBox="1"/>
          <p:nvPr/>
        </p:nvSpPr>
        <p:spPr>
          <a:xfrm>
            <a:off x="457200" y="1595800"/>
            <a:ext cx="81636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IN" sz="2000">
                <a:latin typeface="Calibri"/>
                <a:ea typeface="Calibri"/>
                <a:cs typeface="Calibri"/>
                <a:sym typeface="Calibri"/>
              </a:rPr>
              <a:t>When a user tries to find a blog using their address, our function is checking if the address is matched with any existing address or not.</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IN" sz="2000">
                <a:latin typeface="Calibri"/>
                <a:ea typeface="Calibri"/>
                <a:cs typeface="Calibri"/>
                <a:sym typeface="Calibri"/>
              </a:rPr>
              <a:t>Verified that all the functionality of this project works as expected.</a:t>
            </a:r>
            <a:endParaRPr sz="2000">
              <a:latin typeface="Calibri"/>
              <a:ea typeface="Calibri"/>
              <a:cs typeface="Calibri"/>
              <a:sym typeface="Calibri"/>
            </a:endParaRPr>
          </a:p>
        </p:txBody>
      </p:sp>
      <p:pic>
        <p:nvPicPr>
          <p:cNvPr id="285" name="Google Shape;285;p38"/>
          <p:cNvPicPr preferRelativeResize="0"/>
          <p:nvPr/>
        </p:nvPicPr>
        <p:blipFill>
          <a:blip r:embed="rId4">
            <a:alphaModFix/>
          </a:blip>
          <a:stretch>
            <a:fillRect/>
          </a:stretch>
        </p:blipFill>
        <p:spPr>
          <a:xfrm>
            <a:off x="1638300" y="2917875"/>
            <a:ext cx="5867400" cy="35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D:\21-22  IT\Project\220px-Veltech_Rangarajan_Dr._Sagunthala_R&amp;D_Institute_of_Science_and_Technology_logo.png" id="290" name="Google Shape;290;p39"/>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91" name="Google Shape;291;p39"/>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IN" sz="2400">
                <a:solidFill>
                  <a:srgbClr val="000000"/>
                </a:solidFill>
                <a:latin typeface="Times New Roman"/>
                <a:ea typeface="Times New Roman"/>
                <a:cs typeface="Times New Roman"/>
                <a:sym typeface="Times New Roman"/>
              </a:rPr>
              <a:t>WHITE BOX TESTING</a:t>
            </a:r>
            <a:endParaRPr sz="4400">
              <a:solidFill>
                <a:srgbClr val="000000"/>
              </a:solidFill>
              <a:latin typeface="Calibri"/>
              <a:ea typeface="Calibri"/>
              <a:cs typeface="Calibri"/>
              <a:sym typeface="Calibri"/>
            </a:endParaRPr>
          </a:p>
        </p:txBody>
      </p:sp>
      <p:sp>
        <p:nvSpPr>
          <p:cNvPr id="292" name="Google Shape;292;p39"/>
          <p:cNvSpPr txBox="1"/>
          <p:nvPr/>
        </p:nvSpPr>
        <p:spPr>
          <a:xfrm>
            <a:off x="457200" y="1595800"/>
            <a:ext cx="81636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IN" sz="2000">
                <a:latin typeface="Calibri"/>
                <a:ea typeface="Calibri"/>
                <a:cs typeface="Calibri"/>
                <a:sym typeface="Calibri"/>
              </a:rPr>
              <a:t>Created the test cases for our project and passes all the tests. Hence, we are taking into consideration that its internal functions work perfectly.</a:t>
            </a:r>
            <a:endParaRPr sz="2000">
              <a:latin typeface="Calibri"/>
              <a:ea typeface="Calibri"/>
              <a:cs typeface="Calibri"/>
              <a:sym typeface="Calibri"/>
            </a:endParaRPr>
          </a:p>
        </p:txBody>
      </p:sp>
      <p:pic>
        <p:nvPicPr>
          <p:cNvPr id="293" name="Google Shape;293;p39"/>
          <p:cNvPicPr preferRelativeResize="0"/>
          <p:nvPr/>
        </p:nvPicPr>
        <p:blipFill>
          <a:blip r:embed="rId4">
            <a:alphaModFix/>
          </a:blip>
          <a:stretch>
            <a:fillRect/>
          </a:stretch>
        </p:blipFill>
        <p:spPr>
          <a:xfrm>
            <a:off x="666750" y="2961900"/>
            <a:ext cx="7810500" cy="354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descr="D:\21-22  IT\Project\220px-Veltech_Rangarajan_Dr._Sagunthala_R&amp;D_Institute_of_Science_and_Technology_logo.png" id="298" name="Google Shape;298;p40"/>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299" name="Google Shape;299;p40"/>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IN" sz="2400">
                <a:solidFill>
                  <a:srgbClr val="000000"/>
                </a:solidFill>
                <a:latin typeface="Times New Roman"/>
                <a:ea typeface="Times New Roman"/>
                <a:cs typeface="Times New Roman"/>
                <a:sym typeface="Times New Roman"/>
              </a:rPr>
              <a:t>BLACK BOX TESTING</a:t>
            </a:r>
            <a:endParaRPr sz="4400">
              <a:solidFill>
                <a:srgbClr val="000000"/>
              </a:solidFill>
              <a:latin typeface="Calibri"/>
              <a:ea typeface="Calibri"/>
              <a:cs typeface="Calibri"/>
              <a:sym typeface="Calibri"/>
            </a:endParaRPr>
          </a:p>
        </p:txBody>
      </p:sp>
      <p:sp>
        <p:nvSpPr>
          <p:cNvPr id="300" name="Google Shape;300;p40"/>
          <p:cNvSpPr txBox="1"/>
          <p:nvPr/>
        </p:nvSpPr>
        <p:spPr>
          <a:xfrm>
            <a:off x="457200" y="1595800"/>
            <a:ext cx="81636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IN" sz="2000">
                <a:latin typeface="Calibri"/>
                <a:ea typeface="Calibri"/>
                <a:cs typeface="Calibri"/>
                <a:sym typeface="Calibri"/>
              </a:rPr>
              <a:t>Created the test cases for our project and passes all the tests. Hence, we are taking into consideration that its external functions work perfectly.</a:t>
            </a:r>
            <a:endParaRPr sz="2000">
              <a:latin typeface="Calibri"/>
              <a:ea typeface="Calibri"/>
              <a:cs typeface="Calibri"/>
              <a:sym typeface="Calibri"/>
            </a:endParaRPr>
          </a:p>
        </p:txBody>
      </p:sp>
      <p:pic>
        <p:nvPicPr>
          <p:cNvPr id="301" name="Google Shape;301;p40"/>
          <p:cNvPicPr preferRelativeResize="0"/>
          <p:nvPr/>
        </p:nvPicPr>
        <p:blipFill>
          <a:blip r:embed="rId4">
            <a:alphaModFix/>
          </a:blip>
          <a:stretch>
            <a:fillRect/>
          </a:stretch>
        </p:blipFill>
        <p:spPr>
          <a:xfrm>
            <a:off x="256525" y="2396200"/>
            <a:ext cx="8630935" cy="4157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IN" sz="2400">
                <a:latin typeface="Times New Roman"/>
                <a:ea typeface="Times New Roman"/>
                <a:cs typeface="Times New Roman"/>
                <a:sym typeface="Times New Roman"/>
              </a:rPr>
              <a:t>INPUT SCREENSHOT</a:t>
            </a:r>
            <a:endParaRPr sz="4400">
              <a:solidFill>
                <a:srgbClr val="000000"/>
              </a:solidFill>
              <a:latin typeface="Calibri"/>
              <a:ea typeface="Calibri"/>
              <a:cs typeface="Calibri"/>
              <a:sym typeface="Calibri"/>
            </a:endParaRPr>
          </a:p>
        </p:txBody>
      </p:sp>
      <p:pic>
        <p:nvPicPr>
          <p:cNvPr id="307" name="Google Shape;307;p41"/>
          <p:cNvPicPr preferRelativeResize="0"/>
          <p:nvPr/>
        </p:nvPicPr>
        <p:blipFill>
          <a:blip r:embed="rId3">
            <a:alphaModFix/>
          </a:blip>
          <a:stretch>
            <a:fillRect/>
          </a:stretch>
        </p:blipFill>
        <p:spPr>
          <a:xfrm>
            <a:off x="152400" y="1570038"/>
            <a:ext cx="8839202" cy="49345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Objective</a:t>
            </a:r>
            <a:endParaRPr/>
          </a:p>
        </p:txBody>
      </p:sp>
      <p:sp>
        <p:nvSpPr>
          <p:cNvPr id="100" name="Google Shape;100;p15"/>
          <p:cNvSpPr txBox="1"/>
          <p:nvPr>
            <p:ph idx="1" type="body"/>
          </p:nvPr>
        </p:nvSpPr>
        <p:spPr>
          <a:xfrm>
            <a:off x="457200" y="2362200"/>
            <a:ext cx="8229600" cy="3786600"/>
          </a:xfrm>
          <a:prstGeom prst="rect">
            <a:avLst/>
          </a:prstGeom>
          <a:noFill/>
          <a:ln>
            <a:noFill/>
          </a:ln>
        </p:spPr>
        <p:txBody>
          <a:bodyPr anchorCtr="0" anchor="t" bIns="45700" lIns="91425" spcFirstLastPara="1" rIns="91425" wrap="square" tIns="45700">
            <a:spAutoFit/>
          </a:bodyPr>
          <a:lstStyle/>
          <a:p>
            <a:pPr indent="-355600" lvl="0" marL="45720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To take action against news and online curated content on the internet which could be inimical to the sovereignty of any nation, the proposed solution being implemented by smart contracts may have the capacity to identify and flag such content on websites and social media.The solution may identify such content with reasonable accuracy, which may then be reviewed by the Ministry for taking appropriate action under the Rules.</a:t>
            </a:r>
            <a:endParaRPr sz="2000">
              <a:latin typeface="Times New Roman"/>
              <a:ea typeface="Times New Roman"/>
              <a:cs typeface="Times New Roman"/>
              <a:sym typeface="Times New Roman"/>
            </a:endParaRPr>
          </a:p>
          <a:p>
            <a:pPr indent="0" lvl="0" marL="457200" rtl="0" algn="just">
              <a:spcBef>
                <a:spcPts val="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The current system analysis of forgery data is always questionable because there is no transparency and security provided. The Blockchain proposed system will have the transparency by which one can fetch details of the user who made any forging in data, after which the officials can assess it and take appropriate action under the Rules.</a:t>
            </a:r>
            <a:endParaRPr sz="2000">
              <a:latin typeface="Times New Roman"/>
              <a:ea typeface="Times New Roman"/>
              <a:cs typeface="Times New Roman"/>
              <a:sym typeface="Times New Roman"/>
            </a:endParaRPr>
          </a:p>
        </p:txBody>
      </p:sp>
      <p:pic>
        <p:nvPicPr>
          <p:cNvPr descr="D:\21-22  IT\Project\220px-Veltech_Rangarajan_Dr._Sagunthala_R&amp;D_Institute_of_Science_and_Technology_logo.png" id="101" name="Google Shape;101;p15"/>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102" name="Google Shape;102;p15"/>
          <p:cNvSpPr txBox="1"/>
          <p:nvPr/>
        </p:nvSpPr>
        <p:spPr>
          <a:xfrm>
            <a:off x="680350" y="1684575"/>
            <a:ext cx="733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latin typeface="Calibri"/>
                <a:ea typeface="Calibri"/>
                <a:cs typeface="Calibri"/>
                <a:sym typeface="Calibri"/>
              </a:rPr>
              <a:t>Aim of the project :- </a:t>
            </a:r>
            <a:endParaRPr b="1" sz="30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IN" sz="2400">
                <a:latin typeface="Times New Roman"/>
                <a:ea typeface="Times New Roman"/>
                <a:cs typeface="Times New Roman"/>
                <a:sym typeface="Times New Roman"/>
              </a:rPr>
              <a:t>OUT</a:t>
            </a:r>
            <a:r>
              <a:rPr b="1" lang="en-IN" sz="2400">
                <a:latin typeface="Times New Roman"/>
                <a:ea typeface="Times New Roman"/>
                <a:cs typeface="Times New Roman"/>
                <a:sym typeface="Times New Roman"/>
              </a:rPr>
              <a:t>PUT SCREENSHOT</a:t>
            </a:r>
            <a:endParaRPr sz="4400">
              <a:solidFill>
                <a:srgbClr val="000000"/>
              </a:solidFill>
              <a:latin typeface="Calibri"/>
              <a:ea typeface="Calibri"/>
              <a:cs typeface="Calibri"/>
              <a:sym typeface="Calibri"/>
            </a:endParaRPr>
          </a:p>
        </p:txBody>
      </p:sp>
      <p:pic>
        <p:nvPicPr>
          <p:cNvPr id="313" name="Google Shape;313;p42"/>
          <p:cNvPicPr preferRelativeResize="0"/>
          <p:nvPr/>
        </p:nvPicPr>
        <p:blipFill>
          <a:blip r:embed="rId3">
            <a:alphaModFix/>
          </a:blip>
          <a:stretch>
            <a:fillRect/>
          </a:stretch>
        </p:blipFill>
        <p:spPr>
          <a:xfrm>
            <a:off x="152400" y="1570038"/>
            <a:ext cx="8839201" cy="429674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IN" sz="2400">
                <a:latin typeface="Times New Roman"/>
                <a:ea typeface="Times New Roman"/>
                <a:cs typeface="Times New Roman"/>
                <a:sym typeface="Times New Roman"/>
              </a:rPr>
              <a:t>OUTPUT SCREENSHOT</a:t>
            </a:r>
            <a:endParaRPr sz="4400">
              <a:solidFill>
                <a:srgbClr val="000000"/>
              </a:solidFill>
              <a:latin typeface="Calibri"/>
              <a:ea typeface="Calibri"/>
              <a:cs typeface="Calibri"/>
              <a:sym typeface="Calibri"/>
            </a:endParaRPr>
          </a:p>
        </p:txBody>
      </p:sp>
      <p:pic>
        <p:nvPicPr>
          <p:cNvPr id="319" name="Google Shape;319;p43"/>
          <p:cNvPicPr preferRelativeResize="0"/>
          <p:nvPr/>
        </p:nvPicPr>
        <p:blipFill>
          <a:blip r:embed="rId3">
            <a:alphaModFix/>
          </a:blip>
          <a:stretch>
            <a:fillRect/>
          </a:stretch>
        </p:blipFill>
        <p:spPr>
          <a:xfrm>
            <a:off x="1349475" y="1213438"/>
            <a:ext cx="6445057" cy="51355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descr="D:\21-22  IT\Project\220px-Veltech_Rangarajan_Dr._Sagunthala_R&amp;D_Institute_of_Science_and_Technology_logo.png" id="324" name="Google Shape;324;p44"/>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325" name="Google Shape;325;p44"/>
          <p:cNvSpPr txBox="1"/>
          <p:nvPr/>
        </p:nvSpPr>
        <p:spPr>
          <a:xfrm>
            <a:off x="553600" y="885770"/>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CONCLUSION</a:t>
            </a:r>
            <a:endParaRPr b="1" sz="2400">
              <a:latin typeface="Times New Roman"/>
              <a:ea typeface="Times New Roman"/>
              <a:cs typeface="Times New Roman"/>
              <a:sym typeface="Times New Roman"/>
            </a:endParaRPr>
          </a:p>
        </p:txBody>
      </p:sp>
      <p:sp>
        <p:nvSpPr>
          <p:cNvPr id="326" name="Google Shape;326;p44"/>
          <p:cNvSpPr txBox="1"/>
          <p:nvPr/>
        </p:nvSpPr>
        <p:spPr>
          <a:xfrm>
            <a:off x="553600" y="2522546"/>
            <a:ext cx="7772400" cy="2530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1200"/>
              </a:spcBef>
              <a:spcAft>
                <a:spcPts val="0"/>
              </a:spcAft>
              <a:buNone/>
            </a:pPr>
            <a:r>
              <a:rPr lang="en-IN" sz="2200">
                <a:solidFill>
                  <a:srgbClr val="000000"/>
                </a:solidFill>
                <a:latin typeface="Times New Roman"/>
                <a:ea typeface="Times New Roman"/>
                <a:cs typeface="Times New Roman"/>
                <a:sym typeface="Times New Roman"/>
              </a:rPr>
              <a:t>A new system is proposed to detect and avoid further spreading of fake news and validate the information from origin. The proposed systems make use of block-chain technology for verifying the source and content of the news. Using blockchain makes it secure and efficient as it identifies the user's malicious intent and hence prevents it from spreading fake news. RTAP (Real Time Alert Panel) keeps track of the live news and constantly updates news status. Fake dataset helps to identify fake nature of the news.</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descr="D:\21-22  IT\Project\220px-Veltech_Rangarajan_Dr._Sagunthala_R&amp;D_Institute_of_Science_and_Technology_logo.png" id="331" name="Google Shape;331;p45"/>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332" name="Google Shape;332;p45"/>
          <p:cNvSpPr txBox="1"/>
          <p:nvPr/>
        </p:nvSpPr>
        <p:spPr>
          <a:xfrm>
            <a:off x="598600" y="1601125"/>
            <a:ext cx="8237400" cy="4410900"/>
          </a:xfrm>
          <a:prstGeom prst="rect">
            <a:avLst/>
          </a:prstGeom>
          <a:noFill/>
          <a:ln>
            <a:noFill/>
          </a:ln>
        </p:spPr>
        <p:txBody>
          <a:bodyPr anchorCtr="0" anchor="t" bIns="45700" lIns="91425" spcFirstLastPara="1" rIns="91425" wrap="square" tIns="45700">
            <a:normAutofit lnSpcReduction="10000"/>
          </a:bodyPr>
          <a:lstStyle/>
          <a:p>
            <a:pPr indent="-368300" lvl="0" marL="457200" rtl="0" algn="l">
              <a:lnSpc>
                <a:spcPct val="90000"/>
              </a:lnSpc>
              <a:spcBef>
                <a:spcPts val="0"/>
              </a:spcBef>
              <a:spcAft>
                <a:spcPts val="0"/>
              </a:spcAft>
              <a:buClr>
                <a:srgbClr val="9E3611"/>
              </a:buClr>
              <a:buSzPts val="2200"/>
              <a:buFont typeface="Noto Sans Symbols"/>
              <a:buAutoNum type="arabicPeriod"/>
            </a:pPr>
            <a:r>
              <a:rPr lang="en-IN" sz="2200">
                <a:solidFill>
                  <a:srgbClr val="000000"/>
                </a:solidFill>
                <a:latin typeface="Times New Roman"/>
                <a:ea typeface="Times New Roman"/>
                <a:cs typeface="Times New Roman"/>
                <a:sym typeface="Times New Roman"/>
              </a:rPr>
              <a:t>Liquin Liu,Weihan Zhang,Cunqi Han, “</a:t>
            </a:r>
            <a:r>
              <a:rPr lang="en-IN" sz="2200">
                <a:solidFill>
                  <a:srgbClr val="333333"/>
                </a:solidFill>
                <a:latin typeface="Georgia"/>
                <a:ea typeface="Georgia"/>
                <a:cs typeface="Georgia"/>
                <a:sym typeface="Georgia"/>
              </a:rPr>
              <a:t>A survey for the application of blockchain technology in the media”,</a:t>
            </a:r>
            <a:r>
              <a:rPr i="1" lang="en-IN" sz="2200">
                <a:solidFill>
                  <a:srgbClr val="333333"/>
                </a:solidFill>
                <a:latin typeface="Times New Roman"/>
                <a:ea typeface="Times New Roman"/>
                <a:cs typeface="Times New Roman"/>
                <a:sym typeface="Times New Roman"/>
              </a:rPr>
              <a:t>Peer-to-Peer Netw. Appl.</a:t>
            </a:r>
            <a:r>
              <a:rPr lang="en-IN" sz="2200">
                <a:solidFill>
                  <a:srgbClr val="333333"/>
                </a:solidFill>
                <a:highlight>
                  <a:srgbClr val="FCFCFC"/>
                </a:highlight>
                <a:latin typeface="Times New Roman"/>
                <a:ea typeface="Times New Roman"/>
                <a:cs typeface="Times New Roman"/>
                <a:sym typeface="Times New Roman"/>
              </a:rPr>
              <a:t> </a:t>
            </a:r>
            <a:r>
              <a:rPr lang="en-IN" sz="2200">
                <a:solidFill>
                  <a:srgbClr val="333333"/>
                </a:solidFill>
                <a:latin typeface="Times New Roman"/>
                <a:ea typeface="Times New Roman"/>
                <a:cs typeface="Times New Roman"/>
                <a:sym typeface="Times New Roman"/>
              </a:rPr>
              <a:t>14, </a:t>
            </a:r>
            <a:r>
              <a:rPr lang="en-IN" sz="2200">
                <a:solidFill>
                  <a:srgbClr val="333333"/>
                </a:solidFill>
                <a:highlight>
                  <a:srgbClr val="FCFCFC"/>
                </a:highlight>
                <a:latin typeface="Times New Roman"/>
                <a:ea typeface="Times New Roman"/>
                <a:cs typeface="Times New Roman"/>
                <a:sym typeface="Times New Roman"/>
              </a:rPr>
              <a:t>3143–3165, May 2021.</a:t>
            </a:r>
            <a:endParaRPr sz="2200">
              <a:solidFill>
                <a:srgbClr val="333333"/>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200">
              <a:solidFill>
                <a:srgbClr val="000000"/>
              </a:solidFill>
              <a:latin typeface="Times New Roman"/>
              <a:ea typeface="Times New Roman"/>
              <a:cs typeface="Times New Roman"/>
              <a:sym typeface="Times New Roman"/>
            </a:endParaRPr>
          </a:p>
          <a:p>
            <a:pPr indent="-368300" lvl="0" marL="457200" rtl="0" algn="l">
              <a:lnSpc>
                <a:spcPct val="90000"/>
              </a:lnSpc>
              <a:spcBef>
                <a:spcPts val="1200"/>
              </a:spcBef>
              <a:spcAft>
                <a:spcPts val="0"/>
              </a:spcAft>
              <a:buClr>
                <a:srgbClr val="333333"/>
              </a:buClr>
              <a:buSzPts val="2200"/>
              <a:buFont typeface="Times New Roman"/>
              <a:buAutoNum type="arabicPeriod"/>
            </a:pPr>
            <a:r>
              <a:rPr lang="en-IN" sz="2200">
                <a:solidFill>
                  <a:srgbClr val="333333"/>
                </a:solidFill>
                <a:highlight>
                  <a:srgbClr val="FFFFFF"/>
                </a:highlight>
                <a:latin typeface="Times New Roman"/>
                <a:ea typeface="Times New Roman"/>
                <a:cs typeface="Times New Roman"/>
                <a:sym typeface="Times New Roman"/>
              </a:rPr>
              <a:t>P. Fraga-Lamas and T. M. Fernández-Caramés, "Fake News, Disinformation, and Deepfakes: Leveraging Distributed Ledger Technologies and Blockchain to Combat Digital Deception and Counterfeit Reality," in </a:t>
            </a:r>
            <a:r>
              <a:rPr i="1" lang="en-IN" sz="2200">
                <a:solidFill>
                  <a:srgbClr val="333333"/>
                </a:solidFill>
                <a:latin typeface="Times New Roman"/>
                <a:ea typeface="Times New Roman"/>
                <a:cs typeface="Times New Roman"/>
                <a:sym typeface="Times New Roman"/>
              </a:rPr>
              <a:t>IT Professional</a:t>
            </a:r>
            <a:r>
              <a:rPr lang="en-IN" sz="2200">
                <a:solidFill>
                  <a:srgbClr val="333333"/>
                </a:solidFill>
                <a:highlight>
                  <a:srgbClr val="FFFFFF"/>
                </a:highlight>
                <a:latin typeface="Times New Roman"/>
                <a:ea typeface="Times New Roman"/>
                <a:cs typeface="Times New Roman"/>
                <a:sym typeface="Times New Roman"/>
              </a:rPr>
              <a:t>, vol. 22, no. 2, pp. 53-59, 1 March-April 2020.</a:t>
            </a:r>
            <a:endParaRPr sz="2200">
              <a:solidFill>
                <a:srgbClr val="333333"/>
              </a:solidFill>
              <a:latin typeface="Times New Roman"/>
              <a:ea typeface="Times New Roman"/>
              <a:cs typeface="Times New Roman"/>
              <a:sym typeface="Times New Roman"/>
            </a:endParaRPr>
          </a:p>
          <a:p>
            <a:pPr indent="0" lvl="0" marL="457200" rtl="0" algn="l">
              <a:lnSpc>
                <a:spcPct val="90000"/>
              </a:lnSpc>
              <a:spcBef>
                <a:spcPts val="1200"/>
              </a:spcBef>
              <a:spcAft>
                <a:spcPts val="0"/>
              </a:spcAft>
              <a:buNone/>
            </a:pPr>
            <a:r>
              <a:t/>
            </a:r>
            <a:endParaRPr sz="2400">
              <a:solidFill>
                <a:srgbClr val="000000"/>
              </a:solidFill>
              <a:latin typeface="Times New Roman"/>
              <a:ea typeface="Times New Roman"/>
              <a:cs typeface="Times New Roman"/>
              <a:sym typeface="Times New Roman"/>
            </a:endParaRPr>
          </a:p>
          <a:p>
            <a:pPr indent="-368300" lvl="0" marL="457200" rtl="0" algn="l">
              <a:lnSpc>
                <a:spcPct val="90000"/>
              </a:lnSpc>
              <a:spcBef>
                <a:spcPts val="1200"/>
              </a:spcBef>
              <a:spcAft>
                <a:spcPts val="0"/>
              </a:spcAft>
              <a:buClr>
                <a:srgbClr val="333333"/>
              </a:buClr>
              <a:buSzPts val="2200"/>
              <a:buFont typeface="Times New Roman"/>
              <a:buAutoNum type="arabicPeriod"/>
            </a:pPr>
            <a:r>
              <a:rPr lang="en-IN" sz="2200">
                <a:solidFill>
                  <a:srgbClr val="333333"/>
                </a:solidFill>
                <a:highlight>
                  <a:srgbClr val="FFFFFF"/>
                </a:highlight>
                <a:latin typeface="Times New Roman"/>
                <a:ea typeface="Times New Roman"/>
                <a:cs typeface="Times New Roman"/>
                <a:sym typeface="Times New Roman"/>
              </a:rPr>
              <a:t>S. Cho and C. Jeong, "A blockchain for media: Survey," </a:t>
            </a:r>
            <a:r>
              <a:rPr i="1" lang="en-IN" sz="2200">
                <a:solidFill>
                  <a:srgbClr val="333333"/>
                </a:solidFill>
                <a:latin typeface="Times New Roman"/>
                <a:ea typeface="Times New Roman"/>
                <a:cs typeface="Times New Roman"/>
                <a:sym typeface="Times New Roman"/>
              </a:rPr>
              <a:t>2019 International Conference on Electronics, Information, and Communication (ICEIC)</a:t>
            </a:r>
            <a:r>
              <a:rPr lang="en-IN" sz="2200">
                <a:solidFill>
                  <a:srgbClr val="333333"/>
                </a:solidFill>
                <a:highlight>
                  <a:srgbClr val="FFFFFF"/>
                </a:highlight>
                <a:latin typeface="Times New Roman"/>
                <a:ea typeface="Times New Roman"/>
                <a:cs typeface="Times New Roman"/>
                <a:sym typeface="Times New Roman"/>
              </a:rPr>
              <a:t>, 2019.</a:t>
            </a:r>
            <a:endParaRPr sz="2700">
              <a:solidFill>
                <a:srgbClr val="000000"/>
              </a:solidFill>
              <a:latin typeface="Times New Roman"/>
              <a:ea typeface="Times New Roman"/>
              <a:cs typeface="Times New Roman"/>
              <a:sym typeface="Times New Roman"/>
            </a:endParaRPr>
          </a:p>
        </p:txBody>
      </p:sp>
      <p:sp>
        <p:nvSpPr>
          <p:cNvPr id="333" name="Google Shape;333;p45"/>
          <p:cNvSpPr txBox="1"/>
          <p:nvPr/>
        </p:nvSpPr>
        <p:spPr>
          <a:xfrm>
            <a:off x="334425" y="527507"/>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REFERENCES</a:t>
            </a:r>
            <a:endParaRPr sz="2400">
              <a:latin typeface="Rockwell"/>
              <a:ea typeface="Rockwell"/>
              <a:cs typeface="Rockwell"/>
              <a:sym typeface="Rockwe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descr="D:\21-22  IT\Project\220px-Veltech_Rangarajan_Dr._Sagunthala_R&amp;D_Institute_of_Science_and_Technology_logo.png" id="338" name="Google Shape;338;p46"/>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339" name="Google Shape;339;p46"/>
          <p:cNvSpPr txBox="1"/>
          <p:nvPr/>
        </p:nvSpPr>
        <p:spPr>
          <a:xfrm>
            <a:off x="334425" y="1633122"/>
            <a:ext cx="8274600" cy="42228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Clr>
                <a:srgbClr val="9E3611"/>
              </a:buClr>
              <a:buSzPts val="2200"/>
              <a:buFont typeface="Times New Roman"/>
              <a:buAutoNum type="arabicPeriod"/>
            </a:pPr>
            <a:r>
              <a:rPr lang="en-IN" sz="2200">
                <a:solidFill>
                  <a:srgbClr val="000000"/>
                </a:solidFill>
                <a:highlight>
                  <a:srgbClr val="FFFFFF"/>
                </a:highlight>
                <a:latin typeface="Times New Roman"/>
                <a:ea typeface="Times New Roman"/>
                <a:cs typeface="Times New Roman"/>
                <a:sym typeface="Times New Roman"/>
              </a:rPr>
              <a:t>Shilpashree B N , Rohini Krishna Mohite , Sahana S , Rajesha, Rakesh K R, 2021, “Counterfeit Detection of Documents using Blockchain”, </a:t>
            </a:r>
            <a:r>
              <a:rPr i="1" lang="en-IN" sz="2200">
                <a:solidFill>
                  <a:srgbClr val="000000"/>
                </a:solidFill>
                <a:latin typeface="Times New Roman"/>
                <a:ea typeface="Times New Roman"/>
                <a:cs typeface="Times New Roman"/>
                <a:sym typeface="Times New Roman"/>
              </a:rPr>
              <a:t>International Journal of Engineering Research &amp; Technology,</a:t>
            </a:r>
            <a:r>
              <a:rPr lang="en-IN" sz="2200">
                <a:solidFill>
                  <a:srgbClr val="000000"/>
                </a:solidFill>
                <a:highlight>
                  <a:srgbClr val="FFFFFF"/>
                </a:highlight>
                <a:latin typeface="Times New Roman"/>
                <a:ea typeface="Times New Roman"/>
                <a:cs typeface="Times New Roman"/>
                <a:sym typeface="Times New Roman"/>
              </a:rPr>
              <a:t>Volume 10, Issue 07 ,July 2021.</a:t>
            </a:r>
            <a:endParaRPr sz="2200">
              <a:solidFill>
                <a:srgbClr val="000000"/>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200">
              <a:solidFill>
                <a:srgbClr val="000000"/>
              </a:solidFill>
              <a:highlight>
                <a:srgbClr val="FFFFFF"/>
              </a:highlight>
              <a:latin typeface="Times New Roman"/>
              <a:ea typeface="Times New Roman"/>
              <a:cs typeface="Times New Roman"/>
              <a:sym typeface="Times New Roman"/>
            </a:endParaRPr>
          </a:p>
          <a:p>
            <a:pPr indent="-368300" lvl="0" marL="457200" rtl="0" algn="l">
              <a:lnSpc>
                <a:spcPct val="90000"/>
              </a:lnSpc>
              <a:spcBef>
                <a:spcPts val="1200"/>
              </a:spcBef>
              <a:spcAft>
                <a:spcPts val="0"/>
              </a:spcAft>
              <a:buClr>
                <a:srgbClr val="333333"/>
              </a:buClr>
              <a:buSzPts val="2200"/>
              <a:buFont typeface="Times New Roman"/>
              <a:buAutoNum type="arabicPeriod"/>
            </a:pPr>
            <a:r>
              <a:rPr lang="en-IN" sz="2200">
                <a:solidFill>
                  <a:srgbClr val="333333"/>
                </a:solidFill>
                <a:highlight>
                  <a:srgbClr val="FFFFFF"/>
                </a:highlight>
                <a:latin typeface="Times New Roman"/>
                <a:ea typeface="Times New Roman"/>
                <a:cs typeface="Times New Roman"/>
                <a:sym typeface="Times New Roman"/>
              </a:rPr>
              <a:t>S. E. Haddouti and M. D. Ech-Cherif El Kettani, "Analysis of Identity Management Systems Using Blockchain Technology," </a:t>
            </a:r>
            <a:r>
              <a:rPr i="1" lang="en-IN" sz="2200">
                <a:solidFill>
                  <a:srgbClr val="333333"/>
                </a:solidFill>
                <a:latin typeface="Times New Roman"/>
                <a:ea typeface="Times New Roman"/>
                <a:cs typeface="Times New Roman"/>
                <a:sym typeface="Times New Roman"/>
              </a:rPr>
              <a:t>2019 International Conference on Advanced Communication Technologies and Networking (CommNet)</a:t>
            </a:r>
            <a:r>
              <a:rPr lang="en-IN" sz="2200">
                <a:solidFill>
                  <a:srgbClr val="333333"/>
                </a:solidFill>
                <a:highlight>
                  <a:srgbClr val="FFFFFF"/>
                </a:highlight>
                <a:latin typeface="Times New Roman"/>
                <a:ea typeface="Times New Roman"/>
                <a:cs typeface="Times New Roman"/>
                <a:sym typeface="Times New Roman"/>
              </a:rPr>
              <a:t>, 2019.</a:t>
            </a:r>
            <a:endParaRPr sz="2200">
              <a:solidFill>
                <a:srgbClr val="000000"/>
              </a:solidFill>
              <a:latin typeface="Times New Roman"/>
              <a:ea typeface="Times New Roman"/>
              <a:cs typeface="Times New Roman"/>
              <a:sym typeface="Times New Roman"/>
            </a:endParaRPr>
          </a:p>
        </p:txBody>
      </p:sp>
      <p:sp>
        <p:nvSpPr>
          <p:cNvPr id="340" name="Google Shape;340;p46"/>
          <p:cNvSpPr txBox="1"/>
          <p:nvPr/>
        </p:nvSpPr>
        <p:spPr>
          <a:xfrm>
            <a:off x="334425" y="527507"/>
            <a:ext cx="7772400" cy="42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None/>
            </a:pPr>
            <a:r>
              <a:rPr b="1" lang="en-IN" sz="2400">
                <a:latin typeface="Times New Roman"/>
                <a:ea typeface="Times New Roman"/>
                <a:cs typeface="Times New Roman"/>
                <a:sym typeface="Times New Roman"/>
              </a:rPr>
              <a:t>REFERENCES</a:t>
            </a:r>
            <a:endParaRPr sz="2400">
              <a:latin typeface="Rockwell"/>
              <a:ea typeface="Rockwell"/>
              <a:cs typeface="Rockwell"/>
              <a:sym typeface="Rockwe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idx="1" type="body"/>
          </p:nvPr>
        </p:nvSpPr>
        <p:spPr>
          <a:xfrm>
            <a:off x="2612550" y="2123250"/>
            <a:ext cx="3918900" cy="3396600"/>
          </a:xfrm>
          <a:prstGeom prst="rect">
            <a:avLst/>
          </a:prstGeom>
          <a:noFill/>
          <a:ln>
            <a:noFill/>
          </a:ln>
        </p:spPr>
        <p:txBody>
          <a:bodyPr anchorCtr="0" anchor="t" bIns="45700" lIns="91425" spcFirstLastPara="1" rIns="91425" wrap="square" tIns="45700">
            <a:spAutoFit/>
          </a:bodyPr>
          <a:lstStyle/>
          <a:p>
            <a:pPr indent="0" lvl="0" marL="0" rtl="0" algn="ctr">
              <a:spcBef>
                <a:spcPts val="640"/>
              </a:spcBef>
              <a:spcAft>
                <a:spcPts val="0"/>
              </a:spcAft>
              <a:buClr>
                <a:schemeClr val="dk1"/>
              </a:buClr>
              <a:buSzPts val="3200"/>
              <a:buNone/>
            </a:pPr>
            <a:r>
              <a:rPr lang="en-IN" sz="5100">
                <a:latin typeface="Arial"/>
                <a:ea typeface="Arial"/>
                <a:cs typeface="Arial"/>
                <a:sym typeface="Arial"/>
              </a:rPr>
              <a:t>Thank You</a:t>
            </a:r>
            <a:endParaRPr sz="5100">
              <a:latin typeface="Arial"/>
              <a:ea typeface="Arial"/>
              <a:cs typeface="Arial"/>
              <a:sym typeface="Arial"/>
            </a:endParaRPr>
          </a:p>
          <a:p>
            <a:pPr indent="0" lvl="0" marL="0" rtl="0" algn="ctr">
              <a:spcBef>
                <a:spcPts val="640"/>
              </a:spcBef>
              <a:spcAft>
                <a:spcPts val="0"/>
              </a:spcAft>
              <a:buClr>
                <a:schemeClr val="dk1"/>
              </a:buClr>
              <a:buSzPts val="3200"/>
              <a:buNone/>
            </a:pPr>
            <a:r>
              <a:t/>
            </a:r>
            <a:endParaRPr sz="5100">
              <a:latin typeface="Arial"/>
              <a:ea typeface="Arial"/>
              <a:cs typeface="Arial"/>
              <a:sym typeface="Arial"/>
            </a:endParaRPr>
          </a:p>
          <a:p>
            <a:pPr indent="0" lvl="0" marL="0" rtl="0" algn="ctr">
              <a:spcBef>
                <a:spcPts val="640"/>
              </a:spcBef>
              <a:spcAft>
                <a:spcPts val="0"/>
              </a:spcAft>
              <a:buClr>
                <a:schemeClr val="dk1"/>
              </a:buClr>
              <a:buSzPts val="3200"/>
              <a:buNone/>
            </a:pPr>
            <a:r>
              <a:rPr lang="en-IN" sz="5100">
                <a:latin typeface="Arial"/>
                <a:ea typeface="Arial"/>
                <a:cs typeface="Arial"/>
                <a:sym typeface="Arial"/>
              </a:rPr>
              <a:t>Any Queries?</a:t>
            </a:r>
            <a:endParaRPr sz="5100">
              <a:latin typeface="Arial"/>
              <a:ea typeface="Arial"/>
              <a:cs typeface="Arial"/>
              <a:sym typeface="Arial"/>
            </a:endParaRPr>
          </a:p>
        </p:txBody>
      </p:sp>
      <p:pic>
        <p:nvPicPr>
          <p:cNvPr descr="D:\21-22  IT\Project\220px-Veltech_Rangarajan_Dr._Sagunthala_R&amp;D_Institute_of_Science_and_Technology_logo.png" id="346" name="Google Shape;346;p47"/>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Objective</a:t>
            </a:r>
            <a:endParaRPr/>
          </a:p>
        </p:txBody>
      </p:sp>
      <p:sp>
        <p:nvSpPr>
          <p:cNvPr id="108" name="Google Shape;108;p16"/>
          <p:cNvSpPr txBox="1"/>
          <p:nvPr>
            <p:ph idx="1" type="body"/>
          </p:nvPr>
        </p:nvSpPr>
        <p:spPr>
          <a:xfrm>
            <a:off x="457200" y="2819400"/>
            <a:ext cx="8229600" cy="1015800"/>
          </a:xfrm>
          <a:prstGeom prst="rect">
            <a:avLst/>
          </a:prstGeom>
          <a:noFill/>
          <a:ln>
            <a:noFill/>
          </a:ln>
        </p:spPr>
        <p:txBody>
          <a:bodyPr anchorCtr="0" anchor="t" bIns="45700" lIns="91425" spcFirstLastPara="1" rIns="91425" wrap="square" tIns="45700">
            <a:spAutoFit/>
          </a:bodyPr>
          <a:lstStyle/>
          <a:p>
            <a:pPr indent="-355600" lvl="0" marL="45720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Scope of our project is to prevent forgery of data that can spread someone’s personal ideologies and can harm the sovereignty of any nation using smart contract.</a:t>
            </a:r>
            <a:endParaRPr sz="2000">
              <a:latin typeface="Times New Roman"/>
              <a:ea typeface="Times New Roman"/>
              <a:cs typeface="Times New Roman"/>
              <a:sym typeface="Times New Roman"/>
            </a:endParaRPr>
          </a:p>
        </p:txBody>
      </p:sp>
      <p:pic>
        <p:nvPicPr>
          <p:cNvPr descr="D:\21-22  IT\Project\220px-Veltech_Rangarajan_Dr._Sagunthala_R&amp;D_Institute_of_Science_and_Technology_logo.png" id="109" name="Google Shape;109;p16"/>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
        <p:nvSpPr>
          <p:cNvPr id="110" name="Google Shape;110;p16"/>
          <p:cNvSpPr txBox="1"/>
          <p:nvPr/>
        </p:nvSpPr>
        <p:spPr>
          <a:xfrm>
            <a:off x="680350" y="1684575"/>
            <a:ext cx="733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latin typeface="Calibri"/>
                <a:ea typeface="Calibri"/>
                <a:cs typeface="Calibri"/>
                <a:sym typeface="Calibri"/>
              </a:rPr>
              <a:t>Scope</a:t>
            </a:r>
            <a:r>
              <a:rPr b="1" lang="en-IN" sz="3000">
                <a:latin typeface="Calibri"/>
                <a:ea typeface="Calibri"/>
                <a:cs typeface="Calibri"/>
                <a:sym typeface="Calibri"/>
              </a:rPr>
              <a:t> of the project :- </a:t>
            </a:r>
            <a:endParaRPr b="1" sz="3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Introduction</a:t>
            </a:r>
            <a:endParaRPr/>
          </a:p>
        </p:txBody>
      </p:sp>
      <p:sp>
        <p:nvSpPr>
          <p:cNvPr id="116" name="Google Shape;116;p17"/>
          <p:cNvSpPr txBox="1"/>
          <p:nvPr>
            <p:ph idx="1" type="body"/>
          </p:nvPr>
        </p:nvSpPr>
        <p:spPr>
          <a:xfrm>
            <a:off x="457200" y="1447800"/>
            <a:ext cx="8229600" cy="40923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100"/>
              <a:buNone/>
            </a:pPr>
            <a:r>
              <a:rPr lang="en-IN" sz="2000"/>
              <a:t>Forgery in any kind of data or information becomes quite simple, nowadays technology like GANs(Generative Adversarial Networks) is being used to generate deep fakes and fake images. The bitter truth is to be captured here is, these thing is being used in creating child sexual abuse material, bullying, financial fraud, revenge porn, fake news, etc. </a:t>
            </a:r>
            <a:endParaRPr sz="2000"/>
          </a:p>
          <a:p>
            <a:pPr indent="0" lvl="0" marL="0" rtl="0" algn="just">
              <a:spcBef>
                <a:spcPts val="0"/>
              </a:spcBef>
              <a:spcAft>
                <a:spcPts val="0"/>
              </a:spcAft>
              <a:buClr>
                <a:schemeClr val="dk1"/>
              </a:buClr>
              <a:buSzPts val="1100"/>
              <a:buNone/>
            </a:pPr>
            <a:r>
              <a:rPr lang="en-IN" sz="2000"/>
              <a:t>The main reason behind these forgery data is the invisibility of the creator, mutable data, and insecurity on web2.0. At a saturated level machine or deep learning fails to identify the deepfakes and also to achieve high accuracy, these algorithms need data in bulk to train with, and to store big data high computational database is needed which will cost higher. Using blockchain the data will be transparent, secured, immutable and so the authenticity of data increases.</a:t>
            </a:r>
            <a:endParaRPr sz="2000"/>
          </a:p>
          <a:p>
            <a:pPr indent="0" lvl="0" marL="0" rtl="0" algn="just">
              <a:spcBef>
                <a:spcPts val="0"/>
              </a:spcBef>
              <a:spcAft>
                <a:spcPts val="0"/>
              </a:spcAft>
              <a:buClr>
                <a:schemeClr val="dk1"/>
              </a:buClr>
              <a:buSzPts val="1100"/>
              <a:buNone/>
            </a:pPr>
            <a:r>
              <a:t/>
            </a:r>
            <a:endParaRPr sz="2000"/>
          </a:p>
        </p:txBody>
      </p:sp>
      <p:pic>
        <p:nvPicPr>
          <p:cNvPr descr="D:\21-22  IT\Project\220px-Veltech_Rangarajan_Dr._Sagunthala_R&amp;D_Institute_of_Science_and_Technology_logo.png" id="117" name="Google Shape;117;p17"/>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pic>
        <p:nvPicPr>
          <p:cNvPr id="118" name="Google Shape;118;p17"/>
          <p:cNvPicPr preferRelativeResize="0"/>
          <p:nvPr/>
        </p:nvPicPr>
        <p:blipFill>
          <a:blip r:embed="rId4">
            <a:alphaModFix/>
          </a:blip>
          <a:stretch>
            <a:fillRect/>
          </a:stretch>
        </p:blipFill>
        <p:spPr>
          <a:xfrm>
            <a:off x="2748975" y="5236650"/>
            <a:ext cx="1479800" cy="1479800"/>
          </a:xfrm>
          <a:prstGeom prst="rect">
            <a:avLst/>
          </a:prstGeom>
          <a:noFill/>
          <a:ln>
            <a:noFill/>
          </a:ln>
        </p:spPr>
      </p:pic>
      <p:pic>
        <p:nvPicPr>
          <p:cNvPr id="119" name="Google Shape;119;p17"/>
          <p:cNvPicPr preferRelativeResize="0"/>
          <p:nvPr/>
        </p:nvPicPr>
        <p:blipFill>
          <a:blip r:embed="rId5">
            <a:alphaModFix/>
          </a:blip>
          <a:stretch>
            <a:fillRect/>
          </a:stretch>
        </p:blipFill>
        <p:spPr>
          <a:xfrm>
            <a:off x="4915225" y="5236650"/>
            <a:ext cx="1479800" cy="147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76950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dk1"/>
              </a:buClr>
              <a:buSzPts val="4400"/>
              <a:buFont typeface="Calibri"/>
              <a:buNone/>
            </a:pPr>
            <a:r>
              <a:rPr lang="en-IN"/>
              <a:t>Problem statement </a:t>
            </a:r>
            <a:endParaRPr/>
          </a:p>
        </p:txBody>
      </p:sp>
      <p:sp>
        <p:nvSpPr>
          <p:cNvPr id="125" name="Google Shape;125;p18"/>
          <p:cNvSpPr txBox="1"/>
          <p:nvPr>
            <p:ph idx="1" type="body"/>
          </p:nvPr>
        </p:nvSpPr>
        <p:spPr>
          <a:xfrm>
            <a:off x="457200" y="1600200"/>
            <a:ext cx="8229600" cy="26781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SzPts val="2400"/>
              <a:buChar char="●"/>
            </a:pPr>
            <a:r>
              <a:rPr lang="en-IN" sz="2400"/>
              <a:t>High increase in deepfakes and fake images.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IN" sz="2400"/>
              <a:t>More density of fake news is being transferred to the public.</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IN" sz="2400"/>
              <a:t>Misuse of sensitive data</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IN" sz="2400"/>
              <a:t>Invisibility of data provider</a:t>
            </a:r>
            <a:endParaRPr sz="2400"/>
          </a:p>
        </p:txBody>
      </p:sp>
      <p:pic>
        <p:nvPicPr>
          <p:cNvPr descr="D:\21-22  IT\Project\220px-Veltech_Rangarajan_Dr._Sagunthala_R&amp;D_Institute_of_Science_and_Technology_logo.png" id="126" name="Google Shape;126;p18"/>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Literature review</a:t>
            </a:r>
            <a:endParaRPr/>
          </a:p>
        </p:txBody>
      </p:sp>
      <p:graphicFrame>
        <p:nvGraphicFramePr>
          <p:cNvPr id="132" name="Google Shape;132;p19"/>
          <p:cNvGraphicFramePr/>
          <p:nvPr/>
        </p:nvGraphicFramePr>
        <p:xfrm>
          <a:off x="457200" y="1600200"/>
          <a:ext cx="3000000" cy="3000000"/>
        </p:xfrm>
        <a:graphic>
          <a:graphicData uri="http://schemas.openxmlformats.org/drawingml/2006/table">
            <a:tbl>
              <a:tblPr bandRow="1" firstRow="1">
                <a:noFill/>
                <a:tableStyleId>{5481921E-F785-4C5F-A9C9-A413E27355E2}</a:tableStyleId>
              </a:tblPr>
              <a:tblGrid>
                <a:gridCol w="729500"/>
                <a:gridCol w="1582175"/>
                <a:gridCol w="1582175"/>
                <a:gridCol w="2681525"/>
                <a:gridCol w="1643850"/>
              </a:tblGrid>
              <a:tr h="460650">
                <a:tc>
                  <a:txBody>
                    <a:bodyPr/>
                    <a:lstStyle/>
                    <a:p>
                      <a:pPr indent="0" lvl="0" marL="0" marR="0" rtl="0" algn="l">
                        <a:spcBef>
                          <a:spcPts val="0"/>
                        </a:spcBef>
                        <a:spcAft>
                          <a:spcPts val="0"/>
                        </a:spcAft>
                        <a:buNone/>
                      </a:pPr>
                      <a:r>
                        <a:rPr lang="en-IN" sz="1800"/>
                        <a:t>S.No</a:t>
                      </a:r>
                      <a:endParaRPr sz="1800"/>
                    </a:p>
                  </a:txBody>
                  <a:tcPr marT="45725" marB="45725" marR="91450" marL="91450"/>
                </a:tc>
                <a:tc>
                  <a:txBody>
                    <a:bodyPr/>
                    <a:lstStyle/>
                    <a:p>
                      <a:pPr indent="0" lvl="0" marL="0" marR="0" rtl="0" algn="l">
                        <a:spcBef>
                          <a:spcPts val="0"/>
                        </a:spcBef>
                        <a:spcAft>
                          <a:spcPts val="0"/>
                        </a:spcAft>
                        <a:buNone/>
                      </a:pPr>
                      <a:r>
                        <a:rPr lang="en-IN" sz="1800"/>
                        <a:t>Authour </a:t>
                      </a:r>
                      <a:endParaRPr sz="1800"/>
                    </a:p>
                  </a:txBody>
                  <a:tcPr marT="45725" marB="45725" marR="91450" marL="91450"/>
                </a:tc>
                <a:tc>
                  <a:txBody>
                    <a:bodyPr/>
                    <a:lstStyle/>
                    <a:p>
                      <a:pPr indent="0" lvl="0" marL="0" marR="0" rtl="0" algn="l">
                        <a:spcBef>
                          <a:spcPts val="0"/>
                        </a:spcBef>
                        <a:spcAft>
                          <a:spcPts val="0"/>
                        </a:spcAft>
                        <a:buNone/>
                      </a:pPr>
                      <a:r>
                        <a:rPr lang="en-IN" sz="1800"/>
                        <a:t>year</a:t>
                      </a:r>
                      <a:endParaRPr sz="1800"/>
                    </a:p>
                  </a:txBody>
                  <a:tcPr marT="45725" marB="45725" marR="91450" marL="91450"/>
                </a:tc>
                <a:tc>
                  <a:txBody>
                    <a:bodyPr/>
                    <a:lstStyle/>
                    <a:p>
                      <a:pPr indent="0" lvl="0" marL="0" marR="0" rtl="0" algn="l">
                        <a:spcBef>
                          <a:spcPts val="0"/>
                        </a:spcBef>
                        <a:spcAft>
                          <a:spcPts val="0"/>
                        </a:spcAft>
                        <a:buNone/>
                      </a:pPr>
                      <a:r>
                        <a:rPr lang="en-IN" sz="1800"/>
                        <a:t>Proposed technique </a:t>
                      </a:r>
                      <a:endParaRPr sz="1800"/>
                    </a:p>
                  </a:txBody>
                  <a:tcPr marT="45725" marB="45725" marR="91450" marL="91450"/>
                </a:tc>
                <a:tc>
                  <a:txBody>
                    <a:bodyPr/>
                    <a:lstStyle/>
                    <a:p>
                      <a:pPr indent="0" lvl="0" marL="0" marR="0" rtl="0" algn="l">
                        <a:spcBef>
                          <a:spcPts val="0"/>
                        </a:spcBef>
                        <a:spcAft>
                          <a:spcPts val="0"/>
                        </a:spcAft>
                        <a:buNone/>
                      </a:pPr>
                      <a:r>
                        <a:rPr lang="en-IN" sz="1800"/>
                        <a:t>Pros and cons </a:t>
                      </a:r>
                      <a:endParaRPr sz="1800"/>
                    </a:p>
                  </a:txBody>
                  <a:tcPr marT="45725" marB="45725" marR="91450" marL="91450"/>
                </a:tc>
              </a:tr>
              <a:tr h="95040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Rajesha , Rohini Krishna Mohite, et. al.</a:t>
                      </a:r>
                      <a:endParaRPr sz="1800"/>
                    </a:p>
                  </a:txBody>
                  <a:tcPr marT="45725" marB="45725" marR="91450" marL="91450"/>
                </a:tc>
                <a:tc>
                  <a:txBody>
                    <a:bodyPr/>
                    <a:lstStyle/>
                    <a:p>
                      <a:pPr indent="0" lvl="0" marL="0" marR="0" rtl="0" algn="l">
                        <a:spcBef>
                          <a:spcPts val="0"/>
                        </a:spcBef>
                        <a:spcAft>
                          <a:spcPts val="0"/>
                        </a:spcAft>
                        <a:buNone/>
                      </a:pPr>
                      <a:r>
                        <a:rPr lang="en-IN" sz="1800"/>
                        <a:t>2021</a:t>
                      </a:r>
                      <a:endParaRPr sz="1800"/>
                    </a:p>
                  </a:txBody>
                  <a:tcPr marT="45725" marB="45725" marR="91450" marL="91450"/>
                </a:tc>
                <a:tc>
                  <a:txBody>
                    <a:bodyPr/>
                    <a:lstStyle/>
                    <a:p>
                      <a:pPr indent="0" lvl="0" marL="0" marR="0" rtl="0" algn="l">
                        <a:spcBef>
                          <a:spcPts val="0"/>
                        </a:spcBef>
                        <a:spcAft>
                          <a:spcPts val="0"/>
                        </a:spcAft>
                        <a:buNone/>
                      </a:pPr>
                      <a:r>
                        <a:rPr lang="en-IN" sz="1800"/>
                        <a:t>Blockchain</a:t>
                      </a:r>
                      <a:endParaRPr sz="1800"/>
                    </a:p>
                  </a:txBody>
                  <a:tcPr marT="45725" marB="45725" marR="91450" marL="91450"/>
                </a:tc>
                <a:tc>
                  <a:txBody>
                    <a:bodyPr/>
                    <a:lstStyle/>
                    <a:p>
                      <a:pPr indent="0" lvl="0" marL="0" marR="0" rtl="0" algn="l">
                        <a:spcBef>
                          <a:spcPts val="0"/>
                        </a:spcBef>
                        <a:spcAft>
                          <a:spcPts val="0"/>
                        </a:spcAft>
                        <a:buNone/>
                      </a:pPr>
                      <a:r>
                        <a:rPr lang="en-IN" sz="1800"/>
                        <a:t>Using IPFS</a:t>
                      </a:r>
                      <a:endParaRPr sz="1800"/>
                    </a:p>
                  </a:txBody>
                  <a:tcPr marT="45725" marB="45725" marR="91450" marL="91450"/>
                </a:tc>
              </a:tr>
              <a:tr h="95040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Sunghyun Cho, Chiyoung Jeong, et. al.</a:t>
                      </a:r>
                      <a:endParaRPr sz="1800"/>
                    </a:p>
                  </a:txBody>
                  <a:tcPr marT="45725" marB="45725" marR="91450" marL="91450"/>
                </a:tc>
                <a:tc>
                  <a:txBody>
                    <a:bodyPr/>
                    <a:lstStyle/>
                    <a:p>
                      <a:pPr indent="0" lvl="0" marL="0" marR="0" rtl="0" algn="l">
                        <a:spcBef>
                          <a:spcPts val="0"/>
                        </a:spcBef>
                        <a:spcAft>
                          <a:spcPts val="0"/>
                        </a:spcAft>
                        <a:buNone/>
                      </a:pPr>
                      <a:r>
                        <a:rPr lang="en-IN" sz="1800"/>
                        <a:t>2019</a:t>
                      </a:r>
                      <a:endParaRPr sz="1800"/>
                    </a:p>
                  </a:txBody>
                  <a:tcPr marT="45725" marB="45725" marR="91450" marL="91450"/>
                </a:tc>
                <a:tc>
                  <a:txBody>
                    <a:bodyPr/>
                    <a:lstStyle/>
                    <a:p>
                      <a:pPr indent="0" lvl="0" marL="0" marR="0" rtl="0" algn="l">
                        <a:spcBef>
                          <a:spcPts val="0"/>
                        </a:spcBef>
                        <a:spcAft>
                          <a:spcPts val="0"/>
                        </a:spcAft>
                        <a:buNone/>
                      </a:pPr>
                      <a:r>
                        <a:rPr lang="en-IN" sz="1800"/>
                        <a:t>Blockchain</a:t>
                      </a:r>
                      <a:endParaRPr sz="1800"/>
                    </a:p>
                  </a:txBody>
                  <a:tcPr marT="45725" marB="45725" marR="91450" marL="91450"/>
                </a:tc>
                <a:tc>
                  <a:txBody>
                    <a:bodyPr/>
                    <a:lstStyle/>
                    <a:p>
                      <a:pPr indent="0" lvl="0" marL="0" marR="0" rtl="0" algn="l">
                        <a:spcBef>
                          <a:spcPts val="0"/>
                        </a:spcBef>
                        <a:spcAft>
                          <a:spcPts val="0"/>
                        </a:spcAft>
                        <a:buNone/>
                      </a:pPr>
                      <a:r>
                        <a:rPr lang="en-IN" sz="1800"/>
                        <a:t>Easily </a:t>
                      </a:r>
                      <a:r>
                        <a:rPr lang="en-IN" sz="1800"/>
                        <a:t>traceable</a:t>
                      </a:r>
                      <a:r>
                        <a:rPr lang="en-IN" sz="1800"/>
                        <a:t> and </a:t>
                      </a:r>
                      <a:r>
                        <a:rPr lang="en-IN" sz="1800"/>
                        <a:t>manageable</a:t>
                      </a:r>
                      <a:endParaRPr sz="1800"/>
                    </a:p>
                  </a:txBody>
                  <a:tcPr marT="45725" marB="45725" marR="91450" marL="91450"/>
                </a:tc>
              </a:tr>
              <a:tr h="95040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Liqun Liu, Weihan Zhang, et. al.</a:t>
                      </a:r>
                      <a:endParaRPr sz="1800"/>
                    </a:p>
                  </a:txBody>
                  <a:tcPr marT="45725" marB="45725" marR="91450" marL="91450"/>
                </a:tc>
                <a:tc>
                  <a:txBody>
                    <a:bodyPr/>
                    <a:lstStyle/>
                    <a:p>
                      <a:pPr indent="0" lvl="0" marL="0" marR="0" rtl="0" algn="l">
                        <a:spcBef>
                          <a:spcPts val="0"/>
                        </a:spcBef>
                        <a:spcAft>
                          <a:spcPts val="0"/>
                        </a:spcAft>
                        <a:buNone/>
                      </a:pPr>
                      <a:r>
                        <a:rPr lang="en-IN" sz="1800"/>
                        <a:t>2021</a:t>
                      </a:r>
                      <a:endParaRPr sz="1800"/>
                    </a:p>
                  </a:txBody>
                  <a:tcPr marT="45725" marB="45725" marR="91450" marL="91450"/>
                </a:tc>
                <a:tc>
                  <a:txBody>
                    <a:bodyPr/>
                    <a:lstStyle/>
                    <a:p>
                      <a:pPr indent="0" lvl="0" marL="0" marR="0" rtl="0" algn="l">
                        <a:spcBef>
                          <a:spcPts val="0"/>
                        </a:spcBef>
                        <a:spcAft>
                          <a:spcPts val="0"/>
                        </a:spcAft>
                        <a:buNone/>
                      </a:pPr>
                      <a:r>
                        <a:rPr lang="en-IN" sz="1800"/>
                        <a:t>Blockchain</a:t>
                      </a:r>
                      <a:endParaRPr sz="1800"/>
                    </a:p>
                  </a:txBody>
                  <a:tcPr marT="45725" marB="45725" marR="91450" marL="91450"/>
                </a:tc>
                <a:tc>
                  <a:txBody>
                    <a:bodyPr/>
                    <a:lstStyle/>
                    <a:p>
                      <a:pPr indent="0" lvl="0" marL="0" marR="0" rtl="0" algn="l">
                        <a:spcBef>
                          <a:spcPts val="0"/>
                        </a:spcBef>
                        <a:spcAft>
                          <a:spcPts val="0"/>
                        </a:spcAft>
                        <a:buNone/>
                      </a:pPr>
                      <a:r>
                        <a:rPr lang="en-IN" sz="1800"/>
                        <a:t>decentralization, security, and tamper-proof</a:t>
                      </a:r>
                      <a:endParaRPr sz="1800"/>
                    </a:p>
                  </a:txBody>
                  <a:tcPr marT="45725" marB="45725" marR="91450" marL="91450"/>
                </a:tc>
              </a:tr>
              <a:tr h="95040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Paula Fraga-Lamas, Tiago M. Fernández-Caramés, et. al.</a:t>
                      </a:r>
                      <a:endParaRPr sz="1800"/>
                    </a:p>
                  </a:txBody>
                  <a:tcPr marT="45725" marB="45725" marR="91450" marL="91450"/>
                </a:tc>
                <a:tc>
                  <a:txBody>
                    <a:bodyPr/>
                    <a:lstStyle/>
                    <a:p>
                      <a:pPr indent="0" lvl="0" marL="0" marR="0" rtl="0" algn="l">
                        <a:spcBef>
                          <a:spcPts val="0"/>
                        </a:spcBef>
                        <a:spcAft>
                          <a:spcPts val="0"/>
                        </a:spcAft>
                        <a:buNone/>
                      </a:pPr>
                      <a:r>
                        <a:rPr lang="en-IN" sz="1800"/>
                        <a:t>2021</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IN" sz="1800"/>
                        <a:t>Blockchain</a:t>
                      </a:r>
                      <a:endParaRPr sz="1800"/>
                    </a:p>
                  </a:txBody>
                  <a:tcPr marT="45725" marB="45725" marR="91450" marL="91450"/>
                </a:tc>
                <a:tc>
                  <a:txBody>
                    <a:bodyPr/>
                    <a:lstStyle/>
                    <a:p>
                      <a:pPr indent="0" lvl="0" marL="0" marR="0" rtl="0" algn="l">
                        <a:spcBef>
                          <a:spcPts val="0"/>
                        </a:spcBef>
                        <a:spcAft>
                          <a:spcPts val="0"/>
                        </a:spcAft>
                        <a:buNone/>
                      </a:pPr>
                      <a:r>
                        <a:rPr lang="en-IN" sz="1800"/>
                        <a:t>DLTs guarantee provenance and traceability</a:t>
                      </a:r>
                      <a:endParaRPr sz="1800"/>
                    </a:p>
                  </a:txBody>
                  <a:tcPr marT="45725" marB="45725" marR="91450" marL="91450"/>
                </a:tc>
              </a:tr>
            </a:tbl>
          </a:graphicData>
        </a:graphic>
      </p:graphicFrame>
      <p:pic>
        <p:nvPicPr>
          <p:cNvPr descr="D:\21-22  IT\Project\220px-Veltech_Rangarajan_Dr._Sagunthala_R&amp;D_Institute_of_Science_and_Technology_logo.png" id="133" name="Google Shape;133;p19"/>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Title explanation </a:t>
            </a:r>
            <a:endParaRPr/>
          </a:p>
        </p:txBody>
      </p:sp>
      <p:sp>
        <p:nvSpPr>
          <p:cNvPr id="139" name="Google Shape;13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D:\21-22  IT\Project\220px-Veltech_Rangarajan_Dr._Sagunthala_R&amp;D_Institute_of_Science_and_Technology_logo.png" id="140" name="Google Shape;140;p20"/>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graphicFrame>
        <p:nvGraphicFramePr>
          <p:cNvPr id="141" name="Google Shape;141;p20"/>
          <p:cNvGraphicFramePr/>
          <p:nvPr/>
        </p:nvGraphicFramePr>
        <p:xfrm>
          <a:off x="434472" y="1479803"/>
          <a:ext cx="3000000" cy="3000000"/>
        </p:xfrm>
        <a:graphic>
          <a:graphicData uri="http://schemas.openxmlformats.org/drawingml/2006/table">
            <a:tbl>
              <a:tblPr bandRow="1" firstRow="1">
                <a:noFill/>
                <a:tableStyleId>{5481921E-F785-4C5F-A9C9-A413E27355E2}</a:tableStyleId>
              </a:tblPr>
              <a:tblGrid>
                <a:gridCol w="664125"/>
                <a:gridCol w="3861325"/>
                <a:gridCol w="3803075"/>
              </a:tblGrid>
              <a:tr h="668075">
                <a:tc>
                  <a:txBody>
                    <a:bodyPr/>
                    <a:lstStyle/>
                    <a:p>
                      <a:pPr indent="0" lvl="0" marL="0" marR="0" rtl="0" algn="l">
                        <a:spcBef>
                          <a:spcPts val="0"/>
                        </a:spcBef>
                        <a:spcAft>
                          <a:spcPts val="0"/>
                        </a:spcAft>
                        <a:buNone/>
                      </a:pPr>
                      <a:r>
                        <a:rPr lang="en-IN" sz="1800"/>
                        <a:t>S.no</a:t>
                      </a:r>
                      <a:endParaRPr sz="1800"/>
                    </a:p>
                  </a:txBody>
                  <a:tcPr marT="45725" marB="45725" marR="91450" marL="91450"/>
                </a:tc>
                <a:tc>
                  <a:txBody>
                    <a:bodyPr/>
                    <a:lstStyle/>
                    <a:p>
                      <a:pPr indent="0" lvl="0" marL="0" marR="0" rtl="0" algn="l">
                        <a:spcBef>
                          <a:spcPts val="0"/>
                        </a:spcBef>
                        <a:spcAft>
                          <a:spcPts val="0"/>
                        </a:spcAft>
                        <a:buNone/>
                      </a:pPr>
                      <a:r>
                        <a:rPr lang="en-IN" sz="1800"/>
                        <a:t>Item</a:t>
                      </a:r>
                      <a:endParaRPr sz="1800"/>
                    </a:p>
                  </a:txBody>
                  <a:tcPr marT="45725" marB="45725" marR="91450" marL="91450"/>
                </a:tc>
                <a:tc>
                  <a:txBody>
                    <a:bodyPr/>
                    <a:lstStyle/>
                    <a:p>
                      <a:pPr indent="0" lvl="0" marL="0" marR="0" rtl="0" algn="l">
                        <a:spcBef>
                          <a:spcPts val="0"/>
                        </a:spcBef>
                        <a:spcAft>
                          <a:spcPts val="0"/>
                        </a:spcAft>
                        <a:buNone/>
                      </a:pPr>
                      <a:r>
                        <a:rPr lang="en-IN" sz="1800"/>
                        <a:t>Description </a:t>
                      </a:r>
                      <a:endParaRPr sz="1800"/>
                    </a:p>
                  </a:txBody>
                  <a:tcPr marT="45725" marB="45725" marR="91450" marL="91450"/>
                </a:tc>
              </a:tr>
              <a:tr h="11530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SzPts val="1100"/>
                        <a:buNone/>
                      </a:pPr>
                      <a:r>
                        <a:rPr lang="en-IN" sz="1800"/>
                        <a:t>Base paper title</a:t>
                      </a:r>
                      <a:endParaRPr sz="1800"/>
                    </a:p>
                  </a:txBody>
                  <a:tcPr marT="45725" marB="45725" marR="91450" marL="91450"/>
                </a:tc>
                <a:tc>
                  <a:txBody>
                    <a:bodyPr/>
                    <a:lstStyle/>
                    <a:p>
                      <a:pPr indent="0" lvl="0" marL="0" rtl="0" algn="l">
                        <a:spcBef>
                          <a:spcPts val="0"/>
                        </a:spcBef>
                        <a:spcAft>
                          <a:spcPts val="0"/>
                        </a:spcAft>
                        <a:buSzPts val="1100"/>
                        <a:buNone/>
                      </a:pPr>
                      <a:r>
                        <a:rPr lang="en-IN" sz="1800"/>
                        <a:t>Fake News, Disinformation, and Deepfakes: Leveraging Distributed Ledger Technologies and Blockchain to Combat Digital Deception and Counterfeit Reality</a:t>
                      </a:r>
                      <a:endParaRPr sz="1800"/>
                    </a:p>
                    <a:p>
                      <a:pPr indent="0" lvl="0" marL="0" marR="0" rtl="0" algn="l">
                        <a:spcBef>
                          <a:spcPts val="0"/>
                        </a:spcBef>
                        <a:spcAft>
                          <a:spcPts val="0"/>
                        </a:spcAft>
                        <a:buNone/>
                      </a:pPr>
                      <a:r>
                        <a:t/>
                      </a:r>
                      <a:endParaRPr sz="1800"/>
                    </a:p>
                  </a:txBody>
                  <a:tcPr marT="45725" marB="45725" marR="91450" marL="91450"/>
                </a:tc>
              </a:tr>
              <a:tr h="13261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Proposed project title</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IN" sz="1800"/>
                        <a:t>Identification of forgery data that could be inimical to the sovereignty of any nation using the smart contract.</a:t>
                      </a:r>
                      <a:endParaRPr sz="1800"/>
                    </a:p>
                    <a:p>
                      <a:pPr indent="0" lvl="0" marL="0" marR="0" rtl="0" algn="l">
                        <a:spcBef>
                          <a:spcPts val="0"/>
                        </a:spcBef>
                        <a:spcAft>
                          <a:spcPts val="0"/>
                        </a:spcAft>
                        <a:buNone/>
                      </a:pPr>
                      <a:r>
                        <a:t/>
                      </a:r>
                      <a:endParaRPr sz="1800"/>
                    </a:p>
                  </a:txBody>
                  <a:tcPr marT="45725" marB="45725" marR="91450" marL="91450"/>
                </a:tc>
              </a:tr>
              <a:tr h="16472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rtl="0" algn="just">
                        <a:spcBef>
                          <a:spcPts val="0"/>
                        </a:spcBef>
                        <a:spcAft>
                          <a:spcPts val="0"/>
                        </a:spcAft>
                        <a:buClr>
                          <a:schemeClr val="dk1"/>
                        </a:buClr>
                        <a:buSzPts val="1100"/>
                        <a:buFont typeface="Arial"/>
                        <a:buNone/>
                      </a:pPr>
                      <a:r>
                        <a:rPr lang="en-IN" sz="1800"/>
                        <a:t>Improvement from existing system</a:t>
                      </a:r>
                      <a:endParaRPr sz="1800"/>
                    </a:p>
                  </a:txBody>
                  <a:tcPr marT="45725" marB="45725" marR="91450" marL="91450"/>
                </a:tc>
                <a:tc>
                  <a:txBody>
                    <a:bodyPr/>
                    <a:lstStyle/>
                    <a:p>
                      <a:pPr indent="0" lvl="0" marL="0" rtl="0" algn="just">
                        <a:spcBef>
                          <a:spcPts val="0"/>
                        </a:spcBef>
                        <a:spcAft>
                          <a:spcPts val="0"/>
                        </a:spcAft>
                        <a:buClr>
                          <a:schemeClr val="dk1"/>
                        </a:buClr>
                        <a:buSzPts val="1100"/>
                        <a:buFont typeface="Arial"/>
                        <a:buNone/>
                      </a:pPr>
                      <a:r>
                        <a:rPr lang="en-IN" sz="2000"/>
                        <a:t>Transparency, secured, immutable, authenticity, less storage consumption and economical</a:t>
                      </a:r>
                      <a:endParaRPr sz="1800"/>
                    </a:p>
                    <a:p>
                      <a:pPr indent="0" lvl="0" marL="0" marR="0" rtl="0" algn="l">
                        <a:spcBef>
                          <a:spcPts val="0"/>
                        </a:spcBef>
                        <a:spcAft>
                          <a:spcPts val="0"/>
                        </a:spcAft>
                        <a:buNone/>
                      </a:pPr>
                      <a:r>
                        <a:t/>
                      </a:r>
                      <a:endParaRPr sz="20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Existing system</a:t>
            </a:r>
            <a:endParaRPr/>
          </a:p>
        </p:txBody>
      </p:sp>
      <p:sp>
        <p:nvSpPr>
          <p:cNvPr id="147" name="Google Shape;14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N" sz="2400"/>
              <a:t>Using Machine or deep learning we can do these work.</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Cons:</a:t>
            </a:r>
            <a:endParaRPr sz="2400"/>
          </a:p>
          <a:p>
            <a:pPr indent="-381000" lvl="0" marL="457200" rtl="0" algn="l">
              <a:spcBef>
                <a:spcPts val="0"/>
              </a:spcBef>
              <a:spcAft>
                <a:spcPts val="0"/>
              </a:spcAft>
              <a:buSzPts val="2400"/>
              <a:buChar char="•"/>
            </a:pPr>
            <a:r>
              <a:rPr lang="en-IN" sz="2400"/>
              <a:t>Centralised access to the data</a:t>
            </a:r>
            <a:endParaRPr sz="2400"/>
          </a:p>
          <a:p>
            <a:pPr indent="-381000" lvl="0" marL="457200" rtl="0" algn="l">
              <a:spcBef>
                <a:spcPts val="0"/>
              </a:spcBef>
              <a:spcAft>
                <a:spcPts val="0"/>
              </a:spcAft>
              <a:buSzPts val="2400"/>
              <a:buChar char="•"/>
            </a:pPr>
            <a:r>
              <a:rPr lang="en-IN" sz="2400"/>
              <a:t>One can manipulate the data</a:t>
            </a:r>
            <a:endParaRPr sz="2400"/>
          </a:p>
          <a:p>
            <a:pPr indent="-381000" lvl="0" marL="457200" rtl="0" algn="l">
              <a:spcBef>
                <a:spcPts val="0"/>
              </a:spcBef>
              <a:spcAft>
                <a:spcPts val="0"/>
              </a:spcAft>
              <a:buSzPts val="2400"/>
              <a:buChar char="•"/>
            </a:pPr>
            <a:r>
              <a:rPr lang="en-IN" sz="2400"/>
              <a:t>Higher dataset</a:t>
            </a:r>
            <a:endParaRPr sz="2400"/>
          </a:p>
        </p:txBody>
      </p:sp>
      <p:pic>
        <p:nvPicPr>
          <p:cNvPr descr="D:\21-22  IT\Project\220px-Veltech_Rangarajan_Dr._Sagunthala_R&amp;D_Institute_of_Science_and_Technology_logo.png" id="148" name="Google Shape;148;p21"/>
          <p:cNvPicPr preferRelativeResize="0"/>
          <p:nvPr/>
        </p:nvPicPr>
        <p:blipFill rotWithShape="1">
          <a:blip r:embed="rId3">
            <a:alphaModFix/>
          </a:blip>
          <a:srcRect b="0" l="0" r="0" t="0"/>
          <a:stretch/>
        </p:blipFill>
        <p:spPr>
          <a:xfrm>
            <a:off x="7664202" y="0"/>
            <a:ext cx="1479798" cy="14797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