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hyperlink" Target="https://pynput.readthedocs.io/en/latest/" TargetMode="External" /><Relationship Id="rId2" Type="http://schemas.openxmlformats.org/officeDocument/2006/relationships/hyperlink" Target="https://docs.python.org/3/" TargetMode="External" /><Relationship Id="rId1" Type="http://schemas.openxmlformats.org/officeDocument/2006/relationships/slideLayout" Target="../slideLayouts/slideLayout2.xml" /><Relationship Id="rId4" Type="http://schemas.openxmlformats.org/officeDocument/2006/relationships/hyperlink" Target="https://docs.python.org/3/library/tkinter.html" TargetMode="Externa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 Id="rId4" Type="http://schemas.openxmlformats.org/officeDocument/2006/relationships/image" Target="../media/image7.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924582" y="4334696"/>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L.SURYA-MOUNTZION COLLEGE OF ENGINEERING AND TECHNOLOGY-BE/CSE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algn="l">
              <a:buFont typeface="+mj-lt"/>
              <a:buAutoNum type="arabicPeriod"/>
            </a:pPr>
            <a:r>
              <a:rPr lang="en-US" b="1" i="0" dirty="0">
                <a:solidFill>
                  <a:srgbClr val="0D0D0D"/>
                </a:solidFill>
                <a:effectLst/>
                <a:latin typeface="Söhne"/>
              </a:rPr>
              <a:t>Enhanced Detection Techniques</a:t>
            </a:r>
            <a:r>
              <a:rPr lang="en-US" b="0" i="0" dirty="0">
                <a:solidFill>
                  <a:srgbClr val="0D0D0D"/>
                </a:solidFill>
                <a:effectLst/>
                <a:latin typeface="Söhne"/>
              </a:rPr>
              <a:t>: Further research can focus on developing advanced detection algorithms to improve the accuracy and efficiency of keylogger detection.</a:t>
            </a:r>
          </a:p>
          <a:p>
            <a:pPr algn="l">
              <a:buFont typeface="+mj-lt"/>
              <a:buAutoNum type="arabicPeriod"/>
            </a:pPr>
            <a:r>
              <a:rPr lang="en-US" b="1" i="0" dirty="0">
                <a:solidFill>
                  <a:srgbClr val="0D0D0D"/>
                </a:solidFill>
                <a:effectLst/>
                <a:latin typeface="Söhne"/>
              </a:rPr>
              <a:t>User Notification</a:t>
            </a:r>
            <a:r>
              <a:rPr lang="en-US" b="0" i="0" dirty="0">
                <a:solidFill>
                  <a:srgbClr val="0D0D0D"/>
                </a:solidFill>
                <a:effectLst/>
                <a:latin typeface="Söhne"/>
              </a:rPr>
              <a:t>: Implementing real-time alerts or notifications to users when suspicious activity is detected can enhance the system's usability and effectiveness.</a:t>
            </a:r>
          </a:p>
          <a:p>
            <a:pPr algn="l">
              <a:buFont typeface="+mj-lt"/>
              <a:buAutoNum type="arabicPeriod"/>
            </a:pPr>
            <a:r>
              <a:rPr lang="en-US" b="1" i="0" dirty="0">
                <a:solidFill>
                  <a:srgbClr val="0D0D0D"/>
                </a:solidFill>
                <a:effectLst/>
                <a:latin typeface="Söhne"/>
              </a:rPr>
              <a:t>Integration with Security Suites</a:t>
            </a:r>
            <a:r>
              <a:rPr lang="en-US" b="0" i="0" dirty="0">
                <a:solidFill>
                  <a:srgbClr val="0D0D0D"/>
                </a:solidFill>
                <a:effectLst/>
                <a:latin typeface="Söhne"/>
              </a:rPr>
              <a:t>: Integration with existing security software suites can provide comprehensive protection against a wide range of cybersecurity threats.</a:t>
            </a:r>
          </a:p>
          <a:p>
            <a:pPr algn="l">
              <a:buFont typeface="+mj-lt"/>
              <a:buAutoNum type="arabicPeriod"/>
            </a:pPr>
            <a:r>
              <a:rPr lang="en-US" b="1" i="0" dirty="0">
                <a:solidFill>
                  <a:srgbClr val="0D0D0D"/>
                </a:solidFill>
                <a:effectLst/>
                <a:latin typeface="Söhne"/>
              </a:rPr>
              <a:t>Performance Optimization</a:t>
            </a:r>
            <a:r>
              <a:rPr lang="en-US" b="0" i="0" dirty="0">
                <a:solidFill>
                  <a:srgbClr val="0D0D0D"/>
                </a:solidFill>
                <a:effectLst/>
                <a:latin typeface="Söhne"/>
              </a:rPr>
              <a:t>: Optimizing the system's performance to minimize resource usage and maximize efficiency, ensuring minimal impact on system performance.</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mj-lt"/>
              <a:buAutoNum type="arabicPeriod"/>
            </a:pPr>
            <a:r>
              <a:rPr lang="fr-FR" sz="2400" b="0" i="0" dirty="0">
                <a:solidFill>
                  <a:srgbClr val="0D0D0D"/>
                </a:solidFill>
                <a:effectLst/>
                <a:latin typeface="Söhne"/>
              </a:rPr>
              <a:t>Python Documentation: </a:t>
            </a:r>
            <a:r>
              <a:rPr lang="fr-FR" sz="2400" b="0" i="0" u="none" strike="noStrike" dirty="0">
                <a:solidFill>
                  <a:srgbClr val="0D0D0D"/>
                </a:solidFill>
                <a:effectLst/>
                <a:latin typeface="Söhne"/>
                <a:hlinkClick r:id="rId2"/>
              </a:rPr>
              <a:t>https://docs.python.org/3/</a:t>
            </a:r>
            <a:endParaRPr lang="fr-FR" sz="2400" b="0" i="0" dirty="0">
              <a:solidFill>
                <a:srgbClr val="0D0D0D"/>
              </a:solidFill>
              <a:effectLst/>
              <a:latin typeface="Söhne"/>
            </a:endParaRPr>
          </a:p>
          <a:p>
            <a:pPr algn="l">
              <a:buFont typeface="+mj-lt"/>
              <a:buAutoNum type="arabicPeriod"/>
            </a:pPr>
            <a:r>
              <a:rPr lang="fr-FR" sz="2400" b="0" i="0" dirty="0" err="1">
                <a:solidFill>
                  <a:srgbClr val="0D0D0D"/>
                </a:solidFill>
                <a:effectLst/>
                <a:latin typeface="Söhne"/>
              </a:rPr>
              <a:t>pynput</a:t>
            </a:r>
            <a:r>
              <a:rPr lang="fr-FR" sz="2400" b="0" i="0" dirty="0">
                <a:solidFill>
                  <a:srgbClr val="0D0D0D"/>
                </a:solidFill>
                <a:effectLst/>
                <a:latin typeface="Söhne"/>
              </a:rPr>
              <a:t> Documentation: </a:t>
            </a:r>
            <a:r>
              <a:rPr lang="fr-FR" sz="2400" b="0" i="0" u="none" strike="noStrike" dirty="0">
                <a:solidFill>
                  <a:srgbClr val="0D0D0D"/>
                </a:solidFill>
                <a:effectLst/>
                <a:latin typeface="Söhne"/>
                <a:hlinkClick r:id="rId3"/>
              </a:rPr>
              <a:t>https://pynput.readthedocs.io/en/latest/</a:t>
            </a:r>
            <a:endParaRPr lang="fr-FR" sz="2400" b="0" i="0" dirty="0">
              <a:solidFill>
                <a:srgbClr val="0D0D0D"/>
              </a:solidFill>
              <a:effectLst/>
              <a:latin typeface="Söhne"/>
            </a:endParaRPr>
          </a:p>
          <a:p>
            <a:pPr algn="l">
              <a:buFont typeface="+mj-lt"/>
              <a:buAutoNum type="arabicPeriod"/>
            </a:pPr>
            <a:r>
              <a:rPr lang="fr-FR" sz="2400" b="0" i="0" dirty="0" err="1">
                <a:solidFill>
                  <a:srgbClr val="0D0D0D"/>
                </a:solidFill>
                <a:effectLst/>
                <a:latin typeface="Söhne"/>
              </a:rPr>
              <a:t>Tkinter</a:t>
            </a:r>
            <a:r>
              <a:rPr lang="fr-FR" sz="2400" b="0" i="0" dirty="0">
                <a:solidFill>
                  <a:srgbClr val="0D0D0D"/>
                </a:solidFill>
                <a:effectLst/>
                <a:latin typeface="Söhne"/>
              </a:rPr>
              <a:t> Documentation: </a:t>
            </a:r>
            <a:r>
              <a:rPr lang="fr-FR" sz="2400" b="0" i="0" u="none" strike="noStrike" dirty="0">
                <a:solidFill>
                  <a:srgbClr val="0D0D0D"/>
                </a:solidFill>
                <a:effectLst/>
                <a:latin typeface="Söhne"/>
                <a:hlinkClick r:id="rId4"/>
              </a:rPr>
              <a:t>https://docs.python.org/3/library/tkinter.html</a:t>
            </a:r>
            <a:endParaRPr lang="fr-FR" sz="2400" b="0" i="0" dirty="0">
              <a:solidFill>
                <a:srgbClr val="0D0D0D"/>
              </a:solidFill>
              <a:effectLst/>
              <a:latin typeface="Söhne"/>
            </a:endParaRPr>
          </a:p>
          <a:p>
            <a:pPr algn="l">
              <a:buFont typeface="+mj-lt"/>
              <a:buAutoNum type="arabicPeriod"/>
            </a:pPr>
            <a:r>
              <a:rPr lang="fr-FR" sz="2400" b="0" i="0" dirty="0" err="1">
                <a:solidFill>
                  <a:srgbClr val="0D0D0D"/>
                </a:solidFill>
                <a:effectLst/>
                <a:latin typeface="Söhne"/>
              </a:rPr>
              <a:t>Cybersecurity</a:t>
            </a:r>
            <a:r>
              <a:rPr lang="fr-FR" sz="2400" b="0" i="0" dirty="0">
                <a:solidFill>
                  <a:srgbClr val="0D0D0D"/>
                </a:solidFill>
                <a:effectLst/>
                <a:latin typeface="Söhne"/>
              </a:rPr>
              <a:t> Best Practices: </a:t>
            </a:r>
            <a:r>
              <a:rPr lang="fr-FR" sz="2400" b="0" i="0" u="none" strike="noStrike" dirty="0">
                <a:solidFill>
                  <a:srgbClr val="0D0D0D"/>
                </a:solidFill>
                <a:effectLst/>
                <a:latin typeface="Söhne"/>
              </a:rPr>
              <a:t>https://www.cisa.gov/cybersecurity-best-practices</a:t>
            </a:r>
            <a:endParaRPr lang="fr-FR" sz="2400" b="0" i="0" dirty="0">
              <a:solidFill>
                <a:srgbClr val="0D0D0D"/>
              </a:solidFill>
              <a:effectLst/>
              <a:latin typeface="Söhne"/>
            </a:endParaRPr>
          </a:p>
          <a:p>
            <a:pPr marL="0" indent="0">
              <a:buNone/>
            </a:pPr>
            <a:endParaRPr lang="en-IN" sz="2400" dirty="0"/>
          </a:p>
        </p:txBody>
      </p:sp>
      <p:sp>
        <p:nvSpPr>
          <p:cNvPr id="3" name="Rectangle 1">
            <a:extLst>
              <a:ext uri="{FF2B5EF4-FFF2-40B4-BE49-F238E27FC236}">
                <a16:creationId xmlns:a16="http://schemas.microsoft.com/office/drawing/2014/main" id="{D97DB467-4600-6B89-9B06-49A2400268BB}"/>
              </a:ext>
            </a:extLst>
          </p:cNvPr>
          <p:cNvSpPr>
            <a:spLocks noChangeArrowheads="1"/>
          </p:cNvSpPr>
          <p:nvPr/>
        </p:nvSpPr>
        <p:spPr bwMode="auto">
          <a:xfrm>
            <a:off x="0" y="0"/>
            <a:ext cx="4394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a:ln>
                  <a:noFill/>
                </a:ln>
                <a:solidFill>
                  <a:schemeClr val="tx1"/>
                </a:solidFill>
                <a:effectLst/>
                <a:latin typeface="Söhne"/>
              </a:rPr>
              <a:t>Python Documentation: </a:t>
            </a:r>
            <a:r>
              <a:rPr kumimoji="0" lang="en-US" altLang="en-US" sz="1000" b="0" i="0" u="none" strike="noStrike" cap="none" normalizeH="0" baseline="0">
                <a:ln>
                  <a:noFill/>
                </a:ln>
                <a:solidFill>
                  <a:schemeClr val="tx1"/>
                </a:solidFill>
                <a:effectLst/>
                <a:latin typeface="Söhne"/>
                <a:hlinkClick r:id="rId2"/>
              </a:rPr>
              <a:t>https://docs.python.org/3/</a:t>
            </a:r>
            <a:endParaRPr kumimoji="0" lang="en-US" altLang="en-US" sz="1000" b="0" i="0" u="none" strike="noStrike" cap="none" normalizeH="0" baseline="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0" i="0" u="none" strike="noStrike" cap="none" normalizeH="0" baseline="0">
                <a:ln>
                  <a:noFill/>
                </a:ln>
                <a:solidFill>
                  <a:schemeClr val="tx1"/>
                </a:solidFill>
                <a:effectLst/>
                <a:latin typeface="Söhne"/>
              </a:rPr>
              <a:t>pynput Documentation: </a:t>
            </a:r>
            <a:r>
              <a:rPr kumimoji="0" lang="en-US" altLang="en-US" sz="1000" b="0" i="0" u="none" strike="noStrike" cap="none" normalizeH="0" baseline="0">
                <a:ln>
                  <a:noFill/>
                </a:ln>
                <a:solidFill>
                  <a:schemeClr val="tx1"/>
                </a:solidFill>
                <a:effectLst/>
                <a:latin typeface="Söhne"/>
                <a:hlinkClick r:id="rId3"/>
              </a:rPr>
              <a:t>https://pynput.readthedocs.io/en/latest/</a:t>
            </a:r>
            <a:endParaRPr kumimoji="0" lang="en-US" altLang="en-US" sz="1000" b="0" i="0" u="none" strike="noStrike" cap="none" normalizeH="0" baseline="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000" b="0" i="0" u="none" strike="noStrike" cap="none" normalizeH="0" baseline="0">
                <a:ln>
                  <a:noFill/>
                </a:ln>
                <a:solidFill>
                  <a:schemeClr val="tx1"/>
                </a:solidFill>
                <a:effectLst/>
                <a:latin typeface="Söhne"/>
              </a:rPr>
              <a:t>Tkinter Documentation: </a:t>
            </a:r>
            <a:r>
              <a:rPr kumimoji="0" lang="en-US" altLang="en-US" sz="1000" b="0" i="0" u="none" strike="noStrike" cap="none" normalizeH="0" baseline="0">
                <a:ln>
                  <a:noFill/>
                </a:ln>
                <a:solidFill>
                  <a:schemeClr val="tx1"/>
                </a:solidFill>
                <a:effectLst/>
                <a:latin typeface="Söhne"/>
                <a:hlinkClick r:id="rId4"/>
              </a:rPr>
              <a:t>https://docs.python.org/3/library/tkinter.html</a:t>
            </a:r>
            <a:endParaRPr kumimoji="0" lang="en-US" altLang="en-US" sz="1000" b="0" i="0" u="none" strike="noStrike" cap="none" normalizeH="0" baseline="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000" b="0" i="0" u="none" strike="noStrike" cap="none" normalizeH="0" baseline="0">
                <a:ln>
                  <a:noFill/>
                </a:ln>
                <a:solidFill>
                  <a:schemeClr val="tx1"/>
                </a:solidFill>
                <a:effectLst/>
                <a:latin typeface="Söhne"/>
              </a:rPr>
              <a:t>Cybersecurity Best Practices: https://www.cisa.gov/cybersecurity-best-practices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2 / 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35DD1AEB-5726-9C09-028F-51ED940E961C}"/>
              </a:ext>
            </a:extLst>
          </p:cNvPr>
          <p:cNvSpPr>
            <a:spLocks noChangeArrowheads="1"/>
          </p:cNvSpPr>
          <p:nvPr/>
        </p:nvSpPr>
        <p:spPr bwMode="auto">
          <a:xfrm>
            <a:off x="0" y="0"/>
            <a:ext cx="1092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737629" y="1422190"/>
            <a:ext cx="11029615" cy="4673324"/>
          </a:xfrm>
        </p:spPr>
        <p:txBody>
          <a:bodyPr/>
          <a:lstStyle/>
          <a:p>
            <a:pPr marL="305435" indent="-305435"/>
            <a:r>
              <a:rPr lang="en-US"/>
              <a:t>In </a:t>
            </a:r>
            <a:r>
              <a:rPr lang="en-US" dirty="0"/>
              <a:t>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dirty="0"/>
              <a:t>To address the problem of keyloggers, a Python-based keylogger detection system is proposed. This system utilizes the </a:t>
            </a:r>
            <a:r>
              <a:rPr lang="en-US" dirty="0" err="1"/>
              <a:t>pynput</a:t>
            </a:r>
            <a:r>
              <a:rPr lang="en-US" dirty="0"/>
              <a:t> library to monitor keyboard events and detect suspicious keystroke patterns indicative of keylogging activity. The system logs keystrokes in real-time and analyzes them to identify potential keylogger behavior.</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908363" y="1352360"/>
            <a:ext cx="11029615" cy="4673324"/>
          </a:xfrm>
        </p:spPr>
        <p:txBody>
          <a:bodyPr/>
          <a:lstStyle/>
          <a:p>
            <a:pPr marL="0" indent="0">
              <a:buNone/>
            </a:pPr>
            <a:r>
              <a:rPr lang="en-US" sz="1800" dirty="0">
                <a:solidFill>
                  <a:srgbClr val="0F0F0F"/>
                </a:solidFill>
              </a:rPr>
              <a:t>Keylogger Detection Mechanism: The system employs a listener function to monitor keyboard events using the </a:t>
            </a:r>
            <a:r>
              <a:rPr lang="en-US" sz="1800" dirty="0" err="1">
                <a:solidFill>
                  <a:srgbClr val="0F0F0F"/>
                </a:solidFill>
              </a:rPr>
              <a:t>pynput</a:t>
            </a:r>
            <a:r>
              <a:rPr lang="en-US" sz="1800" dirty="0">
                <a:solidFill>
                  <a:srgbClr val="0F0F0F"/>
                </a:solidFill>
              </a:rPr>
              <a:t> library.</a:t>
            </a:r>
          </a:p>
          <a:p>
            <a:pPr marL="0" indent="0">
              <a:buNone/>
            </a:pPr>
            <a:r>
              <a:rPr lang="en-US" sz="1800" dirty="0">
                <a:solidFill>
                  <a:srgbClr val="0F0F0F"/>
                </a:solidFill>
              </a:rPr>
              <a:t>Event Handling: When a key is pressed or released, the corresponding event handlers (</a:t>
            </a:r>
            <a:r>
              <a:rPr lang="en-US" sz="1800" dirty="0" err="1">
                <a:solidFill>
                  <a:srgbClr val="0F0F0F"/>
                </a:solidFill>
              </a:rPr>
              <a:t>on_press</a:t>
            </a:r>
            <a:r>
              <a:rPr lang="en-US" sz="1800" dirty="0">
                <a:solidFill>
                  <a:srgbClr val="0F0F0F"/>
                </a:solidFill>
              </a:rPr>
              <a:t> and </a:t>
            </a:r>
            <a:r>
              <a:rPr lang="en-US" sz="1800" dirty="0" err="1">
                <a:solidFill>
                  <a:srgbClr val="0F0F0F"/>
                </a:solidFill>
              </a:rPr>
              <a:t>on_release</a:t>
            </a:r>
            <a:r>
              <a:rPr lang="en-US" sz="1800" dirty="0">
                <a:solidFill>
                  <a:srgbClr val="0F0F0F"/>
                </a:solidFill>
              </a:rPr>
              <a:t>) are triggered to capture the keystrokes.</a:t>
            </a:r>
          </a:p>
          <a:p>
            <a:pPr marL="0" indent="0">
              <a:buNone/>
            </a:pPr>
            <a:r>
              <a:rPr lang="en-US" sz="1800" dirty="0">
                <a:solidFill>
                  <a:srgbClr val="0F0F0F"/>
                </a:solidFill>
              </a:rPr>
              <a:t>Data Logging: Captured keystrokes are logged in two formats - a text file (key_log.txt) and a JSON file (</a:t>
            </a:r>
            <a:r>
              <a:rPr lang="en-US" sz="1800" dirty="0" err="1">
                <a:solidFill>
                  <a:srgbClr val="0F0F0F"/>
                </a:solidFill>
              </a:rPr>
              <a:t>key_log.json</a:t>
            </a:r>
            <a:r>
              <a:rPr lang="en-US" sz="1800" dirty="0">
                <a:solidFill>
                  <a:srgbClr val="0F0F0F"/>
                </a:solidFill>
              </a:rPr>
              <a:t>), providing flexibility in data analysis and interpretation.</a:t>
            </a:r>
          </a:p>
          <a:p>
            <a:pPr marL="0" indent="0">
              <a:buNone/>
            </a:pPr>
            <a:r>
              <a:rPr lang="en-US" sz="1800" dirty="0">
                <a:solidFill>
                  <a:srgbClr val="0F0F0F"/>
                </a:solidFill>
              </a:rPr>
              <a:t>Real-time Analysis: Suspicious keystroke patterns are analyzed in real-time to detect potential keylogger activity.</a:t>
            </a:r>
          </a:p>
          <a:p>
            <a:pPr marL="0" indent="0">
              <a:buNone/>
            </a:pPr>
            <a:r>
              <a:rPr lang="en-US" sz="1800" dirty="0">
                <a:solidFill>
                  <a:srgbClr val="0F0F0F"/>
                </a:solidFill>
              </a:rPr>
              <a:t>User Interface: The system features a simple graphical user interface (GUI) using </a:t>
            </a:r>
            <a:r>
              <a:rPr lang="en-US" sz="1800" dirty="0" err="1">
                <a:solidFill>
                  <a:srgbClr val="0F0F0F"/>
                </a:solidFill>
              </a:rPr>
              <a:t>Tkinter</a:t>
            </a:r>
            <a:r>
              <a:rPr lang="en-US" sz="1800" dirty="0">
                <a:solidFill>
                  <a:srgbClr val="0F0F0F"/>
                </a:solidFill>
              </a:rPr>
              <a:t> for user interaction, including start and stop buttons for controlling the keylogger.</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US" b="1" dirty="0"/>
              <a:t>Algorithm</a:t>
            </a:r>
            <a:r>
              <a:rPr lang="en-US" dirty="0"/>
              <a:t>: The system algorithm involves event-driven programming, where keyboard events are captured and processed using event handlers (</a:t>
            </a:r>
            <a:r>
              <a:rPr lang="en-US" dirty="0" err="1"/>
              <a:t>on_press</a:t>
            </a:r>
            <a:r>
              <a:rPr lang="en-US" dirty="0"/>
              <a:t> and </a:t>
            </a:r>
            <a:r>
              <a:rPr lang="en-US" dirty="0" err="1"/>
              <a:t>on_release</a:t>
            </a:r>
            <a:r>
              <a:rPr lang="en-US" dirty="0"/>
              <a:t>).</a:t>
            </a:r>
          </a:p>
          <a:p>
            <a:pPr marL="305435" indent="-305435"/>
            <a:r>
              <a:rPr lang="en-US" b="1" dirty="0"/>
              <a:t>Deployment</a:t>
            </a:r>
            <a:r>
              <a:rPr lang="en-US" dirty="0"/>
              <a:t>: The system can be deployed on any system with Python installed, providing cross-platform compatibility. Users can run the application to initiate the keylogger detection process.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795244"/>
            <a:ext cx="11029616" cy="4180106"/>
          </a:xfrm>
        </p:spPr>
        <p:txBody>
          <a:bodyPr>
            <a:normAutofit/>
          </a:bodyPr>
          <a:lstStyle/>
          <a:p>
            <a:pPr marL="0" indent="0">
              <a:buNone/>
            </a:pPr>
            <a:r>
              <a:rPr lang="en-US" sz="2000" dirty="0"/>
              <a:t>Upon deployment, the keylogger detection system successfully monitors keyboard events and logs keystrokes in real-time</a:t>
            </a:r>
            <a:r>
              <a:rPr lang="en-US" sz="2400" dirty="0"/>
              <a: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IN" sz="2400" dirty="0"/>
          </a:p>
        </p:txBody>
      </p:sp>
      <p:pic>
        <p:nvPicPr>
          <p:cNvPr id="4" name="Picture 3">
            <a:extLst>
              <a:ext uri="{FF2B5EF4-FFF2-40B4-BE49-F238E27FC236}">
                <a16:creationId xmlns:a16="http://schemas.microsoft.com/office/drawing/2014/main" id="{F12C25E5-7F50-207E-7D9C-59C7FE8A03E8}"/>
              </a:ext>
            </a:extLst>
          </p:cNvPr>
          <p:cNvPicPr>
            <a:picLocks noChangeAspect="1"/>
          </p:cNvPicPr>
          <p:nvPr/>
        </p:nvPicPr>
        <p:blipFill rotWithShape="1">
          <a:blip r:embed="rId2"/>
          <a:srcRect l="7556" t="2404" r="20746" b="13737"/>
          <a:stretch/>
        </p:blipFill>
        <p:spPr>
          <a:xfrm>
            <a:off x="896148" y="2502017"/>
            <a:ext cx="2431332" cy="2715935"/>
          </a:xfrm>
          <a:prstGeom prst="rect">
            <a:avLst/>
          </a:prstGeom>
        </p:spPr>
      </p:pic>
      <p:pic>
        <p:nvPicPr>
          <p:cNvPr id="7" name="Picture 6">
            <a:extLst>
              <a:ext uri="{FF2B5EF4-FFF2-40B4-BE49-F238E27FC236}">
                <a16:creationId xmlns:a16="http://schemas.microsoft.com/office/drawing/2014/main" id="{E6FA76DD-5149-F22C-ED0F-1CE14D120F74}"/>
              </a:ext>
            </a:extLst>
          </p:cNvPr>
          <p:cNvPicPr>
            <a:picLocks noChangeAspect="1"/>
          </p:cNvPicPr>
          <p:nvPr/>
        </p:nvPicPr>
        <p:blipFill rotWithShape="1">
          <a:blip r:embed="rId3"/>
          <a:srcRect l="46342" t="16286" r="24741" b="25185"/>
          <a:stretch/>
        </p:blipFill>
        <p:spPr>
          <a:xfrm>
            <a:off x="4068661" y="2541864"/>
            <a:ext cx="2431332" cy="2676088"/>
          </a:xfrm>
          <a:prstGeom prst="rect">
            <a:avLst/>
          </a:prstGeom>
        </p:spPr>
      </p:pic>
      <p:pic>
        <p:nvPicPr>
          <p:cNvPr id="9" name="Picture 8">
            <a:extLst>
              <a:ext uri="{FF2B5EF4-FFF2-40B4-BE49-F238E27FC236}">
                <a16:creationId xmlns:a16="http://schemas.microsoft.com/office/drawing/2014/main" id="{0A5796E5-3A4B-E783-C547-5BAC394560BF}"/>
              </a:ext>
            </a:extLst>
          </p:cNvPr>
          <p:cNvPicPr>
            <a:picLocks noChangeAspect="1"/>
          </p:cNvPicPr>
          <p:nvPr/>
        </p:nvPicPr>
        <p:blipFill rotWithShape="1">
          <a:blip r:embed="rId4"/>
          <a:srcRect l="30186" t="9349" r="31141" b="28030"/>
          <a:stretch/>
        </p:blipFill>
        <p:spPr>
          <a:xfrm>
            <a:off x="7299897" y="2502016"/>
            <a:ext cx="2431332" cy="275578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B779-7C12-32B4-FC66-CB7D597EA3A1}"/>
              </a:ext>
            </a:extLst>
          </p:cNvPr>
          <p:cNvSpPr>
            <a:spLocks noGrp="1"/>
          </p:cNvSpPr>
          <p:nvPr>
            <p:ph type="title"/>
          </p:nvPr>
        </p:nvSpPr>
        <p:spPr>
          <a:xfrm>
            <a:off x="581192" y="676989"/>
            <a:ext cx="11029616" cy="530296"/>
          </a:xfrm>
        </p:spPr>
        <p:txBody>
          <a:bodyPr>
            <a:noAutofit/>
          </a:bodyPr>
          <a:lstStyle/>
          <a:p>
            <a:r>
              <a:rPr lang="en-US" sz="4000" b="1" dirty="0">
                <a:solidFill>
                  <a:schemeClr val="accent2">
                    <a:lumMod val="60000"/>
                    <a:lumOff val="40000"/>
                  </a:schemeClr>
                </a:solidFill>
                <a:latin typeface="Arial" panose="020B0604020202020204" pitchFamily="34" charset="0"/>
                <a:cs typeface="Arial" panose="020B0604020202020204" pitchFamily="34" charset="0"/>
              </a:rPr>
              <a:t>output</a:t>
            </a:r>
            <a:endParaRPr lang="en-IN" sz="4000" b="1" dirty="0">
              <a:solidFill>
                <a:schemeClr val="accent2">
                  <a:lumMod val="60000"/>
                  <a:lumOff val="40000"/>
                </a:schemeClr>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C4CD621C-177B-1F63-4FAA-6D84577612AE}"/>
              </a:ext>
            </a:extLst>
          </p:cNvPr>
          <p:cNvPicPr>
            <a:picLocks noGrp="1" noChangeAspect="1"/>
          </p:cNvPicPr>
          <p:nvPr>
            <p:ph idx="1"/>
          </p:nvPr>
        </p:nvPicPr>
        <p:blipFill rotWithShape="1">
          <a:blip r:embed="rId2"/>
          <a:srcRect b="8081"/>
          <a:stretch/>
        </p:blipFill>
        <p:spPr>
          <a:xfrm>
            <a:off x="507173" y="1207285"/>
            <a:ext cx="5588828" cy="4295893"/>
          </a:xfrm>
        </p:spPr>
      </p:pic>
      <p:pic>
        <p:nvPicPr>
          <p:cNvPr id="7" name="Picture 6">
            <a:extLst>
              <a:ext uri="{FF2B5EF4-FFF2-40B4-BE49-F238E27FC236}">
                <a16:creationId xmlns:a16="http://schemas.microsoft.com/office/drawing/2014/main" id="{5C8B2101-DCD5-0053-797F-7528E4FA0480}"/>
              </a:ext>
            </a:extLst>
          </p:cNvPr>
          <p:cNvPicPr>
            <a:picLocks noChangeAspect="1"/>
          </p:cNvPicPr>
          <p:nvPr/>
        </p:nvPicPr>
        <p:blipFill rotWithShape="1">
          <a:blip r:embed="rId3"/>
          <a:srcRect t="-668" r="26238" b="40017"/>
          <a:stretch/>
        </p:blipFill>
        <p:spPr>
          <a:xfrm>
            <a:off x="6170020" y="1207285"/>
            <a:ext cx="4840449" cy="2039254"/>
          </a:xfrm>
          <a:prstGeom prst="rect">
            <a:avLst/>
          </a:prstGeom>
        </p:spPr>
      </p:pic>
      <p:pic>
        <p:nvPicPr>
          <p:cNvPr id="9" name="Picture 8">
            <a:extLst>
              <a:ext uri="{FF2B5EF4-FFF2-40B4-BE49-F238E27FC236}">
                <a16:creationId xmlns:a16="http://schemas.microsoft.com/office/drawing/2014/main" id="{FE22090F-5E48-D189-0D86-1E2FFF318662}"/>
              </a:ext>
            </a:extLst>
          </p:cNvPr>
          <p:cNvPicPr>
            <a:picLocks noChangeAspect="1"/>
          </p:cNvPicPr>
          <p:nvPr/>
        </p:nvPicPr>
        <p:blipFill rotWithShape="1">
          <a:blip r:embed="rId4"/>
          <a:srcRect l="482" b="52660"/>
          <a:stretch/>
        </p:blipFill>
        <p:spPr>
          <a:xfrm>
            <a:off x="6170020" y="3498209"/>
            <a:ext cx="4840449" cy="2558643"/>
          </a:xfrm>
          <a:prstGeom prst="rect">
            <a:avLst/>
          </a:prstGeom>
        </p:spPr>
      </p:pic>
    </p:spTree>
    <p:extLst>
      <p:ext uri="{BB962C8B-B14F-4D97-AF65-F5344CB8AC3E}">
        <p14:creationId xmlns:p14="http://schemas.microsoft.com/office/powerpoint/2010/main" val="707834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br>
              <a:rPr lang="en-US" sz="4400" b="1" dirty="0">
                <a:solidFill>
                  <a:schemeClr val="accent1"/>
                </a:solidFill>
                <a:latin typeface="Arial"/>
                <a:ea typeface="+mj-lt"/>
                <a:cs typeface="Arial"/>
              </a:rPr>
            </a:br>
            <a:br>
              <a:rPr lang="en-US" sz="4400" b="1" dirty="0">
                <a:solidFill>
                  <a:schemeClr val="accent1"/>
                </a:solidFill>
                <a:latin typeface="Arial"/>
                <a:ea typeface="+mj-lt"/>
                <a:cs typeface="Arial"/>
              </a:rPr>
            </a:br>
            <a:br>
              <a:rPr lang="en-US" sz="4400" b="1" dirty="0">
                <a:solidFill>
                  <a:schemeClr val="accent1"/>
                </a:solidFill>
                <a:latin typeface="Arial"/>
                <a:ea typeface="+mj-lt"/>
                <a:cs typeface="Arial"/>
              </a:rPr>
            </a:br>
            <a:br>
              <a:rPr lang="en-US" sz="4400" b="1" dirty="0">
                <a:solidFill>
                  <a:schemeClr val="accent1"/>
                </a:solidFill>
                <a:latin typeface="Arial"/>
                <a:ea typeface="+mj-lt"/>
                <a:cs typeface="Arial"/>
              </a:rPr>
            </a:br>
            <a:br>
              <a:rPr lang="en-US" sz="4400" b="1" dirty="0">
                <a:solidFill>
                  <a:schemeClr val="accent1"/>
                </a:solidFill>
                <a:latin typeface="Arial"/>
                <a:ea typeface="+mj-lt"/>
                <a:cs typeface="Arial"/>
              </a:rPr>
            </a:br>
            <a:br>
              <a:rPr lang="en-US" sz="4400" b="1" dirty="0">
                <a:solidFill>
                  <a:schemeClr val="accent1"/>
                </a:solidFill>
                <a:latin typeface="Arial"/>
                <a:ea typeface="+mj-lt"/>
                <a:cs typeface="Arial"/>
              </a:rPr>
            </a:br>
            <a:br>
              <a:rPr lang="en-US" sz="4400" b="1" dirty="0">
                <a:solidFill>
                  <a:schemeClr val="accent1"/>
                </a:solidFill>
                <a:latin typeface="Arial"/>
                <a:ea typeface="+mj-lt"/>
                <a:cs typeface="Arial"/>
              </a:rPr>
            </a:br>
            <a:br>
              <a:rPr lang="en-US" sz="4400" b="1" dirty="0">
                <a:solidFill>
                  <a:schemeClr val="accent1"/>
                </a:solidFill>
                <a:latin typeface="Arial"/>
                <a:ea typeface="+mj-lt"/>
                <a:cs typeface="Arial"/>
              </a:rPr>
            </a:br>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rgbClr val="0D0D0D"/>
                </a:solidFill>
                <a:effectLst/>
                <a:latin typeface="Söhne"/>
              </a:rPr>
              <a:t>By analyzing captured data, potential keylogger activity can be identified and mitigated, enhancing cybersecurity measures. The system offers a practical solution for detecting and combating keyloggers, contributing to the protection of sensitive information.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37</TotalTime>
  <Words>652</Words>
  <Application>Microsoft Office PowerPoint</Application>
  <PresentationFormat>Widescreen</PresentationFormat>
  <Paragraphs>56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 LOGGERS</vt:lpstr>
      <vt:lpstr>OUTLINE</vt:lpstr>
      <vt:lpstr>Problem Statement</vt:lpstr>
      <vt:lpstr>Proposed Solution</vt:lpstr>
      <vt:lpstr>System  Approach</vt:lpstr>
      <vt:lpstr>Algorithm &amp; Deployment</vt:lpstr>
      <vt:lpstr>Result</vt:lpstr>
      <vt:lpstr>output</vt:lpstr>
      <vt:lpstr>        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Surya L</cp:lastModifiedBy>
  <cp:revision>32</cp:revision>
  <dcterms:created xsi:type="dcterms:W3CDTF">2021-05-26T16:50:10Z</dcterms:created>
  <dcterms:modified xsi:type="dcterms:W3CDTF">2024-04-05T16:09:53Z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