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4" r:id="rId1"/>
  </p:sldMasterIdLst>
  <p:notesMasterIdLst>
    <p:notesMasterId r:id="rId14"/>
  </p:notesMasterIdLst>
  <p:sldIdLst>
    <p:sldId id="256" r:id="rId2"/>
    <p:sldId id="269" r:id="rId3"/>
    <p:sldId id="257" r:id="rId4"/>
    <p:sldId id="266" r:id="rId5"/>
    <p:sldId id="268" r:id="rId6"/>
    <p:sldId id="264" r:id="rId7"/>
    <p:sldId id="263" r:id="rId8"/>
    <p:sldId id="258" r:id="rId9"/>
    <p:sldId id="260" r:id="rId10"/>
    <p:sldId id="267" r:id="rId11"/>
    <p:sldId id="261" r:id="rId12"/>
    <p:sldId id="262" r:id="rId13"/>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B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6026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789796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558889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501888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20321" y="0"/>
            <a:ext cx="14677392" cy="8227457"/>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3230878" y="2245358"/>
            <a:ext cx="8178803" cy="1818640"/>
          </a:xfrm>
        </p:spPr>
        <p:txBody>
          <a:bodyPr anchor="b">
            <a:noAutofit/>
          </a:bodyPr>
          <a:lstStyle>
            <a:lvl1pPr algn="ctr">
              <a:defRPr sz="6480">
                <a:effectLst/>
              </a:defRPr>
            </a:lvl1pPr>
          </a:lstStyle>
          <a:p>
            <a:r>
              <a:rPr lang="en-US"/>
              <a:t>Click to edit Master title style</a:t>
            </a:r>
            <a:endParaRPr lang="en-US" dirty="0"/>
          </a:p>
        </p:txBody>
      </p:sp>
      <p:sp>
        <p:nvSpPr>
          <p:cNvPr id="3" name="Subtitle 2"/>
          <p:cNvSpPr>
            <a:spLocks noGrp="1"/>
          </p:cNvSpPr>
          <p:nvPr>
            <p:ph type="subTitle" idx="1"/>
          </p:nvPr>
        </p:nvSpPr>
        <p:spPr>
          <a:xfrm>
            <a:off x="3230878" y="4389117"/>
            <a:ext cx="8178803" cy="1584962"/>
          </a:xfrm>
        </p:spPr>
        <p:txBody>
          <a:bodyPr anchor="t">
            <a:normAutofit/>
          </a:bodyPr>
          <a:lstStyle>
            <a:lvl1pPr marL="0" indent="0" algn="ctr">
              <a:buNone/>
              <a:defRPr sz="2520">
                <a:solidFill>
                  <a:schemeClr val="tx1"/>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579879" y="6045196"/>
            <a:ext cx="1076960" cy="335280"/>
          </a:xfrm>
        </p:spPr>
        <p:txBody>
          <a:bodyPr/>
          <a:lstStyle/>
          <a:p>
            <a:fld id="{48A87A34-81AB-432B-8DAE-1953F412C126}" type="datetimeFigureOut">
              <a:rPr lang="en-US" smtClean="0"/>
              <a:t>11/28/2023</a:t>
            </a:fld>
            <a:endParaRPr lang="en-US" dirty="0"/>
          </a:p>
        </p:txBody>
      </p:sp>
      <p:sp>
        <p:nvSpPr>
          <p:cNvPr id="5" name="Footer Placeholder 4"/>
          <p:cNvSpPr>
            <a:spLocks noGrp="1"/>
          </p:cNvSpPr>
          <p:nvPr>
            <p:ph type="ftr" sz="quarter" idx="11"/>
          </p:nvPr>
        </p:nvSpPr>
        <p:spPr>
          <a:xfrm>
            <a:off x="3230877" y="6045196"/>
            <a:ext cx="6257562" cy="335280"/>
          </a:xfrm>
        </p:spPr>
        <p:txBody>
          <a:bodyPr/>
          <a:lstStyle/>
          <a:p>
            <a:endParaRPr lang="en-US" dirty="0"/>
          </a:p>
        </p:txBody>
      </p:sp>
      <p:sp>
        <p:nvSpPr>
          <p:cNvPr id="6" name="Slide Number Placeholder 5"/>
          <p:cNvSpPr>
            <a:spLocks noGrp="1"/>
          </p:cNvSpPr>
          <p:nvPr>
            <p:ph type="sldNum" sz="quarter" idx="12"/>
          </p:nvPr>
        </p:nvSpPr>
        <p:spPr>
          <a:xfrm>
            <a:off x="10748281" y="6045196"/>
            <a:ext cx="661400" cy="335280"/>
          </a:xfrm>
        </p:spPr>
        <p:txBody>
          <a:bodyPr/>
          <a:lstStyle/>
          <a:p>
            <a:fld id="{6D22F896-40B5-4ADD-8801-0D06FADFA095}" type="slidenum">
              <a:rPr lang="en-US" smtClean="0"/>
              <a:t>‹#›</a:t>
            </a:fld>
            <a:endParaRPr lang="en-US" dirty="0"/>
          </a:p>
        </p:txBody>
      </p:sp>
      <p:cxnSp>
        <p:nvCxnSpPr>
          <p:cNvPr id="15" name="Straight Connector 14"/>
          <p:cNvCxnSpPr/>
          <p:nvPr/>
        </p:nvCxnSpPr>
        <p:spPr>
          <a:xfrm>
            <a:off x="3230879" y="4226557"/>
            <a:ext cx="817880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5901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1" y="5778498"/>
            <a:ext cx="11531599" cy="680086"/>
          </a:xfrm>
        </p:spPr>
        <p:txBody>
          <a:bodyPr anchor="b">
            <a:normAutofit/>
          </a:bodyPr>
          <a:lstStyle>
            <a:lvl1pPr algn="ctr">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49713" y="1249679"/>
            <a:ext cx="12127166" cy="4003043"/>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554481" y="6458584"/>
            <a:ext cx="11531599" cy="592454"/>
          </a:xfrm>
        </p:spPr>
        <p:txBody>
          <a:bodyPr>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4322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564642" y="1178558"/>
            <a:ext cx="11511278" cy="3545842"/>
          </a:xfrm>
        </p:spPr>
        <p:txBody>
          <a:bodyPr anchor="ctr">
            <a:normAutofit/>
          </a:bodyPr>
          <a:lstStyle>
            <a:lvl1pPr algn="ctr">
              <a:defRPr sz="3840" b="0" cap="none"/>
            </a:lvl1pPr>
          </a:lstStyle>
          <a:p>
            <a:r>
              <a:rPr lang="en-US"/>
              <a:t>Click to edit Master title style</a:t>
            </a:r>
            <a:endParaRPr lang="en-US" dirty="0"/>
          </a:p>
        </p:txBody>
      </p:sp>
      <p:sp>
        <p:nvSpPr>
          <p:cNvPr id="3" name="Text Placeholder 2"/>
          <p:cNvSpPr>
            <a:spLocks noGrp="1"/>
          </p:cNvSpPr>
          <p:nvPr>
            <p:ph type="body" idx="1"/>
          </p:nvPr>
        </p:nvSpPr>
        <p:spPr>
          <a:xfrm>
            <a:off x="1564642" y="5212080"/>
            <a:ext cx="11511278" cy="1838960"/>
          </a:xfrm>
        </p:spPr>
        <p:txBody>
          <a:bodyPr anchor="ctr">
            <a:normAutofit/>
          </a:bodyPr>
          <a:lstStyle>
            <a:lvl1pPr marL="0" indent="0" algn="ct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675403" y="496823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8396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455" y="1178558"/>
            <a:ext cx="11155678" cy="2844802"/>
          </a:xfrm>
        </p:spPr>
        <p:txBody>
          <a:bodyPr anchor="ctr">
            <a:normAutofit/>
          </a:bodyPr>
          <a:lstStyle>
            <a:lvl1pPr algn="ctr">
              <a:defRPr sz="384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009775" y="4023360"/>
            <a:ext cx="10607042" cy="701040"/>
          </a:xfrm>
        </p:spPr>
        <p:txBody>
          <a:bodyPr anchor="ctr">
            <a:normAutofit/>
          </a:bodyPr>
          <a:lstStyle>
            <a:lvl1pPr marL="0" indent="0" algn="r">
              <a:buFontTx/>
              <a:buNone/>
              <a:defRPr sz="2400"/>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1554481" y="5212080"/>
            <a:ext cx="11531599" cy="1838960"/>
          </a:xfrm>
        </p:spPr>
        <p:txBody>
          <a:bodyPr anchor="ctr">
            <a:normAutofit/>
          </a:bodyPr>
          <a:lstStyle>
            <a:lvl1pPr marL="0" indent="0" algn="ct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1034416" y="1055953"/>
            <a:ext cx="731520" cy="701731"/>
          </a:xfrm>
          <a:prstGeom prst="rect">
            <a:avLst/>
          </a:prstGeom>
        </p:spPr>
        <p:txBody>
          <a:bodyPr vert="horz" lIns="109728" tIns="54864" rIns="109728" bIns="54864" rtlCol="0" anchor="ctr">
            <a:noAutofit/>
          </a:bodyPr>
          <a:lstStyle/>
          <a:p>
            <a:pPr lvl="0"/>
            <a:r>
              <a:rPr lang="en-US" sz="9600" dirty="0">
                <a:solidFill>
                  <a:schemeClr val="tx1"/>
                </a:solidFill>
                <a:effectLst/>
              </a:rPr>
              <a:t>“</a:t>
            </a:r>
          </a:p>
        </p:txBody>
      </p:sp>
      <p:sp>
        <p:nvSpPr>
          <p:cNvPr id="15" name="TextBox 14"/>
          <p:cNvSpPr txBox="1"/>
          <p:nvPr/>
        </p:nvSpPr>
        <p:spPr>
          <a:xfrm>
            <a:off x="12720320" y="3393444"/>
            <a:ext cx="731520" cy="701731"/>
          </a:xfrm>
          <a:prstGeom prst="rect">
            <a:avLst/>
          </a:prstGeom>
        </p:spPr>
        <p:txBody>
          <a:bodyPr vert="horz" lIns="109728" tIns="54864" rIns="109728" bIns="54864" rtlCol="0" anchor="ctr">
            <a:noAutofit/>
          </a:bodyPr>
          <a:lstStyle/>
          <a:p>
            <a:pPr lvl="0" algn="r"/>
            <a:r>
              <a:rPr lang="en-US" sz="9600" dirty="0">
                <a:solidFill>
                  <a:schemeClr val="tx1"/>
                </a:solidFill>
                <a:effectLst/>
              </a:rPr>
              <a:t>”</a:t>
            </a:r>
          </a:p>
        </p:txBody>
      </p:sp>
      <p:cxnSp>
        <p:nvCxnSpPr>
          <p:cNvPr id="19" name="Straight Connector 18"/>
          <p:cNvCxnSpPr/>
          <p:nvPr/>
        </p:nvCxnSpPr>
        <p:spPr>
          <a:xfrm>
            <a:off x="1675403" y="496823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4091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554482" y="3970297"/>
            <a:ext cx="11531602" cy="1762560"/>
          </a:xfrm>
        </p:spPr>
        <p:txBody>
          <a:bodyPr anchor="b">
            <a:normAutofit/>
          </a:bodyPr>
          <a:lstStyle>
            <a:lvl1pPr algn="l">
              <a:defRPr sz="3840" b="0" cap="none"/>
            </a:lvl1pPr>
          </a:lstStyle>
          <a:p>
            <a:r>
              <a:rPr lang="en-US"/>
              <a:t>Click to edit Master title style</a:t>
            </a:r>
            <a:endParaRPr lang="en-US" dirty="0"/>
          </a:p>
        </p:txBody>
      </p:sp>
      <p:sp>
        <p:nvSpPr>
          <p:cNvPr id="3" name="Text Placeholder 2"/>
          <p:cNvSpPr>
            <a:spLocks noGrp="1"/>
          </p:cNvSpPr>
          <p:nvPr>
            <p:ph type="body" idx="1"/>
          </p:nvPr>
        </p:nvSpPr>
        <p:spPr>
          <a:xfrm>
            <a:off x="1554481" y="5732857"/>
            <a:ext cx="11531602" cy="1032480"/>
          </a:xfrm>
        </p:spPr>
        <p:txBody>
          <a:bodyPr anchor="t">
            <a:normAutofit/>
          </a:bodyPr>
          <a:lstStyle>
            <a:lvl1pPr marL="0" indent="0" algn="l">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03433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5455" y="1178558"/>
            <a:ext cx="11155678" cy="2692402"/>
          </a:xfrm>
        </p:spPr>
        <p:txBody>
          <a:bodyPr anchor="ctr">
            <a:normAutofit/>
          </a:bodyPr>
          <a:lstStyle>
            <a:lvl1pPr algn="ctr">
              <a:defRPr sz="384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554481" y="4367174"/>
            <a:ext cx="11531602" cy="1064362"/>
          </a:xfrm>
        </p:spPr>
        <p:txBody>
          <a:bodyPr anchor="b">
            <a:normAutofit/>
          </a:bodyPr>
          <a:lstStyle>
            <a:lvl1pPr marL="0" indent="0" algn="l">
              <a:spcBef>
                <a:spcPts val="0"/>
              </a:spcBef>
              <a:buNone/>
              <a:defRPr sz="288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554481" y="5435600"/>
            <a:ext cx="11531602" cy="1615440"/>
          </a:xfrm>
        </p:spPr>
        <p:txBody>
          <a:bodyPr anchor="t">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1034416" y="1055953"/>
            <a:ext cx="731520" cy="701731"/>
          </a:xfrm>
          <a:prstGeom prst="rect">
            <a:avLst/>
          </a:prstGeom>
        </p:spPr>
        <p:txBody>
          <a:bodyPr vert="horz" lIns="109728" tIns="54864" rIns="109728" bIns="54864" rtlCol="0" anchor="ctr">
            <a:noAutofit/>
          </a:bodyPr>
          <a:lstStyle/>
          <a:p>
            <a:pPr lvl="0"/>
            <a:r>
              <a:rPr lang="en-US" sz="9600" dirty="0">
                <a:solidFill>
                  <a:schemeClr val="tx1"/>
                </a:solidFill>
                <a:effectLst/>
              </a:rPr>
              <a:t>“</a:t>
            </a:r>
          </a:p>
        </p:txBody>
      </p:sp>
      <p:sp>
        <p:nvSpPr>
          <p:cNvPr id="13" name="TextBox 12"/>
          <p:cNvSpPr txBox="1"/>
          <p:nvPr/>
        </p:nvSpPr>
        <p:spPr>
          <a:xfrm>
            <a:off x="12720320" y="3119113"/>
            <a:ext cx="731520" cy="701731"/>
          </a:xfrm>
          <a:prstGeom prst="rect">
            <a:avLst/>
          </a:prstGeom>
        </p:spPr>
        <p:txBody>
          <a:bodyPr vert="horz" lIns="109728" tIns="54864" rIns="109728" bIns="54864" rtlCol="0" anchor="ctr">
            <a:noAutofit/>
          </a:bodyPr>
          <a:lstStyle/>
          <a:p>
            <a:pPr lvl="0" algn="r"/>
            <a:r>
              <a:rPr lang="en-US" sz="9600" dirty="0">
                <a:solidFill>
                  <a:schemeClr val="tx1"/>
                </a:solidFill>
                <a:effectLst/>
              </a:rPr>
              <a:t>”</a:t>
            </a:r>
          </a:p>
        </p:txBody>
      </p:sp>
      <p:cxnSp>
        <p:nvCxnSpPr>
          <p:cNvPr id="26" name="Straight Connector 25"/>
          <p:cNvCxnSpPr/>
          <p:nvPr/>
        </p:nvCxnSpPr>
        <p:spPr>
          <a:xfrm>
            <a:off x="1675403" y="4114800"/>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9670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554481" y="1178558"/>
            <a:ext cx="11531599" cy="2692402"/>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554481" y="4356201"/>
            <a:ext cx="11531602" cy="1009498"/>
          </a:xfrm>
        </p:spPr>
        <p:txBody>
          <a:bodyPr anchor="b">
            <a:normAutofit/>
          </a:bodyPr>
          <a:lstStyle>
            <a:lvl1pPr marL="0" indent="0" algn="l">
              <a:spcBef>
                <a:spcPts val="0"/>
              </a:spcBef>
              <a:buNone/>
              <a:defRPr sz="33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554480" y="5364480"/>
            <a:ext cx="11531604" cy="1686560"/>
          </a:xfrm>
        </p:spPr>
        <p:txBody>
          <a:bodyPr anchor="t">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675403" y="4114800"/>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7896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1505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99228" y="1178558"/>
            <a:ext cx="2269074" cy="58724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54478" y="1178558"/>
            <a:ext cx="8919630" cy="587248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0636668" y="1188720"/>
            <a:ext cx="0" cy="585216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8261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755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5607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18083" y="2103127"/>
            <a:ext cx="9790426" cy="2187017"/>
          </a:xfrm>
        </p:spPr>
        <p:txBody>
          <a:bodyPr anchor="b">
            <a:normAutofit/>
          </a:bodyPr>
          <a:lstStyle>
            <a:lvl1pPr algn="ctr">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2418080" y="4615262"/>
            <a:ext cx="9790428" cy="1145456"/>
          </a:xfrm>
        </p:spPr>
        <p:txBody>
          <a:bodyPr anchor="t">
            <a:normAutofit/>
          </a:bodyPr>
          <a:lstStyle>
            <a:lvl1pPr marL="0" indent="0" algn="ctr">
              <a:buNone/>
              <a:defRPr sz="288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415268" y="4452702"/>
            <a:ext cx="979605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6490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58138" y="3072384"/>
            <a:ext cx="5661965" cy="397215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17613" y="3072384"/>
            <a:ext cx="5661965" cy="397215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8397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554480" y="3190240"/>
            <a:ext cx="5661965" cy="691514"/>
          </a:xfrm>
        </p:spPr>
        <p:txBody>
          <a:bodyPr anchor="b">
            <a:noAutofit/>
          </a:bodyPr>
          <a:lstStyle>
            <a:lvl1pPr marL="0" indent="0">
              <a:spcBef>
                <a:spcPts val="806"/>
              </a:spcBef>
              <a:spcAft>
                <a:spcPts val="720"/>
              </a:spcAft>
              <a:buNone/>
              <a:defRPr sz="336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554480" y="3891915"/>
            <a:ext cx="5661965" cy="3159126"/>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16804" y="3190240"/>
            <a:ext cx="5661965" cy="691514"/>
          </a:xfrm>
        </p:spPr>
        <p:txBody>
          <a:bodyPr anchor="b">
            <a:noAutofit/>
          </a:bodyPr>
          <a:lstStyle>
            <a:lvl1pPr marL="0" indent="0">
              <a:spcBef>
                <a:spcPts val="806"/>
              </a:spcBef>
              <a:spcAft>
                <a:spcPts val="720"/>
              </a:spcAft>
              <a:buNone/>
              <a:defRPr sz="336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16804" y="3891915"/>
            <a:ext cx="5661965" cy="3159126"/>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0141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4682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366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2574" y="1666241"/>
            <a:ext cx="4462146" cy="1645920"/>
          </a:xfrm>
        </p:spPr>
        <p:txBody>
          <a:bodyPr anchor="b">
            <a:normAutofit/>
          </a:bodyPr>
          <a:lstStyle>
            <a:lvl1pPr algn="ctr">
              <a:defRPr sz="2880" b="0"/>
            </a:lvl1pPr>
          </a:lstStyle>
          <a:p>
            <a:r>
              <a:rPr lang="en-US"/>
              <a:t>Click to edit Master title style</a:t>
            </a:r>
            <a:endParaRPr lang="en-US" dirty="0"/>
          </a:p>
        </p:txBody>
      </p:sp>
      <p:sp>
        <p:nvSpPr>
          <p:cNvPr id="3" name="Content Placeholder 2"/>
          <p:cNvSpPr>
            <a:spLocks noGrp="1"/>
          </p:cNvSpPr>
          <p:nvPr>
            <p:ph idx="1"/>
          </p:nvPr>
        </p:nvSpPr>
        <p:spPr>
          <a:xfrm>
            <a:off x="6502402" y="1178558"/>
            <a:ext cx="6563359" cy="587248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52574" y="3637278"/>
            <a:ext cx="4462146" cy="2926085"/>
          </a:xfrm>
        </p:spPr>
        <p:txBody>
          <a:bodyPr anchor="t">
            <a:normAutofit/>
          </a:bodyPr>
          <a:lstStyle>
            <a:lvl1pPr marL="0" indent="0" algn="ctr">
              <a:buNone/>
              <a:defRPr sz="192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675403" y="3495040"/>
            <a:ext cx="42173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1071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79" y="2260598"/>
            <a:ext cx="7490179" cy="1645920"/>
          </a:xfrm>
        </p:spPr>
        <p:txBody>
          <a:bodyPr anchor="b">
            <a:normAutofit/>
          </a:bodyPr>
          <a:lstStyle>
            <a:lvl1pPr algn="ctr">
              <a:defRPr sz="336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9713798" y="1249680"/>
            <a:ext cx="3676016" cy="573024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554479" y="3906518"/>
            <a:ext cx="7490179" cy="2194560"/>
          </a:xfrm>
        </p:spPr>
        <p:txBody>
          <a:bodyPr anchor="t">
            <a:normAutofit/>
          </a:bodyPr>
          <a:lstStyle>
            <a:lvl1pPr marL="0" indent="0" algn="ctr">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5753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8883" y="0"/>
            <a:ext cx="14675954" cy="8227457"/>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554483" y="1178559"/>
            <a:ext cx="11521435" cy="156464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54481" y="3068319"/>
            <a:ext cx="11521435" cy="3982723"/>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13001" y="7162800"/>
            <a:ext cx="1920240" cy="335280"/>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48A87A34-81AB-432B-8DAE-1953F412C126}" type="datetimeFigureOut">
              <a:rPr lang="en-US" smtClean="0"/>
              <a:pPr/>
              <a:t>11/28/2023</a:t>
            </a:fld>
            <a:endParaRPr lang="en-US" dirty="0"/>
          </a:p>
        </p:txBody>
      </p:sp>
      <p:sp>
        <p:nvSpPr>
          <p:cNvPr id="5" name="Footer Placeholder 4"/>
          <p:cNvSpPr>
            <a:spLocks noGrp="1"/>
          </p:cNvSpPr>
          <p:nvPr>
            <p:ph type="ftr" sz="quarter" idx="3"/>
          </p:nvPr>
        </p:nvSpPr>
        <p:spPr>
          <a:xfrm>
            <a:off x="1554481" y="7162800"/>
            <a:ext cx="8767080" cy="335280"/>
          </a:xfrm>
          <a:prstGeom prst="rect">
            <a:avLst/>
          </a:prstGeom>
        </p:spPr>
        <p:txBody>
          <a:bodyPr vert="horz" lIns="91440" tIns="45720" rIns="91440" bIns="45720" rtlCol="0" anchor="ctr"/>
          <a:lstStyle>
            <a:lvl1pPr algn="l">
              <a:defRPr sz="12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2424682" y="7162800"/>
            <a:ext cx="651236" cy="335280"/>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55416060"/>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 id="2147483872" r:id="rId18"/>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algn="ctr" defTabSz="548640" rtl="0" eaLnBrk="1" latinLnBrk="0" hangingPunct="1">
        <a:spcBef>
          <a:spcPct val="0"/>
        </a:spcBef>
        <a:buNone/>
        <a:defRPr sz="528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548640" rtl="0" eaLnBrk="1" latinLnBrk="0" hangingPunct="1">
        <a:spcBef>
          <a:spcPct val="20000"/>
        </a:spcBef>
        <a:spcAft>
          <a:spcPts val="720"/>
        </a:spcAft>
        <a:buClr>
          <a:schemeClr val="accent1"/>
        </a:buClr>
        <a:buSzPct val="115000"/>
        <a:buFont typeface="Arial"/>
        <a:buChar char="•"/>
        <a:defRPr sz="2880" kern="1200" cap="none">
          <a:solidFill>
            <a:schemeClr val="tx1">
              <a:lumMod val="85000"/>
              <a:lumOff val="15000"/>
            </a:schemeClr>
          </a:solidFill>
          <a:effectLst/>
          <a:latin typeface="+mn-lt"/>
          <a:ea typeface="+mn-ea"/>
          <a:cs typeface="+mn-cs"/>
        </a:defRPr>
      </a:lvl1pPr>
      <a:lvl2pPr marL="891540" indent="-342900" algn="l" defTabSz="548640" rtl="0" eaLnBrk="1" latinLnBrk="0" hangingPunct="1">
        <a:spcBef>
          <a:spcPct val="20000"/>
        </a:spcBef>
        <a:spcAft>
          <a:spcPts val="72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2pPr>
      <a:lvl3pPr marL="1440180" indent="-342900" algn="l" defTabSz="548640" rtl="0" eaLnBrk="1" latinLnBrk="0" hangingPunct="1">
        <a:spcBef>
          <a:spcPct val="20000"/>
        </a:spcBef>
        <a:spcAft>
          <a:spcPts val="720"/>
        </a:spcAft>
        <a:buClr>
          <a:schemeClr val="accent1"/>
        </a:buClr>
        <a:buSzPct val="115000"/>
        <a:buFont typeface="Arial"/>
        <a:buChar char="•"/>
        <a:defRPr sz="2160" kern="1200" cap="none">
          <a:solidFill>
            <a:schemeClr val="tx1">
              <a:lumMod val="85000"/>
              <a:lumOff val="15000"/>
            </a:schemeClr>
          </a:solidFill>
          <a:effectLst/>
          <a:latin typeface="+mn-lt"/>
          <a:ea typeface="+mn-ea"/>
          <a:cs typeface="+mn-cs"/>
        </a:defRPr>
      </a:lvl3pPr>
      <a:lvl4pPr marL="1851660" indent="-205740" algn="l" defTabSz="548640" rtl="0" eaLnBrk="1" latinLnBrk="0" hangingPunct="1">
        <a:spcBef>
          <a:spcPct val="20000"/>
        </a:spcBef>
        <a:spcAft>
          <a:spcPts val="720"/>
        </a:spcAft>
        <a:buClr>
          <a:schemeClr val="accent1"/>
        </a:buClr>
        <a:buSzPct val="115000"/>
        <a:buFont typeface="Arial"/>
        <a:buChar char="•"/>
        <a:defRPr sz="1920" kern="1200" cap="none">
          <a:solidFill>
            <a:schemeClr val="tx1">
              <a:lumMod val="85000"/>
              <a:lumOff val="15000"/>
            </a:schemeClr>
          </a:solidFill>
          <a:effectLst/>
          <a:latin typeface="+mn-lt"/>
          <a:ea typeface="+mn-ea"/>
          <a:cs typeface="+mn-cs"/>
        </a:defRPr>
      </a:lvl4pPr>
      <a:lvl5pPr marL="2400300" indent="-20574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5pPr>
      <a:lvl6pPr marL="3017520" indent="-27432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6pPr>
      <a:lvl7pPr marL="3566160" indent="-27432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7pPr>
      <a:lvl8pPr marL="4114800" indent="-27432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8pPr>
      <a:lvl9pPr marL="4663440" indent="-27432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4"/>
          <a:stretch>
            <a:fillRect/>
          </a:stretch>
        </p:blipFill>
        <p:spPr>
          <a:xfrm>
            <a:off x="0" y="-19050"/>
            <a:ext cx="14630400" cy="8267700"/>
          </a:xfrm>
          <a:prstGeom prst="rect">
            <a:avLst/>
          </a:prstGeom>
        </p:spPr>
      </p:pic>
      <p:sp>
        <p:nvSpPr>
          <p:cNvPr id="4" name="Text 1"/>
          <p:cNvSpPr/>
          <p:nvPr/>
        </p:nvSpPr>
        <p:spPr>
          <a:xfrm>
            <a:off x="3159904" y="1617355"/>
            <a:ext cx="8458466" cy="4277466"/>
          </a:xfrm>
          <a:prstGeom prst="rect">
            <a:avLst/>
          </a:prstGeom>
          <a:noFill/>
          <a:ln/>
        </p:spPr>
        <p:txBody>
          <a:bodyPr wrap="square" rtlCol="0" anchor="t"/>
          <a:lstStyle/>
          <a:p>
            <a:pPr marL="0" indent="0" algn="ctr">
              <a:buNone/>
            </a:pPr>
            <a:r>
              <a:rPr lang="en-US" sz="7200" b="1" dirty="0">
                <a:solidFill>
                  <a:schemeClr val="bg1"/>
                </a:solidFill>
                <a:latin typeface="Times New Roman" panose="02020603050405020304" pitchFamily="18" charset="0"/>
                <a:ea typeface="Nunito" pitchFamily="34" charset="-122"/>
                <a:cs typeface="Times New Roman" panose="02020603050405020304" pitchFamily="18" charset="0"/>
              </a:rPr>
              <a:t>A Minor Project </a:t>
            </a:r>
          </a:p>
          <a:p>
            <a:pPr marL="0" indent="0" algn="ctr">
              <a:buNone/>
            </a:pPr>
            <a:r>
              <a:rPr lang="en-US" sz="7200" b="1" dirty="0">
                <a:solidFill>
                  <a:schemeClr val="bg1"/>
                </a:solidFill>
                <a:latin typeface="Times New Roman" panose="02020603050405020304" pitchFamily="18" charset="0"/>
                <a:ea typeface="Nunito" pitchFamily="34" charset="-122"/>
                <a:cs typeface="Times New Roman" panose="02020603050405020304" pitchFamily="18" charset="0"/>
              </a:rPr>
              <a:t>on</a:t>
            </a:r>
          </a:p>
          <a:p>
            <a:pPr marL="0" indent="0" algn="ctr">
              <a:buNone/>
            </a:pPr>
            <a:r>
              <a:rPr lang="en-US" sz="7200" b="1" dirty="0">
                <a:solidFill>
                  <a:schemeClr val="bg1"/>
                </a:solidFill>
                <a:latin typeface="Times New Roman" panose="02020603050405020304" pitchFamily="18" charset="0"/>
                <a:ea typeface="Nunito" pitchFamily="34" charset="-122"/>
                <a:cs typeface="Times New Roman" panose="02020603050405020304" pitchFamily="18" charset="0"/>
              </a:rPr>
              <a:t>Bitcoin Price Predictor</a:t>
            </a:r>
            <a:endParaRPr lang="en-US" sz="7200" dirty="0">
              <a:solidFill>
                <a:schemeClr val="bg1"/>
              </a:solidFill>
              <a:latin typeface="Times New Roman" panose="02020603050405020304" pitchFamily="18" charset="0"/>
              <a:cs typeface="Times New Roman" panose="02020603050405020304" pitchFamily="18" charset="0"/>
            </a:endParaRPr>
          </a:p>
        </p:txBody>
      </p:sp>
      <p:sp>
        <p:nvSpPr>
          <p:cNvPr id="11" name="Text 1">
            <a:extLst>
              <a:ext uri="{FF2B5EF4-FFF2-40B4-BE49-F238E27FC236}">
                <a16:creationId xmlns:a16="http://schemas.microsoft.com/office/drawing/2014/main" id="{EF73FEFB-E60F-A68F-5369-39C7D0F2E74C}"/>
              </a:ext>
            </a:extLst>
          </p:cNvPr>
          <p:cNvSpPr/>
          <p:nvPr/>
        </p:nvSpPr>
        <p:spPr>
          <a:xfrm>
            <a:off x="8379575" y="6366179"/>
            <a:ext cx="6477590" cy="2383993"/>
          </a:xfrm>
          <a:prstGeom prst="rect">
            <a:avLst/>
          </a:prstGeom>
          <a:noFill/>
          <a:ln/>
        </p:spPr>
        <p:txBody>
          <a:bodyPr wrap="square" rtlCol="0" anchor="t"/>
          <a:lstStyle/>
          <a:p>
            <a:pPr marL="0" indent="0">
              <a:buNone/>
            </a:pPr>
            <a:r>
              <a:rPr lang="en-US" sz="2400" b="1" dirty="0">
                <a:solidFill>
                  <a:srgbClr val="FFFFFF"/>
                </a:solidFill>
                <a:latin typeface="Nunito" pitchFamily="34" charset="0"/>
              </a:rPr>
              <a:t>           </a:t>
            </a:r>
            <a:r>
              <a:rPr lang="en-US" sz="2400" b="1" dirty="0">
                <a:solidFill>
                  <a:srgbClr val="FFFFFF"/>
                </a:solidFill>
                <a:latin typeface="Times New Roman" panose="02020603050405020304" pitchFamily="18" charset="0"/>
                <a:cs typeface="Times New Roman" panose="02020603050405020304" pitchFamily="18" charset="0"/>
              </a:rPr>
              <a:t>Submitted by:</a:t>
            </a:r>
          </a:p>
          <a:p>
            <a:pPr lvl="2"/>
            <a:r>
              <a:rPr lang="en-US" sz="2400" dirty="0">
                <a:solidFill>
                  <a:srgbClr val="FFFFFF"/>
                </a:solidFill>
                <a:latin typeface="Times New Roman" panose="02020603050405020304" pitchFamily="18" charset="0"/>
                <a:cs typeface="Times New Roman" panose="02020603050405020304" pitchFamily="18" charset="0"/>
              </a:rPr>
              <a:t>Pratyush Kumar Sahoo (21CSE106)</a:t>
            </a:r>
          </a:p>
          <a:p>
            <a:pPr lvl="2"/>
            <a:r>
              <a:rPr lang="en-US" sz="2400" dirty="0">
                <a:solidFill>
                  <a:srgbClr val="FFFFFF"/>
                </a:solidFill>
                <a:latin typeface="Times New Roman" panose="02020603050405020304" pitchFamily="18" charset="0"/>
                <a:cs typeface="Times New Roman" panose="02020603050405020304" pitchFamily="18" charset="0"/>
              </a:rPr>
              <a:t>Surya Narayan Swar (21CSE012)</a:t>
            </a:r>
          </a:p>
          <a:p>
            <a:pPr lvl="2"/>
            <a:r>
              <a:rPr lang="en-US" sz="2400" dirty="0">
                <a:solidFill>
                  <a:srgbClr val="FFFFFF"/>
                </a:solidFill>
                <a:latin typeface="Times New Roman" panose="02020603050405020304" pitchFamily="18" charset="0"/>
                <a:cs typeface="Times New Roman" panose="02020603050405020304" pitchFamily="18" charset="0"/>
              </a:rPr>
              <a:t>Ayush Ansh Sahoo (21CSE135)</a:t>
            </a:r>
          </a:p>
          <a:p>
            <a:pPr lvl="2">
              <a:lnSpc>
                <a:spcPct val="150000"/>
              </a:lnSpc>
            </a:pPr>
            <a:endParaRPr lang="en-US" sz="2400" dirty="0">
              <a:solidFill>
                <a:srgbClr val="FFFFFF"/>
              </a:solidFill>
              <a:latin typeface="Nunito" pitchFamily="34" charset="0"/>
            </a:endParaRPr>
          </a:p>
          <a:p>
            <a:pPr marL="0" indent="0">
              <a:lnSpc>
                <a:spcPts val="6561"/>
              </a:lnSpc>
              <a:buNone/>
            </a:pPr>
            <a:endParaRPr lang="en-US" sz="5249" b="1" dirty="0">
              <a:solidFill>
                <a:srgbClr val="FFFFFF"/>
              </a:solidFill>
              <a:latin typeface="Nunito" pitchFamily="34" charset="0"/>
            </a:endParaRPr>
          </a:p>
          <a:p>
            <a:pPr marL="0" indent="0">
              <a:lnSpc>
                <a:spcPts val="6561"/>
              </a:lnSpc>
              <a:buNone/>
            </a:pPr>
            <a:endParaRPr lang="en-US" sz="5249" b="1" dirty="0">
              <a:solidFill>
                <a:srgbClr val="FFFFFF"/>
              </a:solidFill>
              <a:latin typeface="Nunito" pitchFamily="34" charset="0"/>
            </a:endParaRPr>
          </a:p>
        </p:txBody>
      </p:sp>
      <p:sp>
        <p:nvSpPr>
          <p:cNvPr id="5" name="TextBox 4">
            <a:extLst>
              <a:ext uri="{FF2B5EF4-FFF2-40B4-BE49-F238E27FC236}">
                <a16:creationId xmlns:a16="http://schemas.microsoft.com/office/drawing/2014/main" id="{F56D5ED6-1133-A0B6-21A4-D7BE93E8A76B}"/>
              </a:ext>
            </a:extLst>
          </p:cNvPr>
          <p:cNvSpPr txBox="1"/>
          <p:nvPr/>
        </p:nvSpPr>
        <p:spPr>
          <a:xfrm>
            <a:off x="210461" y="6372327"/>
            <a:ext cx="5486400" cy="1638782"/>
          </a:xfrm>
          <a:prstGeom prst="rect">
            <a:avLst/>
          </a:prstGeom>
          <a:noFill/>
        </p:spPr>
        <p:txBody>
          <a:bodyPr wrap="square">
            <a:spAutoFit/>
          </a:bodyPr>
          <a:lstStyle/>
          <a:p>
            <a:pPr marL="0" indent="0">
              <a:buNone/>
            </a:pPr>
            <a:r>
              <a:rPr lang="en-US" sz="2400" b="1" dirty="0">
                <a:solidFill>
                  <a:srgbClr val="FFFFFF"/>
                </a:solidFill>
                <a:latin typeface="Times New Roman" panose="02020603050405020304" pitchFamily="18" charset="0"/>
                <a:cs typeface="Times New Roman" panose="02020603050405020304" pitchFamily="18" charset="0"/>
              </a:rPr>
              <a:t> Supervised by:</a:t>
            </a:r>
          </a:p>
          <a:p>
            <a:pPr marL="0" indent="0">
              <a:buNone/>
            </a:pPr>
            <a:r>
              <a:rPr lang="en-US" sz="2400" b="1" dirty="0">
                <a:solidFill>
                  <a:srgbClr val="FFFFFF"/>
                </a:solid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Mr. </a:t>
            </a:r>
            <a:r>
              <a:rPr lang="en-IN" sz="2400" dirty="0" err="1">
                <a:solidFill>
                  <a:schemeClr val="bg1"/>
                </a:solidFill>
                <a:latin typeface="Times New Roman" panose="02020603050405020304" pitchFamily="18" charset="0"/>
                <a:cs typeface="Times New Roman" panose="02020603050405020304" pitchFamily="18" charset="0"/>
              </a:rPr>
              <a:t>Himansu</a:t>
            </a:r>
            <a:r>
              <a:rPr lang="en-IN" sz="2400" dirty="0">
                <a:solidFill>
                  <a:schemeClr val="bg1"/>
                </a:solidFill>
                <a:latin typeface="Times New Roman" panose="02020603050405020304" pitchFamily="18" charset="0"/>
                <a:cs typeface="Times New Roman" panose="02020603050405020304" pitchFamily="18" charset="0"/>
              </a:rPr>
              <a:t> Barik</a:t>
            </a: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5249"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54303A1-6075-3D0D-C8BA-1F33244D290D}"/>
              </a:ext>
            </a:extLst>
          </p:cNvPr>
          <p:cNvSpPr txBox="1"/>
          <p:nvPr/>
        </p:nvSpPr>
        <p:spPr>
          <a:xfrm>
            <a:off x="3685239" y="42725"/>
            <a:ext cx="7407796" cy="707886"/>
          </a:xfrm>
          <a:prstGeom prst="rect">
            <a:avLst/>
          </a:prstGeom>
          <a:noFill/>
        </p:spPr>
        <p:txBody>
          <a:bodyPr wrap="square">
            <a:spAutoFit/>
          </a:bodyPr>
          <a:lstStyle/>
          <a:p>
            <a:pPr algn="ctr"/>
            <a:r>
              <a:rPr lang="en-IN" sz="4000" dirty="0">
                <a:solidFill>
                  <a:schemeClr val="bg1"/>
                </a:solidFill>
                <a:latin typeface="Times New Roman" panose="02020603050405020304" pitchFamily="18" charset="0"/>
                <a:cs typeface="Times New Roman" panose="02020603050405020304" pitchFamily="18" charset="0"/>
              </a:rPr>
              <a:t>GIET UNIVERSITY, GUNUPUR</a:t>
            </a:r>
          </a:p>
        </p:txBody>
      </p:sp>
      <p:pic>
        <p:nvPicPr>
          <p:cNvPr id="10" name="Picture 9">
            <a:extLst>
              <a:ext uri="{FF2B5EF4-FFF2-40B4-BE49-F238E27FC236}">
                <a16:creationId xmlns:a16="http://schemas.microsoft.com/office/drawing/2014/main" id="{9C9757E9-67C2-7196-41BB-BB76AF65EFE7}"/>
              </a:ext>
            </a:extLst>
          </p:cNvPr>
          <p:cNvPicPr>
            <a:picLocks noChangeAspect="1"/>
          </p:cNvPicPr>
          <p:nvPr/>
        </p:nvPicPr>
        <p:blipFill>
          <a:blip r:embed="rId5"/>
          <a:stretch>
            <a:fillRect/>
          </a:stretch>
        </p:blipFill>
        <p:spPr>
          <a:xfrm>
            <a:off x="94714" y="0"/>
            <a:ext cx="1076445" cy="86751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2"/>
          <p:cNvSpPr/>
          <p:nvPr/>
        </p:nvSpPr>
        <p:spPr>
          <a:xfrm>
            <a:off x="982980" y="952674"/>
            <a:ext cx="13018769" cy="6453966"/>
          </a:xfrm>
          <a:prstGeom prst="rect">
            <a:avLst/>
          </a:prstGeom>
          <a:noFill/>
          <a:ln/>
        </p:spPr>
        <p:txBody>
          <a:bodyPr wrap="square" rtlCol="0" anchor="t"/>
          <a:lstStyle/>
          <a:p>
            <a:pPr algn="l">
              <a:lnSpc>
                <a:spcPct val="150000"/>
              </a:lnSpc>
            </a:pPr>
            <a:r>
              <a:rPr lang="en-US" sz="2400" b="1" i="0" dirty="0">
                <a:solidFill>
                  <a:srgbClr val="ECECF1"/>
                </a:solidFill>
                <a:effectLst/>
                <a:latin typeface="Times New Roman" panose="02020603050405020304" pitchFamily="18" charset="0"/>
                <a:cs typeface="Times New Roman" panose="02020603050405020304" pitchFamily="18" charset="0"/>
              </a:rPr>
              <a:t>Overfitting and Generalization:</a:t>
            </a:r>
          </a:p>
          <a:p>
            <a:pPr marL="342900" indent="-342900" algn="l">
              <a:lnSpc>
                <a:spcPct val="150000"/>
              </a:lnSpc>
              <a:buFont typeface="Arial" panose="020B0604020202020204" pitchFamily="34" charset="0"/>
              <a:buChar char="•"/>
            </a:pPr>
            <a:r>
              <a:rPr lang="en-US" sz="2400" b="1" i="0" dirty="0">
                <a:solidFill>
                  <a:srgbClr val="ECECF1"/>
                </a:solidFill>
                <a:effectLst/>
                <a:latin typeface="Times New Roman" panose="02020603050405020304" pitchFamily="18" charset="0"/>
                <a:cs typeface="Times New Roman" panose="02020603050405020304" pitchFamily="18" charset="0"/>
              </a:rPr>
              <a:t>Challenge: </a:t>
            </a:r>
            <a:r>
              <a:rPr lang="en-US" sz="2400" i="0" dirty="0">
                <a:solidFill>
                  <a:srgbClr val="ECECF1"/>
                </a:solidFill>
                <a:effectLst/>
                <a:latin typeface="Times New Roman" panose="02020603050405020304" pitchFamily="18" charset="0"/>
                <a:cs typeface="Times New Roman" panose="02020603050405020304" pitchFamily="18" charset="0"/>
              </a:rPr>
              <a:t>Cryptocurrency markets can be noisy, and overfitting to historical data is a common risk. Models might perform well on historical data but fail to generalize to new, unseen data.</a:t>
            </a:r>
          </a:p>
          <a:p>
            <a:pPr marL="342900" indent="-342900" algn="l">
              <a:lnSpc>
                <a:spcPct val="150000"/>
              </a:lnSpc>
              <a:buFont typeface="Arial" panose="020B0604020202020204" pitchFamily="34" charset="0"/>
              <a:buChar char="•"/>
            </a:pPr>
            <a:r>
              <a:rPr lang="en-US" sz="2400" b="1" i="0" dirty="0">
                <a:solidFill>
                  <a:srgbClr val="ECECF1"/>
                </a:solidFill>
                <a:effectLst/>
                <a:latin typeface="Times New Roman" panose="02020603050405020304" pitchFamily="18" charset="0"/>
                <a:cs typeface="Times New Roman" panose="02020603050405020304" pitchFamily="18" charset="0"/>
              </a:rPr>
              <a:t>Limitation: </a:t>
            </a:r>
            <a:r>
              <a:rPr lang="en-US" sz="2400" i="0" dirty="0">
                <a:solidFill>
                  <a:srgbClr val="ECECF1"/>
                </a:solidFill>
                <a:effectLst/>
                <a:latin typeface="Times New Roman" panose="02020603050405020304" pitchFamily="18" charset="0"/>
                <a:cs typeface="Times New Roman" panose="02020603050405020304" pitchFamily="18" charset="0"/>
              </a:rPr>
              <a:t>Achieving a balance between capturing patterns and avoiding overfitting is crucial but challenging.</a:t>
            </a:r>
          </a:p>
          <a:p>
            <a:pPr>
              <a:lnSpc>
                <a:spcPts val="2799"/>
              </a:lnSpc>
            </a:pPr>
            <a:endParaRPr lang="en-US" sz="2400" dirty="0">
              <a:solidFill>
                <a:schemeClr val="bg1"/>
              </a:solidFill>
              <a:latin typeface="Times New Roman" panose="02020603050405020304" pitchFamily="18" charset="0"/>
              <a:cs typeface="Times New Roman" panose="02020603050405020304" pitchFamily="18" charset="0"/>
            </a:endParaRPr>
          </a:p>
          <a:p>
            <a:pPr algn="l">
              <a:lnSpc>
                <a:spcPct val="150000"/>
              </a:lnSpc>
            </a:pPr>
            <a:r>
              <a:rPr lang="en-US" sz="2400" b="1" i="0" dirty="0">
                <a:solidFill>
                  <a:srgbClr val="ECECF1"/>
                </a:solidFill>
                <a:effectLst/>
                <a:latin typeface="Times New Roman" panose="02020603050405020304" pitchFamily="18" charset="0"/>
                <a:cs typeface="Times New Roman" panose="02020603050405020304" pitchFamily="18" charset="0"/>
              </a:rPr>
              <a:t>Lack of Fundamental Factors:</a:t>
            </a:r>
            <a:endParaRPr lang="en-US" sz="2400" b="0" i="0" dirty="0">
              <a:solidFill>
                <a:srgbClr val="ECECF1"/>
              </a:solidFill>
              <a:effectLst/>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en-US" sz="2400" b="1" i="0" dirty="0">
                <a:solidFill>
                  <a:srgbClr val="ECECF1"/>
                </a:solidFill>
                <a:effectLst/>
                <a:latin typeface="Times New Roman" panose="02020603050405020304" pitchFamily="18" charset="0"/>
                <a:cs typeface="Times New Roman" panose="02020603050405020304" pitchFamily="18" charset="0"/>
              </a:rPr>
              <a:t>Challenge:</a:t>
            </a:r>
            <a:r>
              <a:rPr lang="en-US" sz="2400" b="0" i="0" dirty="0">
                <a:solidFill>
                  <a:srgbClr val="ECECF1"/>
                </a:solidFill>
                <a:effectLst/>
                <a:latin typeface="Times New Roman" panose="02020603050405020304" pitchFamily="18" charset="0"/>
                <a:cs typeface="Times New Roman" panose="02020603050405020304" pitchFamily="18" charset="0"/>
              </a:rPr>
              <a:t> Traditional financial markets often rely on fundamental factors like earnings reports, economic indicators, etc. Cryptocurrencies, however, lack such fundamental factors, making it harder to create models based on traditional financial indicators.</a:t>
            </a:r>
          </a:p>
          <a:p>
            <a:pPr marL="342900" indent="-342900" algn="l">
              <a:lnSpc>
                <a:spcPct val="150000"/>
              </a:lnSpc>
              <a:buFont typeface="Arial" panose="020B0604020202020204" pitchFamily="34" charset="0"/>
              <a:buChar char="•"/>
            </a:pPr>
            <a:r>
              <a:rPr lang="en-US" sz="2400" b="1" i="0" dirty="0">
                <a:solidFill>
                  <a:srgbClr val="ECECF1"/>
                </a:solidFill>
                <a:effectLst/>
                <a:latin typeface="Times New Roman" panose="02020603050405020304" pitchFamily="18" charset="0"/>
                <a:cs typeface="Times New Roman" panose="02020603050405020304" pitchFamily="18" charset="0"/>
              </a:rPr>
              <a:t>Limitation:</a:t>
            </a:r>
            <a:r>
              <a:rPr lang="en-US" sz="2400" b="0" i="0" dirty="0">
                <a:solidFill>
                  <a:srgbClr val="ECECF1"/>
                </a:solidFill>
                <a:effectLst/>
                <a:latin typeface="Times New Roman" panose="02020603050405020304" pitchFamily="18" charset="0"/>
                <a:cs typeface="Times New Roman" panose="02020603050405020304" pitchFamily="18" charset="0"/>
              </a:rPr>
              <a:t> Machine learning models may be limited to technical indicators and market sentiment, which can be more subjective and volatile.</a:t>
            </a:r>
          </a:p>
          <a:p>
            <a:pPr>
              <a:lnSpc>
                <a:spcPts val="2799"/>
              </a:lnSpc>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1011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60" y="93283"/>
            <a:ext cx="14630400" cy="8229600"/>
          </a:xfrm>
          <a:prstGeom prst="rect">
            <a:avLst/>
          </a:prstGeom>
          <a:solidFill>
            <a:srgbClr val="00002E">
              <a:alpha val="80000"/>
            </a:srgbClr>
          </a:solidFill>
          <a:ln/>
        </p:spPr>
        <p:txBody>
          <a:bodyPr/>
          <a:lstStyle/>
          <a:p>
            <a:endParaRPr lang="en-IN" dirty="0"/>
          </a:p>
        </p:txBody>
      </p:sp>
      <p:sp>
        <p:nvSpPr>
          <p:cNvPr id="6" name="Text 2"/>
          <p:cNvSpPr/>
          <p:nvPr/>
        </p:nvSpPr>
        <p:spPr>
          <a:xfrm>
            <a:off x="1350883" y="599122"/>
            <a:ext cx="8321040" cy="694373"/>
          </a:xfrm>
          <a:prstGeom prst="rect">
            <a:avLst/>
          </a:prstGeom>
          <a:noFill/>
          <a:ln/>
        </p:spPr>
        <p:txBody>
          <a:bodyPr wrap="none" rtlCol="0" anchor="t"/>
          <a:lstStyle/>
          <a:p>
            <a:pPr marL="0" indent="0">
              <a:lnSpc>
                <a:spcPts val="5468"/>
              </a:lnSpc>
              <a:buNone/>
            </a:pPr>
            <a:r>
              <a:rPr lang="en-US" sz="4374" b="1" dirty="0">
                <a:solidFill>
                  <a:srgbClr val="FFFFFF"/>
                </a:solidFill>
                <a:latin typeface="Times New Roman" panose="02020603050405020304" pitchFamily="18" charset="0"/>
                <a:ea typeface="Nunito" pitchFamily="34" charset="-122"/>
                <a:cs typeface="Times New Roman" panose="02020603050405020304" pitchFamily="18" charset="0"/>
              </a:rPr>
              <a:t>Conclusion:</a:t>
            </a:r>
            <a:endParaRPr lang="en-US" sz="4374" dirty="0">
              <a:latin typeface="Times New Roman" panose="02020603050405020304" pitchFamily="18" charset="0"/>
              <a:cs typeface="Times New Roman" panose="02020603050405020304" pitchFamily="18" charset="0"/>
            </a:endParaRPr>
          </a:p>
        </p:txBody>
      </p:sp>
      <p:sp>
        <p:nvSpPr>
          <p:cNvPr id="7" name="Text 3"/>
          <p:cNvSpPr/>
          <p:nvPr/>
        </p:nvSpPr>
        <p:spPr>
          <a:xfrm>
            <a:off x="2348389" y="2321123"/>
            <a:ext cx="9933503" cy="1066205"/>
          </a:xfrm>
          <a:prstGeom prst="rect">
            <a:avLst/>
          </a:prstGeom>
          <a:noFill/>
          <a:ln/>
        </p:spPr>
        <p:txBody>
          <a:bodyPr wrap="square" rtlCol="0" anchor="t"/>
          <a:lstStyle/>
          <a:p>
            <a:pPr marL="0" indent="0">
              <a:lnSpc>
                <a:spcPts val="2799"/>
              </a:lnSpc>
              <a:buNone/>
            </a:pPr>
            <a:endParaRPr lang="en-US" sz="1750" dirty="0"/>
          </a:p>
        </p:txBody>
      </p:sp>
      <p:sp>
        <p:nvSpPr>
          <p:cNvPr id="9" name="Text 5"/>
          <p:cNvSpPr/>
          <p:nvPr/>
        </p:nvSpPr>
        <p:spPr>
          <a:xfrm>
            <a:off x="2499241" y="3852505"/>
            <a:ext cx="198120" cy="416481"/>
          </a:xfrm>
          <a:prstGeom prst="rect">
            <a:avLst/>
          </a:prstGeom>
          <a:noFill/>
          <a:ln/>
        </p:spPr>
        <p:txBody>
          <a:bodyPr wrap="none" rtlCol="0" anchor="t"/>
          <a:lstStyle/>
          <a:p>
            <a:pPr marL="0" indent="0" algn="ctr">
              <a:lnSpc>
                <a:spcPts val="3281"/>
              </a:lnSpc>
              <a:buNone/>
            </a:pPr>
            <a:endParaRPr lang="en-US" sz="2624" dirty="0"/>
          </a:p>
        </p:txBody>
      </p:sp>
      <p:sp>
        <p:nvSpPr>
          <p:cNvPr id="10" name="Text 6"/>
          <p:cNvSpPr/>
          <p:nvPr/>
        </p:nvSpPr>
        <p:spPr>
          <a:xfrm>
            <a:off x="3070503" y="3887153"/>
            <a:ext cx="2440900" cy="694373"/>
          </a:xfrm>
          <a:prstGeom prst="rect">
            <a:avLst/>
          </a:prstGeom>
          <a:noFill/>
          <a:ln/>
        </p:spPr>
        <p:txBody>
          <a:bodyPr wrap="square" rtlCol="0" anchor="t"/>
          <a:lstStyle/>
          <a:p>
            <a:pPr marL="0" indent="0">
              <a:lnSpc>
                <a:spcPts val="2734"/>
              </a:lnSpc>
              <a:buNone/>
            </a:pPr>
            <a:endParaRPr lang="en-US" sz="2187" dirty="0"/>
          </a:p>
        </p:txBody>
      </p:sp>
      <p:sp>
        <p:nvSpPr>
          <p:cNvPr id="11" name="Text 7"/>
          <p:cNvSpPr/>
          <p:nvPr/>
        </p:nvSpPr>
        <p:spPr>
          <a:xfrm>
            <a:off x="3070503" y="4803696"/>
            <a:ext cx="2440900" cy="1421606"/>
          </a:xfrm>
          <a:prstGeom prst="rect">
            <a:avLst/>
          </a:prstGeom>
          <a:noFill/>
          <a:ln/>
        </p:spPr>
        <p:txBody>
          <a:bodyPr wrap="square" rtlCol="0" anchor="t"/>
          <a:lstStyle/>
          <a:p>
            <a:pPr marL="0" indent="0">
              <a:lnSpc>
                <a:spcPts val="2799"/>
              </a:lnSpc>
              <a:buNone/>
            </a:pPr>
            <a:endParaRPr lang="en-US" sz="1750" dirty="0"/>
          </a:p>
        </p:txBody>
      </p:sp>
      <p:sp>
        <p:nvSpPr>
          <p:cNvPr id="13" name="Text 9"/>
          <p:cNvSpPr/>
          <p:nvPr/>
        </p:nvSpPr>
        <p:spPr>
          <a:xfrm>
            <a:off x="5884426" y="3852505"/>
            <a:ext cx="198120" cy="416481"/>
          </a:xfrm>
          <a:prstGeom prst="rect">
            <a:avLst/>
          </a:prstGeom>
          <a:noFill/>
          <a:ln/>
        </p:spPr>
        <p:txBody>
          <a:bodyPr wrap="none" rtlCol="0" anchor="t"/>
          <a:lstStyle/>
          <a:p>
            <a:pPr marL="0" indent="0" algn="ctr">
              <a:lnSpc>
                <a:spcPts val="3281"/>
              </a:lnSpc>
              <a:buNone/>
            </a:pPr>
            <a:endParaRPr lang="en-US" sz="2624" dirty="0"/>
          </a:p>
        </p:txBody>
      </p:sp>
      <p:sp>
        <p:nvSpPr>
          <p:cNvPr id="14" name="Text 10"/>
          <p:cNvSpPr/>
          <p:nvPr/>
        </p:nvSpPr>
        <p:spPr>
          <a:xfrm>
            <a:off x="6455688" y="3887153"/>
            <a:ext cx="2440900" cy="694373"/>
          </a:xfrm>
          <a:prstGeom prst="rect">
            <a:avLst/>
          </a:prstGeom>
          <a:noFill/>
          <a:ln/>
        </p:spPr>
        <p:txBody>
          <a:bodyPr wrap="square" rtlCol="0" anchor="t"/>
          <a:lstStyle/>
          <a:p>
            <a:pPr marL="0" indent="0">
              <a:lnSpc>
                <a:spcPts val="2734"/>
              </a:lnSpc>
              <a:buNone/>
            </a:pPr>
            <a:endParaRPr lang="en-US" sz="2187" dirty="0"/>
          </a:p>
        </p:txBody>
      </p:sp>
      <p:sp>
        <p:nvSpPr>
          <p:cNvPr id="15" name="Text 11"/>
          <p:cNvSpPr/>
          <p:nvPr/>
        </p:nvSpPr>
        <p:spPr>
          <a:xfrm>
            <a:off x="6455688" y="4803696"/>
            <a:ext cx="2440900" cy="2132409"/>
          </a:xfrm>
          <a:prstGeom prst="rect">
            <a:avLst/>
          </a:prstGeom>
          <a:noFill/>
          <a:ln/>
        </p:spPr>
        <p:txBody>
          <a:bodyPr wrap="square" rtlCol="0" anchor="t"/>
          <a:lstStyle/>
          <a:p>
            <a:pPr marL="0" indent="0">
              <a:lnSpc>
                <a:spcPts val="2799"/>
              </a:lnSpc>
              <a:buNone/>
            </a:pPr>
            <a:endParaRPr lang="en-US" sz="1750" dirty="0"/>
          </a:p>
        </p:txBody>
      </p:sp>
      <p:sp>
        <p:nvSpPr>
          <p:cNvPr id="18" name="Text 14"/>
          <p:cNvSpPr/>
          <p:nvPr/>
        </p:nvSpPr>
        <p:spPr>
          <a:xfrm>
            <a:off x="9840873" y="3887153"/>
            <a:ext cx="2440900" cy="694373"/>
          </a:xfrm>
          <a:prstGeom prst="rect">
            <a:avLst/>
          </a:prstGeom>
          <a:noFill/>
          <a:ln/>
        </p:spPr>
        <p:txBody>
          <a:bodyPr wrap="square" rtlCol="0" anchor="t"/>
          <a:lstStyle/>
          <a:p>
            <a:pPr marL="0" indent="0">
              <a:lnSpc>
                <a:spcPts val="2734"/>
              </a:lnSpc>
              <a:buNone/>
            </a:pPr>
            <a:endParaRPr lang="en-US" sz="2187" dirty="0"/>
          </a:p>
        </p:txBody>
      </p:sp>
      <p:sp>
        <p:nvSpPr>
          <p:cNvPr id="19" name="Text 15"/>
          <p:cNvSpPr/>
          <p:nvPr/>
        </p:nvSpPr>
        <p:spPr>
          <a:xfrm>
            <a:off x="9840873" y="4803696"/>
            <a:ext cx="2440900" cy="2132409"/>
          </a:xfrm>
          <a:prstGeom prst="rect">
            <a:avLst/>
          </a:prstGeom>
          <a:noFill/>
          <a:ln/>
        </p:spPr>
        <p:txBody>
          <a:bodyPr wrap="square" rtlCol="0" anchor="t"/>
          <a:lstStyle/>
          <a:p>
            <a:pPr marL="0" indent="0">
              <a:lnSpc>
                <a:spcPts val="2799"/>
              </a:lnSpc>
              <a:buNone/>
            </a:pPr>
            <a:endParaRPr lang="en-US" sz="1750" dirty="0"/>
          </a:p>
        </p:txBody>
      </p:sp>
      <p:sp>
        <p:nvSpPr>
          <p:cNvPr id="21" name="TextBox 20">
            <a:extLst>
              <a:ext uri="{FF2B5EF4-FFF2-40B4-BE49-F238E27FC236}">
                <a16:creationId xmlns:a16="http://schemas.microsoft.com/office/drawing/2014/main" id="{FC317884-2138-8F08-9E4F-DFEFF725E434}"/>
              </a:ext>
            </a:extLst>
          </p:cNvPr>
          <p:cNvSpPr txBox="1"/>
          <p:nvPr/>
        </p:nvSpPr>
        <p:spPr>
          <a:xfrm>
            <a:off x="1912700" y="1404955"/>
            <a:ext cx="10933505" cy="6555641"/>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In this study ,we researched AI methods in view of test qualities of test and aspects to anticipate Bitcoin cost.</a:t>
            </a:r>
          </a:p>
          <a:p>
            <a:pPr marL="457200" indent="-457200">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Using machine learning algorithms we will predict the price statistically on daily basis using long-short term algorithm.</a:t>
            </a:r>
          </a:p>
          <a:p>
            <a:pPr marL="457200" indent="-457200">
              <a:lnSpc>
                <a:spcPct val="150000"/>
              </a:lnSpc>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Further research and refinement of models could lead to even more accurate predictions, potentially benefiting traders, investors, and other stakeholders in the cryptocurrency ecosystem.</a:t>
            </a:r>
          </a:p>
          <a:p>
            <a:pPr marL="457200" indent="-457200">
              <a:lnSpc>
                <a:spcPct val="150000"/>
              </a:lnSpc>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When pre­dicting the price of Bitcoin using machine le­arning, it's important to choose the right feature­s. This study investigates important indicators and uses fe­ature enginee­ring to create useful me­trics. Refining the feature­s accurately helps us understand the­ factors that influence Bitcoin price move­ments.</a:t>
            </a:r>
          </a:p>
          <a:p>
            <a:pPr marL="457200" indent="-457200">
              <a:buFont typeface="Arial" panose="020B0604020202020204" pitchFamily="34" charset="0"/>
              <a:buChar char="•"/>
            </a:pPr>
            <a:endParaRPr lang="en-IN"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0758" y="0"/>
            <a:ext cx="14630400" cy="8229600"/>
          </a:xfrm>
          <a:prstGeom prst="rect">
            <a:avLst/>
          </a:prstGeom>
          <a:solidFill>
            <a:srgbClr val="00002E">
              <a:alpha val="75000"/>
            </a:srgbClr>
          </a:solidFill>
          <a:ln w="55483">
            <a:solidFill>
              <a:srgbClr val="262654"/>
            </a:solidFill>
            <a:prstDash val="solid"/>
          </a:ln>
        </p:spPr>
        <p:txBody>
          <a:bodyPr/>
          <a:lstStyle/>
          <a:p>
            <a:endParaRPr lang="en-IN" dirty="0"/>
          </a:p>
        </p:txBody>
      </p:sp>
      <p:sp>
        <p:nvSpPr>
          <p:cNvPr id="4" name="Text 1"/>
          <p:cNvSpPr/>
          <p:nvPr/>
        </p:nvSpPr>
        <p:spPr>
          <a:xfrm>
            <a:off x="2348389" y="1333619"/>
            <a:ext cx="9933503" cy="1388745"/>
          </a:xfrm>
          <a:prstGeom prst="rect">
            <a:avLst/>
          </a:prstGeom>
          <a:noFill/>
          <a:ln/>
        </p:spPr>
        <p:txBody>
          <a:bodyPr wrap="square" rtlCol="0" anchor="t"/>
          <a:lstStyle/>
          <a:p>
            <a:pPr marL="0" indent="0">
              <a:lnSpc>
                <a:spcPts val="5468"/>
              </a:lnSpc>
              <a:buNone/>
            </a:pPr>
            <a:endParaRPr lang="en-US" sz="4374" dirty="0"/>
          </a:p>
        </p:txBody>
      </p:sp>
      <p:sp>
        <p:nvSpPr>
          <p:cNvPr id="5" name="Text 2"/>
          <p:cNvSpPr/>
          <p:nvPr/>
        </p:nvSpPr>
        <p:spPr>
          <a:xfrm>
            <a:off x="2348389" y="3166705"/>
            <a:ext cx="9933503" cy="710803"/>
          </a:xfrm>
          <a:prstGeom prst="rect">
            <a:avLst/>
          </a:prstGeom>
          <a:noFill/>
          <a:ln/>
        </p:spPr>
        <p:txBody>
          <a:bodyPr wrap="square" rtlCol="0" anchor="t"/>
          <a:lstStyle/>
          <a:p>
            <a:pPr marL="0" indent="0">
              <a:lnSpc>
                <a:spcPts val="2799"/>
              </a:lnSpc>
              <a:buNone/>
            </a:pPr>
            <a:endParaRPr lang="en-US" sz="1750" dirty="0"/>
          </a:p>
        </p:txBody>
      </p:sp>
      <p:sp>
        <p:nvSpPr>
          <p:cNvPr id="6" name="Text 3"/>
          <p:cNvSpPr/>
          <p:nvPr/>
        </p:nvSpPr>
        <p:spPr>
          <a:xfrm>
            <a:off x="2348389" y="4349591"/>
            <a:ext cx="2949416" cy="694373"/>
          </a:xfrm>
          <a:prstGeom prst="rect">
            <a:avLst/>
          </a:prstGeom>
          <a:noFill/>
          <a:ln/>
        </p:spPr>
        <p:txBody>
          <a:bodyPr wrap="square" rtlCol="0" anchor="t"/>
          <a:lstStyle/>
          <a:p>
            <a:pPr marL="0" indent="0">
              <a:lnSpc>
                <a:spcPts val="2734"/>
              </a:lnSpc>
              <a:buNone/>
            </a:pPr>
            <a:endParaRPr lang="en-US" sz="2187" dirty="0"/>
          </a:p>
        </p:txBody>
      </p:sp>
      <p:sp>
        <p:nvSpPr>
          <p:cNvPr id="7" name="Text 4"/>
          <p:cNvSpPr/>
          <p:nvPr/>
        </p:nvSpPr>
        <p:spPr>
          <a:xfrm>
            <a:off x="2348389" y="5266134"/>
            <a:ext cx="2949416" cy="1066205"/>
          </a:xfrm>
          <a:prstGeom prst="rect">
            <a:avLst/>
          </a:prstGeom>
          <a:noFill/>
          <a:ln/>
        </p:spPr>
        <p:txBody>
          <a:bodyPr wrap="square" rtlCol="0" anchor="t"/>
          <a:lstStyle/>
          <a:p>
            <a:pPr marL="0" indent="0">
              <a:lnSpc>
                <a:spcPts val="2799"/>
              </a:lnSpc>
              <a:buNone/>
            </a:pPr>
            <a:endParaRPr lang="en-US" sz="1750" dirty="0"/>
          </a:p>
        </p:txBody>
      </p:sp>
      <p:sp>
        <p:nvSpPr>
          <p:cNvPr id="8" name="Text 5"/>
          <p:cNvSpPr/>
          <p:nvPr/>
        </p:nvSpPr>
        <p:spPr>
          <a:xfrm>
            <a:off x="5847398" y="4349591"/>
            <a:ext cx="2446020" cy="347186"/>
          </a:xfrm>
          <a:prstGeom prst="rect">
            <a:avLst/>
          </a:prstGeom>
          <a:noFill/>
          <a:ln/>
        </p:spPr>
        <p:txBody>
          <a:bodyPr wrap="none" rtlCol="0" anchor="t"/>
          <a:lstStyle/>
          <a:p>
            <a:pPr marL="0" indent="0">
              <a:lnSpc>
                <a:spcPts val="2734"/>
              </a:lnSpc>
              <a:buNone/>
            </a:pPr>
            <a:endParaRPr lang="en-US" sz="2187" dirty="0"/>
          </a:p>
        </p:txBody>
      </p:sp>
      <p:sp>
        <p:nvSpPr>
          <p:cNvPr id="9" name="Text 6"/>
          <p:cNvSpPr/>
          <p:nvPr/>
        </p:nvSpPr>
        <p:spPr>
          <a:xfrm>
            <a:off x="5847398" y="4918948"/>
            <a:ext cx="2949416" cy="1777008"/>
          </a:xfrm>
          <a:prstGeom prst="rect">
            <a:avLst/>
          </a:prstGeom>
          <a:noFill/>
          <a:ln/>
        </p:spPr>
        <p:txBody>
          <a:bodyPr wrap="square" rtlCol="0" anchor="t"/>
          <a:lstStyle/>
          <a:p>
            <a:pPr marL="0" indent="0">
              <a:lnSpc>
                <a:spcPts val="2799"/>
              </a:lnSpc>
              <a:buNone/>
            </a:pPr>
            <a:endParaRPr lang="en-US" sz="1750" dirty="0"/>
          </a:p>
        </p:txBody>
      </p:sp>
      <p:sp>
        <p:nvSpPr>
          <p:cNvPr id="10" name="Text 7"/>
          <p:cNvSpPr/>
          <p:nvPr/>
        </p:nvSpPr>
        <p:spPr>
          <a:xfrm>
            <a:off x="9346406" y="4349591"/>
            <a:ext cx="2240280" cy="347186"/>
          </a:xfrm>
          <a:prstGeom prst="rect">
            <a:avLst/>
          </a:prstGeom>
          <a:noFill/>
          <a:ln/>
        </p:spPr>
        <p:txBody>
          <a:bodyPr wrap="none" rtlCol="0" anchor="t"/>
          <a:lstStyle/>
          <a:p>
            <a:pPr marL="0" indent="0">
              <a:lnSpc>
                <a:spcPts val="2734"/>
              </a:lnSpc>
              <a:buNone/>
            </a:pPr>
            <a:endParaRPr lang="en-US" sz="2187" dirty="0"/>
          </a:p>
        </p:txBody>
      </p:sp>
      <p:sp>
        <p:nvSpPr>
          <p:cNvPr id="11" name="Text 8"/>
          <p:cNvSpPr/>
          <p:nvPr/>
        </p:nvSpPr>
        <p:spPr>
          <a:xfrm>
            <a:off x="9346406" y="4918948"/>
            <a:ext cx="2949416" cy="1777008"/>
          </a:xfrm>
          <a:prstGeom prst="rect">
            <a:avLst/>
          </a:prstGeom>
          <a:noFill/>
          <a:ln/>
        </p:spPr>
        <p:txBody>
          <a:bodyPr wrap="square" rtlCol="0" anchor="t"/>
          <a:lstStyle/>
          <a:p>
            <a:pPr marL="0" indent="0">
              <a:lnSpc>
                <a:spcPts val="2799"/>
              </a:lnSpc>
              <a:buNone/>
            </a:pPr>
            <a:endParaRPr lang="en-US" sz="1750" dirty="0"/>
          </a:p>
        </p:txBody>
      </p:sp>
      <p:sp>
        <p:nvSpPr>
          <p:cNvPr id="12" name="TextBox 11">
            <a:extLst>
              <a:ext uri="{FF2B5EF4-FFF2-40B4-BE49-F238E27FC236}">
                <a16:creationId xmlns:a16="http://schemas.microsoft.com/office/drawing/2014/main" id="{8E176AFD-81DE-5C94-0642-7BD5BF344E38}"/>
              </a:ext>
            </a:extLst>
          </p:cNvPr>
          <p:cNvSpPr txBox="1"/>
          <p:nvPr/>
        </p:nvSpPr>
        <p:spPr>
          <a:xfrm>
            <a:off x="3528508" y="3387163"/>
            <a:ext cx="8165053" cy="1200329"/>
          </a:xfrm>
          <a:prstGeom prst="rect">
            <a:avLst/>
          </a:prstGeom>
          <a:noFill/>
        </p:spPr>
        <p:txBody>
          <a:bodyPr wrap="square" rtlCol="0">
            <a:spAutoFit/>
          </a:bodyPr>
          <a:lstStyle/>
          <a:p>
            <a:r>
              <a:rPr lang="en-IN" sz="7200" dirty="0">
                <a:solidFill>
                  <a:schemeClr val="bg1"/>
                </a:solidFill>
                <a:latin typeface="Times New Roman" panose="02020603050405020304" pitchFamily="18" charset="0"/>
                <a:cs typeface="Times New Roman" panose="02020603050405020304" pitchFamily="18" charset="0"/>
              </a:rPr>
              <a:t>    THANK  YOU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DEEE774-ECD3-A406-8EB2-705AC22189A4}"/>
              </a:ext>
            </a:extLst>
          </p:cNvPr>
          <p:cNvPicPr>
            <a:picLocks noChangeAspect="1"/>
          </p:cNvPicPr>
          <p:nvPr/>
        </p:nvPicPr>
        <p:blipFill>
          <a:blip r:embed="rId2"/>
          <a:stretch>
            <a:fillRect/>
          </a:stretch>
        </p:blipFill>
        <p:spPr>
          <a:xfrm>
            <a:off x="0" y="-323849"/>
            <a:ext cx="14630400" cy="8642189"/>
          </a:xfrm>
          <a:prstGeom prst="rect">
            <a:avLst/>
          </a:prstGeom>
        </p:spPr>
      </p:pic>
      <p:sp>
        <p:nvSpPr>
          <p:cNvPr id="3" name="TextBox 2">
            <a:extLst>
              <a:ext uri="{FF2B5EF4-FFF2-40B4-BE49-F238E27FC236}">
                <a16:creationId xmlns:a16="http://schemas.microsoft.com/office/drawing/2014/main" id="{32CD5145-576C-761A-1A08-01119DD8633C}"/>
              </a:ext>
            </a:extLst>
          </p:cNvPr>
          <p:cNvSpPr txBox="1"/>
          <p:nvPr/>
        </p:nvSpPr>
        <p:spPr>
          <a:xfrm>
            <a:off x="1031077" y="751848"/>
            <a:ext cx="5486400" cy="764825"/>
          </a:xfrm>
          <a:prstGeom prst="rect">
            <a:avLst/>
          </a:prstGeom>
          <a:noFill/>
        </p:spPr>
        <p:txBody>
          <a:bodyPr wrap="square">
            <a:spAutoFit/>
          </a:bodyPr>
          <a:lstStyle/>
          <a:p>
            <a:pPr marL="0" indent="0">
              <a:buNone/>
            </a:pPr>
            <a:r>
              <a:rPr lang="en-IN" sz="4370" b="1" dirty="0">
                <a:solidFill>
                  <a:srgbClr val="FFFFFF"/>
                </a:solidFill>
                <a:latin typeface="Times New Roman" panose="02020603050405020304" pitchFamily="18" charset="0"/>
                <a:cs typeface="Times New Roman" panose="02020603050405020304" pitchFamily="18" charset="0"/>
              </a:rPr>
              <a:t>Contents:</a:t>
            </a:r>
            <a:endParaRPr lang="en-US" sz="4370" b="1" dirty="0">
              <a:solidFill>
                <a:srgbClr val="FFFFFF"/>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5E03D0-8E4C-4B51-8544-DC4104A0FBCE}"/>
              </a:ext>
            </a:extLst>
          </p:cNvPr>
          <p:cNvSpPr txBox="1"/>
          <p:nvPr/>
        </p:nvSpPr>
        <p:spPr>
          <a:xfrm>
            <a:off x="1394492" y="1891158"/>
            <a:ext cx="10926462" cy="4821769"/>
          </a:xfrm>
          <a:prstGeom prst="rect">
            <a:avLst/>
          </a:prstGeom>
          <a:noFill/>
        </p:spPr>
        <p:txBody>
          <a:bodyPr wrap="square">
            <a:spAutoFit/>
          </a:bodyPr>
          <a:lstStyle/>
          <a:p>
            <a:pPr marL="571500" indent="-571500">
              <a:lnSpc>
                <a:spcPct val="150000"/>
              </a:lnSpc>
              <a:buFont typeface="Wingdings" panose="05000000000000000000" pitchFamily="2" charset="2"/>
              <a:buChar char=""/>
            </a:pPr>
            <a:r>
              <a:rPr lang="en-IN" sz="2600" dirty="0">
                <a:solidFill>
                  <a:srgbClr val="FFFFFF"/>
                </a:solidFill>
                <a:latin typeface="Times New Roman" panose="02020603050405020304" pitchFamily="18" charset="0"/>
                <a:cs typeface="Times New Roman" panose="02020603050405020304" pitchFamily="18" charset="0"/>
              </a:rPr>
              <a:t>Introduction</a:t>
            </a:r>
          </a:p>
          <a:p>
            <a:pPr marL="571500" indent="-571500">
              <a:lnSpc>
                <a:spcPct val="150000"/>
              </a:lnSpc>
              <a:buFont typeface="Wingdings" panose="05000000000000000000" pitchFamily="2" charset="2"/>
              <a:buChar char=""/>
            </a:pPr>
            <a:r>
              <a:rPr lang="en-IN" sz="2600" dirty="0">
                <a:solidFill>
                  <a:srgbClr val="FFFFFF"/>
                </a:solidFill>
                <a:latin typeface="Times New Roman" panose="02020603050405020304" pitchFamily="18" charset="0"/>
                <a:cs typeface="Times New Roman" panose="02020603050405020304" pitchFamily="18" charset="0"/>
              </a:rPr>
              <a:t>LSTM</a:t>
            </a:r>
          </a:p>
          <a:p>
            <a:pPr marL="571500" indent="-571500">
              <a:lnSpc>
                <a:spcPct val="150000"/>
              </a:lnSpc>
              <a:buFont typeface="Wingdings" panose="05000000000000000000" pitchFamily="2" charset="2"/>
              <a:buChar char=""/>
            </a:pPr>
            <a:r>
              <a:rPr lang="en-IN" sz="2600" dirty="0">
                <a:solidFill>
                  <a:srgbClr val="FFFFFF"/>
                </a:solidFill>
                <a:latin typeface="Times New Roman" panose="02020603050405020304" pitchFamily="18" charset="0"/>
                <a:cs typeface="Times New Roman" panose="02020603050405020304" pitchFamily="18" charset="0"/>
              </a:rPr>
              <a:t>Tkinter</a:t>
            </a:r>
          </a:p>
          <a:p>
            <a:pPr marL="571500" indent="-571500">
              <a:lnSpc>
                <a:spcPct val="150000"/>
              </a:lnSpc>
              <a:buFont typeface="Wingdings" panose="05000000000000000000" pitchFamily="2" charset="2"/>
              <a:buChar char=""/>
            </a:pPr>
            <a:r>
              <a:rPr lang="en-IN" sz="2600" dirty="0">
                <a:solidFill>
                  <a:srgbClr val="FFFFFF"/>
                </a:solidFill>
                <a:latin typeface="Times New Roman" panose="02020603050405020304" pitchFamily="18" charset="0"/>
                <a:cs typeface="Times New Roman" panose="02020603050405020304" pitchFamily="18" charset="0"/>
              </a:rPr>
              <a:t>Software and Hardware Requirements</a:t>
            </a:r>
          </a:p>
          <a:p>
            <a:pPr marL="571500" indent="-571500">
              <a:lnSpc>
                <a:spcPct val="150000"/>
              </a:lnSpc>
              <a:buFont typeface="Wingdings" panose="05000000000000000000" pitchFamily="2" charset="2"/>
              <a:buChar char=""/>
            </a:pPr>
            <a:r>
              <a:rPr lang="en-US" sz="2600" dirty="0">
                <a:solidFill>
                  <a:srgbClr val="FFFFFF"/>
                </a:solidFill>
                <a:latin typeface="Times New Roman" panose="02020603050405020304" pitchFamily="18" charset="0"/>
                <a:cs typeface="Times New Roman" panose="02020603050405020304" pitchFamily="18" charset="0"/>
              </a:rPr>
              <a:t>Flow Diagram</a:t>
            </a:r>
          </a:p>
          <a:p>
            <a:pPr marL="571500" indent="-571500">
              <a:lnSpc>
                <a:spcPct val="150000"/>
              </a:lnSpc>
              <a:buFont typeface="Wingdings" panose="05000000000000000000" pitchFamily="2" charset="2"/>
              <a:buChar char=""/>
            </a:pPr>
            <a:r>
              <a:rPr lang="en-US" sz="2600" dirty="0">
                <a:solidFill>
                  <a:srgbClr val="FFFFFF"/>
                </a:solidFill>
                <a:latin typeface="Times New Roman" panose="02020603050405020304" pitchFamily="18" charset="0"/>
                <a:ea typeface="Nunito" pitchFamily="34" charset="-122"/>
                <a:cs typeface="Times New Roman" panose="02020603050405020304" pitchFamily="18" charset="0"/>
              </a:rPr>
              <a:t>Using Machine Learning to Predict Prices</a:t>
            </a:r>
            <a:endParaRPr lang="en-US" sz="2600" dirty="0">
              <a:latin typeface="Times New Roman" panose="02020603050405020304" pitchFamily="18" charset="0"/>
              <a:cs typeface="Times New Roman" panose="02020603050405020304" pitchFamily="18" charset="0"/>
            </a:endParaRPr>
          </a:p>
          <a:p>
            <a:pPr marL="571500" indent="-571500">
              <a:lnSpc>
                <a:spcPct val="150000"/>
              </a:lnSpc>
              <a:buFont typeface="Wingdings" panose="05000000000000000000" pitchFamily="2" charset="2"/>
              <a:buChar char=""/>
            </a:pPr>
            <a:r>
              <a:rPr lang="en-US" sz="2600" dirty="0">
                <a:solidFill>
                  <a:srgbClr val="FFFFFF"/>
                </a:solidFill>
                <a:latin typeface="Times New Roman" panose="02020603050405020304" pitchFamily="18" charset="0"/>
                <a:ea typeface="Nunito" pitchFamily="34" charset="-122"/>
                <a:cs typeface="Times New Roman" panose="02020603050405020304" pitchFamily="18" charset="0"/>
              </a:rPr>
              <a:t>Challenges and Limitations</a:t>
            </a:r>
            <a:endParaRPr lang="en-US" sz="2600" dirty="0">
              <a:latin typeface="Times New Roman" panose="02020603050405020304" pitchFamily="18" charset="0"/>
              <a:cs typeface="Times New Roman" panose="02020603050405020304" pitchFamily="18" charset="0"/>
            </a:endParaRPr>
          </a:p>
          <a:p>
            <a:pPr marL="571500" indent="-571500">
              <a:lnSpc>
                <a:spcPct val="150000"/>
              </a:lnSpc>
              <a:buFont typeface="Wingdings" panose="05000000000000000000" pitchFamily="2" charset="2"/>
              <a:buChar char=""/>
            </a:pPr>
            <a:r>
              <a:rPr lang="en-US" sz="2600" dirty="0">
                <a:solidFill>
                  <a:srgbClr val="FFFFFF"/>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558895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500896" y="570925"/>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Times New Roman" panose="02020603050405020304" pitchFamily="18" charset="0"/>
                <a:ea typeface="Nunito" pitchFamily="34" charset="-122"/>
                <a:cs typeface="Times New Roman" panose="02020603050405020304" pitchFamily="18" charset="0"/>
              </a:rPr>
              <a:t>Introduction:</a:t>
            </a:r>
            <a:endParaRPr lang="en-US" sz="4374" dirty="0">
              <a:latin typeface="Times New Roman" panose="02020603050405020304" pitchFamily="18" charset="0"/>
              <a:cs typeface="Times New Roman" panose="02020603050405020304" pitchFamily="18" charset="0"/>
            </a:endParaRPr>
          </a:p>
        </p:txBody>
      </p:sp>
      <p:sp>
        <p:nvSpPr>
          <p:cNvPr id="5" name="Text 2"/>
          <p:cNvSpPr/>
          <p:nvPr/>
        </p:nvSpPr>
        <p:spPr>
          <a:xfrm>
            <a:off x="1848843" y="1199583"/>
            <a:ext cx="11432259" cy="6260583"/>
          </a:xfrm>
          <a:prstGeom prst="rect">
            <a:avLst/>
          </a:prstGeom>
          <a:noFill/>
          <a:ln/>
        </p:spPr>
        <p:txBody>
          <a:bodyPr wrap="square" rtlCol="0" anchor="t"/>
          <a:lstStyle/>
          <a:p>
            <a:pPr marL="0" indent="0">
              <a:lnSpc>
                <a:spcPct val="150000"/>
              </a:lnSpc>
              <a:buNone/>
            </a:pPr>
            <a:r>
              <a:rPr lang="en-US" sz="2400" b="0" i="0" dirty="0">
                <a:solidFill>
                  <a:schemeClr val="bg1"/>
                </a:solidFill>
                <a:effectLst/>
                <a:latin typeface="Times New Roman" panose="02020603050405020304" pitchFamily="18" charset="0"/>
                <a:cs typeface="Times New Roman" panose="02020603050405020304" pitchFamily="18" charset="0"/>
              </a:rPr>
              <a:t>              The Bitcoin Price­ Predictor project is a modern way to analyze­ cryptocurrency markets. It uses a machine­ learning technique calle­d Long Short-Term Memory (LSTM) models to pre­dict future trends in Bitcoin prices. LSTM mode­ls are able to identify comple­x patterns in historical price data, making this project more­ advanced compared to traditional forecasting me­thods.</a:t>
            </a:r>
          </a:p>
          <a:p>
            <a:pPr marL="0" indent="0">
              <a:lnSpc>
                <a:spcPct val="150000"/>
              </a:lnSpc>
              <a:buNone/>
            </a:pPr>
            <a:r>
              <a:rPr lang="en-US" sz="2400" b="0" i="0" dirty="0">
                <a:solidFill>
                  <a:schemeClr val="bg1"/>
                </a:solidFill>
                <a:effectLst/>
                <a:latin typeface="Times New Roman" panose="02020603050405020304" pitchFamily="18" charset="0"/>
                <a:cs typeface="Times New Roman" panose="02020603050405020304" pitchFamily="18" charset="0"/>
              </a:rPr>
              <a:t>               Facilitating user engagement and ease of use, the project incorporates a user-friendly Graphical User Interface (GUI) built with Tkinter. This Python library streamlines the user experience, making it accessible to individuals with diverse levels of technical proficiency. The Tkinter GUI not only ensures a visually pleasing interface but also serves as a conduit for users to seamlessly interact with and interpret the predictions generated by the model.</a:t>
            </a:r>
            <a:endParaRPr lang="en-US"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411686" y="629006"/>
            <a:ext cx="5725094" cy="694373"/>
          </a:xfrm>
          <a:prstGeom prst="rect">
            <a:avLst/>
          </a:prstGeom>
          <a:noFill/>
          <a:ln/>
        </p:spPr>
        <p:txBody>
          <a:bodyPr wrap="none" rtlCol="0" anchor="t"/>
          <a:lstStyle/>
          <a:p>
            <a:pPr marL="0" indent="0">
              <a:lnSpc>
                <a:spcPts val="5468"/>
              </a:lnSpc>
              <a:buNone/>
            </a:pPr>
            <a:r>
              <a:rPr lang="en-US" sz="4374" b="1" dirty="0">
                <a:solidFill>
                  <a:srgbClr val="FFFFFF"/>
                </a:solidFill>
                <a:latin typeface="Times New Roman" panose="02020603050405020304" pitchFamily="18" charset="0"/>
                <a:cs typeface="Times New Roman" panose="02020603050405020304" pitchFamily="18" charset="0"/>
              </a:rPr>
              <a:t>LSTM:</a:t>
            </a:r>
            <a:endParaRPr lang="en-US" sz="4374" dirty="0">
              <a:latin typeface="Times New Roman" panose="02020603050405020304" pitchFamily="18" charset="0"/>
              <a:cs typeface="Times New Roman" panose="02020603050405020304" pitchFamily="18" charset="0"/>
            </a:endParaRPr>
          </a:p>
        </p:txBody>
      </p:sp>
      <p:sp>
        <p:nvSpPr>
          <p:cNvPr id="5" name="Text 2"/>
          <p:cNvSpPr/>
          <p:nvPr/>
        </p:nvSpPr>
        <p:spPr>
          <a:xfrm>
            <a:off x="1848843" y="1523893"/>
            <a:ext cx="11632981" cy="6192751"/>
          </a:xfrm>
          <a:prstGeom prst="rect">
            <a:avLst/>
          </a:prstGeom>
          <a:noFill/>
          <a:ln/>
        </p:spPr>
        <p:txBody>
          <a:bodyPr wrap="square" rtlCol="0" anchor="t"/>
          <a:lstStyle/>
          <a:p>
            <a:pPr>
              <a:lnSpc>
                <a:spcPct val="150000"/>
              </a:lnSpc>
            </a:pPr>
            <a:r>
              <a:rPr lang="en-US" sz="2400" dirty="0">
                <a:solidFill>
                  <a:schemeClr val="bg1"/>
                </a:solidFill>
                <a:latin typeface="Times New Roman" panose="02020603050405020304" pitchFamily="18" charset="0"/>
                <a:cs typeface="Times New Roman" panose="02020603050405020304" pitchFamily="18" charset="0"/>
              </a:rPr>
              <a:t>           LSTM, or Long Short-Term Me­mory, is a special type of recurre­nt neural network that addresse­s the challenge of capturing long-te­rm relationships in sequential data. LSTMs use­ memory cells and gates to se­lectively store, forge­t, and retrieve information, which make­s them very useful for tasks that involve­ sequences of data.</a:t>
            </a:r>
          </a:p>
          <a:p>
            <a:pPr>
              <a:lnSpc>
                <a:spcPct val="150000"/>
              </a:lnSpc>
            </a:pPr>
            <a:r>
              <a:rPr lang="en-US" sz="2400" dirty="0">
                <a:solidFill>
                  <a:schemeClr val="bg1"/>
                </a:solidFill>
                <a:latin typeface="Times New Roman" panose="02020603050405020304" pitchFamily="18" charset="0"/>
                <a:cs typeface="Times New Roman" panose="02020603050405020304" pitchFamily="18" charset="0"/>
              </a:rPr>
              <a:t>            LSTMs are ofte­n preferred in Bitcoin price­ prediction projects because­ they can effective­ly analyze the seque­ntial nature of time serie­s data that represents price­ movements. These­ models excel in capturing te­mporal patterns and handling long-term depe­ndencies, which are e­ssential in forecasting financial markets. Additionally, LSTMs are­ adaptable to different patte­rns, allowing for a better understanding of the­ complex and non-linear nature of cryptocurre­ncy markets. Considering these­ factors, they are a suitable choice­ for modeling Bitcoin price dynamics.</a:t>
            </a:r>
          </a:p>
        </p:txBody>
      </p:sp>
    </p:spTree>
    <p:extLst>
      <p:ext uri="{BB962C8B-B14F-4D97-AF65-F5344CB8AC3E}">
        <p14:creationId xmlns:p14="http://schemas.microsoft.com/office/powerpoint/2010/main" val="2268036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411686" y="796274"/>
            <a:ext cx="5725094" cy="694373"/>
          </a:xfrm>
          <a:prstGeom prst="rect">
            <a:avLst/>
          </a:prstGeom>
          <a:noFill/>
          <a:ln/>
        </p:spPr>
        <p:txBody>
          <a:bodyPr wrap="none" rtlCol="0" anchor="t"/>
          <a:lstStyle/>
          <a:p>
            <a:pPr marL="0" indent="0">
              <a:lnSpc>
                <a:spcPts val="5468"/>
              </a:lnSpc>
              <a:buNone/>
            </a:pPr>
            <a:r>
              <a:rPr lang="en-US" sz="4374" b="1" dirty="0">
                <a:solidFill>
                  <a:srgbClr val="FFFFFF"/>
                </a:solidFill>
                <a:latin typeface="Times New Roman" panose="02020603050405020304" pitchFamily="18" charset="0"/>
                <a:cs typeface="Times New Roman" panose="02020603050405020304" pitchFamily="18" charset="0"/>
              </a:rPr>
              <a:t>Tkinter:</a:t>
            </a:r>
            <a:endParaRPr lang="en-US" sz="4374" dirty="0">
              <a:latin typeface="Times New Roman" panose="02020603050405020304" pitchFamily="18" charset="0"/>
              <a:cs typeface="Times New Roman" panose="02020603050405020304" pitchFamily="18" charset="0"/>
            </a:endParaRPr>
          </a:p>
        </p:txBody>
      </p:sp>
      <p:sp>
        <p:nvSpPr>
          <p:cNvPr id="5" name="Text 2"/>
          <p:cNvSpPr/>
          <p:nvPr/>
        </p:nvSpPr>
        <p:spPr>
          <a:xfrm>
            <a:off x="1982658" y="1799009"/>
            <a:ext cx="11376503" cy="4921512"/>
          </a:xfrm>
          <a:prstGeom prst="rect">
            <a:avLst/>
          </a:prstGeom>
          <a:noFill/>
          <a:ln/>
        </p:spPr>
        <p:txBody>
          <a:bodyPr wrap="square" rtlCol="0" anchor="t"/>
          <a:lstStyle/>
          <a:p>
            <a:pPr>
              <a:lnSpc>
                <a:spcPct val="200000"/>
              </a:lnSpc>
            </a:pPr>
            <a:r>
              <a:rPr lang="en-US" sz="2400" dirty="0">
                <a:solidFill>
                  <a:schemeClr val="bg1"/>
                </a:solidFill>
                <a:latin typeface="Times New Roman" panose="02020603050405020304" pitchFamily="18" charset="0"/>
                <a:cs typeface="Times New Roman" panose="02020603050405020304" pitchFamily="18" charset="0"/>
              </a:rPr>
              <a:t>        Tkinter is a standard GUI (Graphical User Interface) toolkit in Python. It is commonly used for creating desktop applications with a graphical user interface. </a:t>
            </a:r>
            <a:r>
              <a:rPr lang="en-US" sz="2400" dirty="0" err="1">
                <a:solidFill>
                  <a:schemeClr val="bg1"/>
                </a:solidFill>
                <a:latin typeface="Times New Roman" panose="02020603050405020304" pitchFamily="18" charset="0"/>
                <a:cs typeface="Times New Roman" panose="02020603050405020304" pitchFamily="18" charset="0"/>
              </a:rPr>
              <a:t>tkinter</a:t>
            </a:r>
            <a:r>
              <a:rPr lang="en-US" sz="2400" dirty="0">
                <a:solidFill>
                  <a:schemeClr val="bg1"/>
                </a:solidFill>
                <a:latin typeface="Times New Roman" panose="02020603050405020304" pitchFamily="18" charset="0"/>
                <a:cs typeface="Times New Roman" panose="02020603050405020304" pitchFamily="18" charset="0"/>
              </a:rPr>
              <a:t> provides a set of tools and widgets to create windows, buttons, text boxes, and other GUI elements.</a:t>
            </a:r>
          </a:p>
          <a:p>
            <a:pPr>
              <a:lnSpc>
                <a:spcPct val="200000"/>
              </a:lnSpc>
            </a:pPr>
            <a:r>
              <a:rPr lang="en-US" sz="2400" dirty="0">
                <a:solidFill>
                  <a:schemeClr val="bg1"/>
                </a:solidFill>
                <a:latin typeface="Times New Roman" panose="02020603050405020304" pitchFamily="18" charset="0"/>
                <a:cs typeface="Times New Roman" panose="02020603050405020304" pitchFamily="18" charset="0"/>
              </a:rPr>
              <a:t>         By using this </a:t>
            </a:r>
            <a:r>
              <a:rPr lang="en-US" sz="2400" dirty="0" err="1">
                <a:solidFill>
                  <a:schemeClr val="bg1"/>
                </a:solidFill>
                <a:latin typeface="Times New Roman" panose="02020603050405020304" pitchFamily="18" charset="0"/>
                <a:cs typeface="Times New Roman" panose="02020603050405020304" pitchFamily="18" charset="0"/>
              </a:rPr>
              <a:t>tkinter</a:t>
            </a:r>
            <a:r>
              <a:rPr lang="en-US" sz="2400" dirty="0">
                <a:solidFill>
                  <a:schemeClr val="bg1"/>
                </a:solidFill>
                <a:latin typeface="Times New Roman" panose="02020603050405020304" pitchFamily="18" charset="0"/>
                <a:cs typeface="Times New Roman" panose="02020603050405020304" pitchFamily="18" charset="0"/>
              </a:rPr>
              <a:t> create a user-friendly interface where users can input parameters or select options, and then the program will display the predicted Bitcoin price based on the provided inputs. </a:t>
            </a:r>
          </a:p>
        </p:txBody>
      </p:sp>
    </p:spTree>
    <p:extLst>
      <p:ext uri="{BB962C8B-B14F-4D97-AF65-F5344CB8AC3E}">
        <p14:creationId xmlns:p14="http://schemas.microsoft.com/office/powerpoint/2010/main" val="3256155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a:extLst>
              <a:ext uri="{FF2B5EF4-FFF2-40B4-BE49-F238E27FC236}">
                <a16:creationId xmlns:a16="http://schemas.microsoft.com/office/drawing/2014/main" id="{B6612EC0-5906-FFAB-F036-2812C9A25359}"/>
              </a:ext>
            </a:extLst>
          </p:cNvPr>
          <p:cNvPicPr>
            <a:picLocks noChangeAspect="1"/>
          </p:cNvPicPr>
          <p:nvPr/>
        </p:nvPicPr>
        <p:blipFill>
          <a:blip r:embed="rId2"/>
          <a:stretch>
            <a:fillRect/>
          </a:stretch>
        </p:blipFill>
        <p:spPr>
          <a:xfrm>
            <a:off x="-127748" y="-54464"/>
            <a:ext cx="14781007" cy="9277350"/>
          </a:xfrm>
          <a:prstGeom prst="rect">
            <a:avLst/>
          </a:prstGeom>
        </p:spPr>
      </p:pic>
      <p:sp>
        <p:nvSpPr>
          <p:cNvPr id="5" name="TextBox 4">
            <a:extLst>
              <a:ext uri="{FF2B5EF4-FFF2-40B4-BE49-F238E27FC236}">
                <a16:creationId xmlns:a16="http://schemas.microsoft.com/office/drawing/2014/main" id="{ABDC7FFC-8153-29E1-8E78-70370981E097}"/>
              </a:ext>
            </a:extLst>
          </p:cNvPr>
          <p:cNvSpPr txBox="1"/>
          <p:nvPr/>
        </p:nvSpPr>
        <p:spPr>
          <a:xfrm>
            <a:off x="684328" y="1336159"/>
            <a:ext cx="10315725" cy="764825"/>
          </a:xfrm>
          <a:prstGeom prst="rect">
            <a:avLst/>
          </a:prstGeom>
          <a:noFill/>
        </p:spPr>
        <p:txBody>
          <a:bodyPr wrap="square" rtlCol="0">
            <a:spAutoFit/>
          </a:bodyPr>
          <a:lstStyle/>
          <a:p>
            <a:pPr marL="457200" indent="-457200">
              <a:buFont typeface="Wingdings" panose="05000000000000000000" pitchFamily="2" charset="2"/>
              <a:buChar char="Ø"/>
            </a:pPr>
            <a:r>
              <a:rPr lang="en-IN" sz="4370" dirty="0">
                <a:solidFill>
                  <a:schemeClr val="bg1">
                    <a:lumMod val="95000"/>
                  </a:schemeClr>
                </a:solidFill>
                <a:latin typeface="Times New Roman" panose="02020603050405020304" pitchFamily="18" charset="0"/>
                <a:cs typeface="Times New Roman" panose="02020603050405020304" pitchFamily="18" charset="0"/>
              </a:rPr>
              <a:t>SOFTWARE REQUIREMENTS:</a:t>
            </a:r>
          </a:p>
        </p:txBody>
      </p:sp>
      <p:sp>
        <p:nvSpPr>
          <p:cNvPr id="7" name="TextBox 6">
            <a:extLst>
              <a:ext uri="{FF2B5EF4-FFF2-40B4-BE49-F238E27FC236}">
                <a16:creationId xmlns:a16="http://schemas.microsoft.com/office/drawing/2014/main" id="{03C1BB4A-C28A-B206-9D98-BDE333F08930}"/>
              </a:ext>
            </a:extLst>
          </p:cNvPr>
          <p:cNvSpPr txBox="1"/>
          <p:nvPr/>
        </p:nvSpPr>
        <p:spPr>
          <a:xfrm>
            <a:off x="1254210" y="1970533"/>
            <a:ext cx="8573397" cy="225298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solidFill>
                  <a:schemeClr val="bg1">
                    <a:lumMod val="95000"/>
                  </a:schemeClr>
                </a:solidFill>
                <a:latin typeface="Times New Roman" panose="02020603050405020304" pitchFamily="18" charset="0"/>
                <a:cs typeface="Times New Roman" panose="02020603050405020304" pitchFamily="18" charset="0"/>
              </a:rPr>
              <a:t>Jupyter notebook</a:t>
            </a:r>
          </a:p>
          <a:p>
            <a:pPr marL="342900" indent="-342900">
              <a:lnSpc>
                <a:spcPct val="150000"/>
              </a:lnSpc>
              <a:buFont typeface="Arial" panose="020B0604020202020204" pitchFamily="34" charset="0"/>
              <a:buChar char="•"/>
            </a:pPr>
            <a:r>
              <a:rPr lang="en-IN" sz="2400" dirty="0">
                <a:solidFill>
                  <a:schemeClr val="bg1">
                    <a:lumMod val="95000"/>
                  </a:schemeClr>
                </a:solidFill>
                <a:latin typeface="Times New Roman" panose="02020603050405020304" pitchFamily="18" charset="0"/>
                <a:cs typeface="Times New Roman" panose="02020603050405020304" pitchFamily="18" charset="0"/>
              </a:rPr>
              <a:t>Python for coding</a:t>
            </a:r>
          </a:p>
          <a:p>
            <a:pPr marL="342900" indent="-342900">
              <a:lnSpc>
                <a:spcPct val="150000"/>
              </a:lnSpc>
              <a:buFont typeface="Arial" panose="020B0604020202020204" pitchFamily="34" charset="0"/>
              <a:buChar char="•"/>
            </a:pPr>
            <a:r>
              <a:rPr lang="en-IN" sz="2400" dirty="0">
                <a:solidFill>
                  <a:schemeClr val="bg1">
                    <a:lumMod val="95000"/>
                  </a:schemeClr>
                </a:solidFill>
                <a:latin typeface="Times New Roman" panose="02020603050405020304" pitchFamily="18" charset="0"/>
                <a:cs typeface="Times New Roman" panose="02020603050405020304" pitchFamily="18" charset="0"/>
              </a:rPr>
              <a:t>Machine learning libraries like Sklearn ,Tensorflow etc.</a:t>
            </a:r>
          </a:p>
          <a:p>
            <a:pPr marL="342900" indent="-342900">
              <a:lnSpc>
                <a:spcPct val="150000"/>
              </a:lnSpc>
              <a:buFont typeface="Arial" panose="020B0604020202020204" pitchFamily="34" charset="0"/>
              <a:buChar char="•"/>
            </a:pPr>
            <a:r>
              <a:rPr lang="en-IN" sz="2400" dirty="0">
                <a:solidFill>
                  <a:schemeClr val="bg1">
                    <a:lumMod val="95000"/>
                  </a:schemeClr>
                </a:solidFill>
                <a:latin typeface="Times New Roman" panose="02020603050405020304" pitchFamily="18" charset="0"/>
                <a:cs typeface="Times New Roman" panose="02020603050405020304" pitchFamily="18" charset="0"/>
              </a:rPr>
              <a:t>Data visualization tools(e.g. Matplotlib , Seaborn)</a:t>
            </a:r>
            <a:endParaRPr lang="en-IN" sz="2400" dirty="0"/>
          </a:p>
        </p:txBody>
      </p:sp>
      <p:sp>
        <p:nvSpPr>
          <p:cNvPr id="9" name="TextBox 8">
            <a:extLst>
              <a:ext uri="{FF2B5EF4-FFF2-40B4-BE49-F238E27FC236}">
                <a16:creationId xmlns:a16="http://schemas.microsoft.com/office/drawing/2014/main" id="{6045128F-798E-522E-0B0B-931D9465E0EF}"/>
              </a:ext>
            </a:extLst>
          </p:cNvPr>
          <p:cNvSpPr txBox="1"/>
          <p:nvPr/>
        </p:nvSpPr>
        <p:spPr>
          <a:xfrm flipH="1">
            <a:off x="684329" y="4294073"/>
            <a:ext cx="10315724" cy="764825"/>
          </a:xfrm>
          <a:prstGeom prst="rect">
            <a:avLst/>
          </a:prstGeom>
          <a:noFill/>
        </p:spPr>
        <p:txBody>
          <a:bodyPr wrap="square" rtlCol="0">
            <a:spAutoFit/>
          </a:bodyPr>
          <a:lstStyle/>
          <a:p>
            <a:pPr marL="457200" indent="-457200">
              <a:buFont typeface="Wingdings" panose="05000000000000000000" pitchFamily="2" charset="2"/>
              <a:buChar char="Ø"/>
            </a:pPr>
            <a:r>
              <a:rPr lang="en-IN" sz="4370" dirty="0">
                <a:solidFill>
                  <a:schemeClr val="bg1">
                    <a:lumMod val="95000"/>
                  </a:schemeClr>
                </a:solidFill>
                <a:latin typeface="Times New Roman" panose="02020603050405020304" pitchFamily="18" charset="0"/>
                <a:cs typeface="Times New Roman" panose="02020603050405020304" pitchFamily="18" charset="0"/>
              </a:rPr>
              <a:t>HARDWARE REQUIREMENTS:</a:t>
            </a:r>
          </a:p>
        </p:txBody>
      </p:sp>
      <p:sp>
        <p:nvSpPr>
          <p:cNvPr id="10" name="TextBox 9">
            <a:extLst>
              <a:ext uri="{FF2B5EF4-FFF2-40B4-BE49-F238E27FC236}">
                <a16:creationId xmlns:a16="http://schemas.microsoft.com/office/drawing/2014/main" id="{6E0E9922-F051-C9F2-6C53-EDAA9FA753AD}"/>
              </a:ext>
            </a:extLst>
          </p:cNvPr>
          <p:cNvSpPr txBox="1"/>
          <p:nvPr/>
        </p:nvSpPr>
        <p:spPr>
          <a:xfrm>
            <a:off x="1254210" y="5011514"/>
            <a:ext cx="6432626" cy="281019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RAM-8GB</a:t>
            </a:r>
          </a:p>
          <a:p>
            <a:pPr marL="342900" indent="-342900">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ROM-256GB</a:t>
            </a:r>
          </a:p>
          <a:p>
            <a:pPr marL="342900" indent="-342900">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OS-Windows 10 and latest</a:t>
            </a:r>
          </a:p>
          <a:p>
            <a:pPr>
              <a:lnSpc>
                <a:spcPct val="150000"/>
              </a:lnSpc>
            </a:pPr>
            <a:endParaRPr lang="en-IN" sz="2400"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2400" dirty="0"/>
          </a:p>
        </p:txBody>
      </p:sp>
    </p:spTree>
    <p:extLst>
      <p:ext uri="{BB962C8B-B14F-4D97-AF65-F5344CB8AC3E}">
        <p14:creationId xmlns:p14="http://schemas.microsoft.com/office/powerpoint/2010/main" val="2866628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0" descr="preencoded.png">
            <a:extLst>
              <a:ext uri="{FF2B5EF4-FFF2-40B4-BE49-F238E27FC236}">
                <a16:creationId xmlns:a16="http://schemas.microsoft.com/office/drawing/2014/main" id="{56E71870-EC42-38CB-E562-31177665557D}"/>
              </a:ext>
            </a:extLst>
          </p:cNvPr>
          <p:cNvPicPr>
            <a:picLocks noChangeAspect="1"/>
          </p:cNvPicPr>
          <p:nvPr/>
        </p:nvPicPr>
        <p:blipFill>
          <a:blip r:embed="rId2"/>
          <a:stretch>
            <a:fillRect/>
          </a:stretch>
        </p:blipFill>
        <p:spPr>
          <a:xfrm>
            <a:off x="0" y="0"/>
            <a:ext cx="14700738" cy="8229600"/>
          </a:xfrm>
          <a:prstGeom prst="rect">
            <a:avLst/>
          </a:prstGeom>
          <a:ln w="0">
            <a:solidFill>
              <a:srgbClr val="0E1B42"/>
            </a:solidFill>
          </a:ln>
        </p:spPr>
      </p:pic>
      <p:sp>
        <p:nvSpPr>
          <p:cNvPr id="91" name="TextBox 90">
            <a:extLst>
              <a:ext uri="{FF2B5EF4-FFF2-40B4-BE49-F238E27FC236}">
                <a16:creationId xmlns:a16="http://schemas.microsoft.com/office/drawing/2014/main" id="{0061648C-D4A7-3218-A201-6F7E39A5B723}"/>
              </a:ext>
            </a:extLst>
          </p:cNvPr>
          <p:cNvSpPr txBox="1"/>
          <p:nvPr/>
        </p:nvSpPr>
        <p:spPr>
          <a:xfrm>
            <a:off x="637046" y="337544"/>
            <a:ext cx="6467139" cy="764825"/>
          </a:xfrm>
          <a:prstGeom prst="rect">
            <a:avLst/>
          </a:prstGeom>
          <a:noFill/>
        </p:spPr>
        <p:txBody>
          <a:bodyPr wrap="square" rtlCol="0">
            <a:spAutoFit/>
          </a:bodyPr>
          <a:lstStyle/>
          <a:p>
            <a:r>
              <a:rPr lang="en-IN" sz="4370" dirty="0">
                <a:solidFill>
                  <a:schemeClr val="bg1"/>
                </a:solidFill>
                <a:latin typeface="Times New Roman" panose="02020603050405020304" pitchFamily="18" charset="0"/>
                <a:cs typeface="Times New Roman" panose="02020603050405020304" pitchFamily="18" charset="0"/>
              </a:rPr>
              <a:t>FLOW DIAGRAM:</a:t>
            </a:r>
          </a:p>
        </p:txBody>
      </p:sp>
      <p:sp>
        <p:nvSpPr>
          <p:cNvPr id="4" name="Rectangle 3">
            <a:extLst>
              <a:ext uri="{FF2B5EF4-FFF2-40B4-BE49-F238E27FC236}">
                <a16:creationId xmlns:a16="http://schemas.microsoft.com/office/drawing/2014/main" id="{6B7D3340-E2DC-E052-9328-A32DCFE1FCA6}"/>
              </a:ext>
            </a:extLst>
          </p:cNvPr>
          <p:cNvSpPr/>
          <p:nvPr/>
        </p:nvSpPr>
        <p:spPr>
          <a:xfrm>
            <a:off x="4114797" y="1271239"/>
            <a:ext cx="6166625" cy="48721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200" dirty="0">
                <a:latin typeface="Times New Roman" panose="02020603050405020304" pitchFamily="18" charset="0"/>
                <a:cs typeface="Times New Roman" panose="02020603050405020304" pitchFamily="18" charset="0"/>
              </a:rPr>
              <a:t>Data Collection</a:t>
            </a:r>
          </a:p>
        </p:txBody>
      </p:sp>
      <p:sp>
        <p:nvSpPr>
          <p:cNvPr id="5" name="Rectangle 4">
            <a:extLst>
              <a:ext uri="{FF2B5EF4-FFF2-40B4-BE49-F238E27FC236}">
                <a16:creationId xmlns:a16="http://schemas.microsoft.com/office/drawing/2014/main" id="{F46C78D6-BA6F-3566-195A-4C347AB94746}"/>
              </a:ext>
            </a:extLst>
          </p:cNvPr>
          <p:cNvSpPr/>
          <p:nvPr/>
        </p:nvSpPr>
        <p:spPr>
          <a:xfrm>
            <a:off x="4114795" y="2359493"/>
            <a:ext cx="6166625" cy="48721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200" dirty="0">
                <a:latin typeface="Times New Roman" panose="02020603050405020304" pitchFamily="18" charset="0"/>
                <a:cs typeface="Times New Roman" panose="02020603050405020304" pitchFamily="18" charset="0"/>
              </a:rPr>
              <a:t>Data Preprocessing</a:t>
            </a:r>
          </a:p>
        </p:txBody>
      </p:sp>
      <p:sp>
        <p:nvSpPr>
          <p:cNvPr id="7" name="Rectangle 6">
            <a:extLst>
              <a:ext uri="{FF2B5EF4-FFF2-40B4-BE49-F238E27FC236}">
                <a16:creationId xmlns:a16="http://schemas.microsoft.com/office/drawing/2014/main" id="{700DC59F-B067-5C0C-3808-446E4E70743F}"/>
              </a:ext>
            </a:extLst>
          </p:cNvPr>
          <p:cNvSpPr/>
          <p:nvPr/>
        </p:nvSpPr>
        <p:spPr>
          <a:xfrm>
            <a:off x="4114792" y="7002314"/>
            <a:ext cx="6166625" cy="48721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200" dirty="0">
                <a:latin typeface="Times New Roman" panose="02020603050405020304" pitchFamily="18" charset="0"/>
                <a:cs typeface="Times New Roman" panose="02020603050405020304" pitchFamily="18" charset="0"/>
              </a:rPr>
              <a:t>Final Model </a:t>
            </a:r>
          </a:p>
        </p:txBody>
      </p:sp>
      <p:sp>
        <p:nvSpPr>
          <p:cNvPr id="11" name="Rectangle 10">
            <a:extLst>
              <a:ext uri="{FF2B5EF4-FFF2-40B4-BE49-F238E27FC236}">
                <a16:creationId xmlns:a16="http://schemas.microsoft.com/office/drawing/2014/main" id="{3F15EFF2-EEA1-B0BF-E7E5-F8C37C6DAA69}"/>
              </a:ext>
            </a:extLst>
          </p:cNvPr>
          <p:cNvSpPr/>
          <p:nvPr/>
        </p:nvSpPr>
        <p:spPr>
          <a:xfrm>
            <a:off x="3565002" y="4158817"/>
            <a:ext cx="7500395" cy="2632276"/>
          </a:xfrm>
          <a:prstGeom prst="rect">
            <a:avLst/>
          </a:prstGeom>
          <a:noFill/>
          <a:ln w="28575">
            <a:solidFill>
              <a:schemeClr val="accent3">
                <a:lumMod val="40000"/>
                <a:lumOff val="60000"/>
              </a:schemeClr>
            </a:solidFill>
            <a:prstDash val="sysDash"/>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ln w="76200">
                <a:solidFill>
                  <a:schemeClr val="tx1"/>
                </a:solidFill>
                <a:prstDash val="lgDashDot"/>
              </a:ln>
            </a:endParaRPr>
          </a:p>
        </p:txBody>
      </p:sp>
      <p:sp>
        <p:nvSpPr>
          <p:cNvPr id="8" name="Rectangle 7">
            <a:extLst>
              <a:ext uri="{FF2B5EF4-FFF2-40B4-BE49-F238E27FC236}">
                <a16:creationId xmlns:a16="http://schemas.microsoft.com/office/drawing/2014/main" id="{3FCC23C4-CC35-8852-2955-98946DA268DB}"/>
              </a:ext>
            </a:extLst>
          </p:cNvPr>
          <p:cNvSpPr/>
          <p:nvPr/>
        </p:nvSpPr>
        <p:spPr>
          <a:xfrm>
            <a:off x="4114797" y="5775028"/>
            <a:ext cx="6166625" cy="48721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200" dirty="0">
                <a:latin typeface="Times New Roman" panose="02020603050405020304" pitchFamily="18" charset="0"/>
                <a:cs typeface="Times New Roman" panose="02020603050405020304" pitchFamily="18" charset="0"/>
              </a:rPr>
              <a:t>Evaluation</a:t>
            </a:r>
          </a:p>
        </p:txBody>
      </p:sp>
      <p:sp>
        <p:nvSpPr>
          <p:cNvPr id="9" name="Rectangle 8">
            <a:extLst>
              <a:ext uri="{FF2B5EF4-FFF2-40B4-BE49-F238E27FC236}">
                <a16:creationId xmlns:a16="http://schemas.microsoft.com/office/drawing/2014/main" id="{71AED00D-382F-D27C-54C9-A88063A4614B}"/>
              </a:ext>
            </a:extLst>
          </p:cNvPr>
          <p:cNvSpPr/>
          <p:nvPr/>
        </p:nvSpPr>
        <p:spPr>
          <a:xfrm>
            <a:off x="4114793" y="4705722"/>
            <a:ext cx="6166625" cy="48721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200" dirty="0">
                <a:latin typeface="Times New Roman" panose="02020603050405020304" pitchFamily="18" charset="0"/>
                <a:cs typeface="Times New Roman" panose="02020603050405020304" pitchFamily="18" charset="0"/>
              </a:rPr>
              <a:t>Training and Validation</a:t>
            </a:r>
          </a:p>
        </p:txBody>
      </p:sp>
      <p:sp>
        <p:nvSpPr>
          <p:cNvPr id="10" name="Rectangle 9">
            <a:extLst>
              <a:ext uri="{FF2B5EF4-FFF2-40B4-BE49-F238E27FC236}">
                <a16:creationId xmlns:a16="http://schemas.microsoft.com/office/drawing/2014/main" id="{D5CA030A-38AD-5062-05BD-4DA4E8E1D86B}"/>
              </a:ext>
            </a:extLst>
          </p:cNvPr>
          <p:cNvSpPr/>
          <p:nvPr/>
        </p:nvSpPr>
        <p:spPr>
          <a:xfrm>
            <a:off x="4114794" y="3494511"/>
            <a:ext cx="6166625" cy="48721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3200" dirty="0">
                <a:latin typeface="Times New Roman" panose="02020603050405020304" pitchFamily="18" charset="0"/>
                <a:cs typeface="Times New Roman" panose="02020603050405020304" pitchFamily="18" charset="0"/>
              </a:rPr>
              <a:t>Model Selection</a:t>
            </a:r>
          </a:p>
        </p:txBody>
      </p:sp>
      <p:sp>
        <p:nvSpPr>
          <p:cNvPr id="18" name="Arrow: Down 17">
            <a:extLst>
              <a:ext uri="{FF2B5EF4-FFF2-40B4-BE49-F238E27FC236}">
                <a16:creationId xmlns:a16="http://schemas.microsoft.com/office/drawing/2014/main" id="{C1EE971C-FE2E-AC4E-B4FB-A32F3BF0644E}"/>
              </a:ext>
            </a:extLst>
          </p:cNvPr>
          <p:cNvSpPr/>
          <p:nvPr/>
        </p:nvSpPr>
        <p:spPr>
          <a:xfrm>
            <a:off x="7014108" y="1767343"/>
            <a:ext cx="367991" cy="58209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5490FCCB-94D3-A205-FC77-DE163970E738}"/>
              </a:ext>
            </a:extLst>
          </p:cNvPr>
          <p:cNvSpPr/>
          <p:nvPr/>
        </p:nvSpPr>
        <p:spPr>
          <a:xfrm>
            <a:off x="7014108" y="2888505"/>
            <a:ext cx="367991" cy="58209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645B1D0D-A8C4-3EB9-31B5-618185DB062A}"/>
              </a:ext>
            </a:extLst>
          </p:cNvPr>
          <p:cNvSpPr/>
          <p:nvPr/>
        </p:nvSpPr>
        <p:spPr>
          <a:xfrm>
            <a:off x="7014108" y="4000670"/>
            <a:ext cx="367991" cy="68959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A3785CFF-EB2A-C27A-14DF-F560532DF0DE}"/>
              </a:ext>
            </a:extLst>
          </p:cNvPr>
          <p:cNvSpPr/>
          <p:nvPr/>
        </p:nvSpPr>
        <p:spPr>
          <a:xfrm>
            <a:off x="7014107" y="5188006"/>
            <a:ext cx="367991" cy="58702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06F040FB-B9C1-10E1-C86F-B8094F8D6F31}"/>
              </a:ext>
            </a:extLst>
          </p:cNvPr>
          <p:cNvSpPr/>
          <p:nvPr/>
        </p:nvSpPr>
        <p:spPr>
          <a:xfrm>
            <a:off x="7014108" y="6262239"/>
            <a:ext cx="367991" cy="6920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Connector: Elbow 24">
            <a:extLst>
              <a:ext uri="{FF2B5EF4-FFF2-40B4-BE49-F238E27FC236}">
                <a16:creationId xmlns:a16="http://schemas.microsoft.com/office/drawing/2014/main" id="{B158AD0A-18A7-1564-32D6-DE13E8A0373A}"/>
              </a:ext>
            </a:extLst>
          </p:cNvPr>
          <p:cNvCxnSpPr>
            <a:cxnSpLocks/>
            <a:stCxn id="8" idx="1"/>
            <a:endCxn id="9" idx="1"/>
          </p:cNvCxnSpPr>
          <p:nvPr/>
        </p:nvCxnSpPr>
        <p:spPr>
          <a:xfrm rot="10800000">
            <a:off x="4114793" y="4949328"/>
            <a:ext cx="4" cy="1069306"/>
          </a:xfrm>
          <a:prstGeom prst="bentConnector3">
            <a:avLst>
              <a:gd name="adj1" fmla="val 571510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B059EEDC-F35E-6F67-958D-A163ADD0E31C}"/>
              </a:ext>
            </a:extLst>
          </p:cNvPr>
          <p:cNvCxnSpPr>
            <a:cxnSpLocks/>
            <a:endCxn id="5" idx="3"/>
          </p:cNvCxnSpPr>
          <p:nvPr/>
        </p:nvCxnSpPr>
        <p:spPr>
          <a:xfrm rot="5400000" flipH="1" flipV="1">
            <a:off x="6824403" y="3093896"/>
            <a:ext cx="3947813" cy="2966221"/>
          </a:xfrm>
          <a:prstGeom prst="bentConnector4">
            <a:avLst>
              <a:gd name="adj1" fmla="val 1720"/>
              <a:gd name="adj2" fmla="val 107707"/>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CAF3D16-A306-CA4B-5C36-C0C1FD0C023F}"/>
              </a:ext>
            </a:extLst>
          </p:cNvPr>
          <p:cNvCxnSpPr>
            <a:endCxn id="10" idx="3"/>
          </p:cNvCxnSpPr>
          <p:nvPr/>
        </p:nvCxnSpPr>
        <p:spPr>
          <a:xfrm flipH="1">
            <a:off x="10281419" y="3738117"/>
            <a:ext cx="23418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054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439150"/>
          </a:xfrm>
          <a:prstGeom prst="rect">
            <a:avLst/>
          </a:prstGeom>
        </p:spPr>
      </p:pic>
      <p:sp>
        <p:nvSpPr>
          <p:cNvPr id="4" name="Text 1"/>
          <p:cNvSpPr/>
          <p:nvPr/>
        </p:nvSpPr>
        <p:spPr>
          <a:xfrm>
            <a:off x="1545501" y="571396"/>
            <a:ext cx="10486599" cy="1388745"/>
          </a:xfrm>
          <a:prstGeom prst="rect">
            <a:avLst/>
          </a:prstGeom>
          <a:noFill/>
          <a:ln/>
        </p:spPr>
        <p:txBody>
          <a:bodyPr wrap="square" rtlCol="0" anchor="t"/>
          <a:lstStyle/>
          <a:p>
            <a:pPr marL="0" indent="0">
              <a:lnSpc>
                <a:spcPts val="5468"/>
              </a:lnSpc>
              <a:buNone/>
            </a:pPr>
            <a:r>
              <a:rPr lang="en-US" sz="4374" b="1" dirty="0">
                <a:solidFill>
                  <a:srgbClr val="FFFFFF"/>
                </a:solidFill>
                <a:latin typeface="Times New Roman" panose="02020603050405020304" pitchFamily="18" charset="0"/>
                <a:ea typeface="Nunito" pitchFamily="34" charset="-122"/>
                <a:cs typeface="Times New Roman" panose="02020603050405020304" pitchFamily="18" charset="0"/>
              </a:rPr>
              <a:t>Using Machine Learning to Predict Prices :</a:t>
            </a:r>
            <a:endParaRPr lang="en-US" sz="4374" dirty="0">
              <a:latin typeface="Times New Roman" panose="02020603050405020304" pitchFamily="18" charset="0"/>
              <a:cs typeface="Times New Roman" panose="02020603050405020304" pitchFamily="18" charset="0"/>
            </a:endParaRPr>
          </a:p>
        </p:txBody>
      </p:sp>
      <p:sp>
        <p:nvSpPr>
          <p:cNvPr id="5" name="Text 2"/>
          <p:cNvSpPr/>
          <p:nvPr/>
        </p:nvSpPr>
        <p:spPr>
          <a:xfrm>
            <a:off x="2098597" y="2148840"/>
            <a:ext cx="9933503" cy="710803"/>
          </a:xfrm>
          <a:prstGeom prst="rect">
            <a:avLst/>
          </a:prstGeom>
          <a:noFill/>
          <a:ln/>
        </p:spPr>
        <p:txBody>
          <a:bodyPr wrap="square" rtlCol="0" anchor="t"/>
          <a:lstStyle/>
          <a:p>
            <a:pPr marL="0" indent="0">
              <a:lnSpc>
                <a:spcPts val="2799"/>
              </a:lnSpc>
              <a:buNone/>
            </a:pPr>
            <a:r>
              <a:rPr lang="en-US" sz="2400" dirty="0">
                <a:solidFill>
                  <a:srgbClr val="FFFFFF"/>
                </a:solidFill>
                <a:latin typeface="Times New Roman" panose="02020603050405020304" pitchFamily="18" charset="0"/>
                <a:ea typeface="PT Sans" pitchFamily="34" charset="-122"/>
                <a:cs typeface="Times New Roman" panose="02020603050405020304" pitchFamily="18" charset="0"/>
              </a:rPr>
              <a:t>Machine learning algorithms can be trained to analyze historical trends and patterns in the Bitcoin market, enabling more accurate price predictions for future events and market movements.</a:t>
            </a:r>
            <a:endParaRPr lang="en-US" sz="2400" dirty="0">
              <a:latin typeface="Times New Roman" panose="02020603050405020304" pitchFamily="18" charset="0"/>
              <a:cs typeface="Times New Roman" panose="02020603050405020304" pitchFamily="18" charset="0"/>
            </a:endParaRPr>
          </a:p>
        </p:txBody>
      </p:sp>
      <p:sp>
        <p:nvSpPr>
          <p:cNvPr id="6" name="Shape 3"/>
          <p:cNvSpPr/>
          <p:nvPr/>
        </p:nvSpPr>
        <p:spPr>
          <a:xfrm>
            <a:off x="2098597" y="3608309"/>
            <a:ext cx="4855726" cy="1779984"/>
          </a:xfrm>
          <a:prstGeom prst="roundRect">
            <a:avLst>
              <a:gd name="adj" fmla="val 22470"/>
            </a:avLst>
          </a:prstGeom>
          <a:solidFill>
            <a:srgbClr val="00002E"/>
          </a:solidFill>
          <a:ln w="27742">
            <a:solidFill>
              <a:srgbClr val="F2B42D"/>
            </a:solidFill>
            <a:prstDash val="solid"/>
          </a:ln>
        </p:spPr>
        <p:txBody>
          <a:bodyPr/>
          <a:lstStyle/>
          <a:p>
            <a:endParaRPr lang="en-IN" dirty="0"/>
          </a:p>
        </p:txBody>
      </p:sp>
      <p:sp>
        <p:nvSpPr>
          <p:cNvPr id="7" name="Text 4"/>
          <p:cNvSpPr/>
          <p:nvPr/>
        </p:nvSpPr>
        <p:spPr>
          <a:xfrm>
            <a:off x="2252796" y="3690596"/>
            <a:ext cx="2400181" cy="288607"/>
          </a:xfrm>
          <a:prstGeom prst="rect">
            <a:avLst/>
          </a:prstGeom>
          <a:noFill/>
          <a:ln/>
        </p:spPr>
        <p:txBody>
          <a:bodyPr wrap="none" rtlCol="0" anchor="t"/>
          <a:lstStyle/>
          <a:p>
            <a:pPr marL="0" indent="0">
              <a:lnSpc>
                <a:spcPts val="2734"/>
              </a:lnSpc>
              <a:buNone/>
            </a:pPr>
            <a:r>
              <a:rPr lang="en-US" sz="2187" b="1" dirty="0">
                <a:solidFill>
                  <a:srgbClr val="F2B42D"/>
                </a:solidFill>
                <a:latin typeface="Times New Roman" panose="02020603050405020304" pitchFamily="18" charset="0"/>
                <a:ea typeface="Nunito" pitchFamily="34" charset="-122"/>
                <a:cs typeface="Times New Roman" panose="02020603050405020304" pitchFamily="18" charset="0"/>
              </a:rPr>
              <a:t>Data Collection and Preprocessing</a:t>
            </a:r>
            <a:endParaRPr lang="en-US" sz="2187" dirty="0">
              <a:latin typeface="Times New Roman" panose="02020603050405020304" pitchFamily="18" charset="0"/>
              <a:cs typeface="Times New Roman" panose="02020603050405020304" pitchFamily="18" charset="0"/>
            </a:endParaRPr>
          </a:p>
        </p:txBody>
      </p:sp>
      <p:sp>
        <p:nvSpPr>
          <p:cNvPr id="8" name="Text 5"/>
          <p:cNvSpPr/>
          <p:nvPr/>
        </p:nvSpPr>
        <p:spPr>
          <a:xfrm>
            <a:off x="2252796" y="4201374"/>
            <a:ext cx="4355902" cy="710803"/>
          </a:xfrm>
          <a:prstGeom prst="rect">
            <a:avLst/>
          </a:prstGeom>
          <a:noFill/>
          <a:ln/>
        </p:spPr>
        <p:txBody>
          <a:bodyPr wrap="square" rtlCol="0" anchor="t"/>
          <a:lstStyle/>
          <a:p>
            <a:pPr marL="0" indent="0">
              <a:lnSpc>
                <a:spcPts val="2799"/>
              </a:lnSpc>
              <a:buNone/>
            </a:pPr>
            <a:r>
              <a:rPr lang="en-US" sz="2000" dirty="0">
                <a:solidFill>
                  <a:srgbClr val="FFFFFF"/>
                </a:solidFill>
                <a:latin typeface="Times New Roman" panose="02020603050405020304" pitchFamily="18" charset="0"/>
                <a:ea typeface="PT Sans" pitchFamily="34" charset="-122"/>
                <a:cs typeface="Times New Roman" panose="02020603050405020304" pitchFamily="18" charset="0"/>
              </a:rPr>
              <a:t>Collecting and cleaning data from various sources to prepare it for analysis.</a:t>
            </a:r>
            <a:endParaRPr lang="en-US" sz="2000" dirty="0">
              <a:latin typeface="Times New Roman" panose="02020603050405020304" pitchFamily="18" charset="0"/>
              <a:cs typeface="Times New Roman" panose="02020603050405020304" pitchFamily="18" charset="0"/>
            </a:endParaRPr>
          </a:p>
        </p:txBody>
      </p:sp>
      <p:sp>
        <p:nvSpPr>
          <p:cNvPr id="9" name="Shape 6"/>
          <p:cNvSpPr/>
          <p:nvPr/>
        </p:nvSpPr>
        <p:spPr>
          <a:xfrm>
            <a:off x="7382294" y="3589794"/>
            <a:ext cx="4855726" cy="1779984"/>
          </a:xfrm>
          <a:prstGeom prst="roundRect">
            <a:avLst>
              <a:gd name="adj" fmla="val 22470"/>
            </a:avLst>
          </a:prstGeom>
          <a:solidFill>
            <a:srgbClr val="00002E"/>
          </a:solidFill>
          <a:ln w="27742">
            <a:solidFill>
              <a:srgbClr val="D7425E"/>
            </a:solidFill>
            <a:prstDash val="solid"/>
          </a:ln>
        </p:spPr>
        <p:txBody>
          <a:bodyPr/>
          <a:lstStyle/>
          <a:p>
            <a:endParaRPr lang="en-IN"/>
          </a:p>
        </p:txBody>
      </p:sp>
      <p:sp>
        <p:nvSpPr>
          <p:cNvPr id="10" name="Text 7"/>
          <p:cNvSpPr/>
          <p:nvPr/>
        </p:nvSpPr>
        <p:spPr>
          <a:xfrm>
            <a:off x="7676198" y="3692843"/>
            <a:ext cx="2567940" cy="347186"/>
          </a:xfrm>
          <a:prstGeom prst="rect">
            <a:avLst/>
          </a:prstGeom>
          <a:noFill/>
          <a:ln/>
        </p:spPr>
        <p:txBody>
          <a:bodyPr wrap="none" rtlCol="0" anchor="t"/>
          <a:lstStyle/>
          <a:p>
            <a:pPr marL="0" indent="0">
              <a:lnSpc>
                <a:spcPts val="2734"/>
              </a:lnSpc>
              <a:buNone/>
            </a:pPr>
            <a:r>
              <a:rPr lang="en-US" sz="2187" b="1" dirty="0">
                <a:solidFill>
                  <a:srgbClr val="D7425E"/>
                </a:solidFill>
                <a:latin typeface="Times New Roman" panose="02020603050405020304" pitchFamily="18" charset="0"/>
                <a:ea typeface="Nunito" pitchFamily="34" charset="-122"/>
                <a:cs typeface="Times New Roman" panose="02020603050405020304" pitchFamily="18" charset="0"/>
              </a:rPr>
              <a:t>Feature Engineering</a:t>
            </a:r>
            <a:endParaRPr lang="en-US" sz="2187" dirty="0">
              <a:latin typeface="Times New Roman" panose="02020603050405020304" pitchFamily="18" charset="0"/>
              <a:cs typeface="Times New Roman" panose="02020603050405020304" pitchFamily="18" charset="0"/>
            </a:endParaRPr>
          </a:p>
        </p:txBody>
      </p:sp>
      <p:sp>
        <p:nvSpPr>
          <p:cNvPr id="11" name="Text 8"/>
          <p:cNvSpPr/>
          <p:nvPr/>
        </p:nvSpPr>
        <p:spPr>
          <a:xfrm>
            <a:off x="7632206" y="4175196"/>
            <a:ext cx="4355902" cy="1084627"/>
          </a:xfrm>
          <a:prstGeom prst="rect">
            <a:avLst/>
          </a:prstGeom>
          <a:noFill/>
          <a:ln/>
        </p:spPr>
        <p:txBody>
          <a:bodyPr wrap="square" rtlCol="0" anchor="t"/>
          <a:lstStyle/>
          <a:p>
            <a:pPr marL="0" indent="0">
              <a:lnSpc>
                <a:spcPts val="2799"/>
              </a:lnSpc>
              <a:buNone/>
            </a:pPr>
            <a:r>
              <a:rPr lang="en-US" sz="2000" dirty="0">
                <a:solidFill>
                  <a:srgbClr val="FFFFFF"/>
                </a:solidFill>
                <a:latin typeface="PT Sans" pitchFamily="34" charset="0"/>
                <a:ea typeface="PT Sans" pitchFamily="34" charset="-122"/>
                <a:cs typeface="PT Sans" pitchFamily="34" charset="-120"/>
              </a:rPr>
              <a:t>Creating new features that may provide additional signal for price prediction.</a:t>
            </a:r>
            <a:endParaRPr lang="en-US" sz="2000" dirty="0"/>
          </a:p>
        </p:txBody>
      </p:sp>
      <p:sp>
        <p:nvSpPr>
          <p:cNvPr id="12" name="Shape 9"/>
          <p:cNvSpPr/>
          <p:nvPr/>
        </p:nvSpPr>
        <p:spPr>
          <a:xfrm>
            <a:off x="2098477" y="5876465"/>
            <a:ext cx="4855726" cy="2135386"/>
          </a:xfrm>
          <a:prstGeom prst="roundRect">
            <a:avLst>
              <a:gd name="adj" fmla="val 18730"/>
            </a:avLst>
          </a:prstGeom>
          <a:solidFill>
            <a:srgbClr val="00002E"/>
          </a:solidFill>
          <a:ln w="27742">
            <a:solidFill>
              <a:srgbClr val="DD785E"/>
            </a:solidFill>
            <a:prstDash val="solid"/>
          </a:ln>
        </p:spPr>
        <p:txBody>
          <a:bodyPr/>
          <a:lstStyle/>
          <a:p>
            <a:endParaRPr lang="en-IN"/>
          </a:p>
        </p:txBody>
      </p:sp>
      <p:sp>
        <p:nvSpPr>
          <p:cNvPr id="13" name="Text 10"/>
          <p:cNvSpPr/>
          <p:nvPr/>
        </p:nvSpPr>
        <p:spPr>
          <a:xfrm>
            <a:off x="2356128" y="6066615"/>
            <a:ext cx="2221944" cy="347186"/>
          </a:xfrm>
          <a:prstGeom prst="rect">
            <a:avLst/>
          </a:prstGeom>
          <a:noFill/>
          <a:ln/>
        </p:spPr>
        <p:txBody>
          <a:bodyPr wrap="non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Model </a:t>
            </a:r>
            <a:r>
              <a:rPr lang="en-US" sz="2187" b="1" dirty="0">
                <a:solidFill>
                  <a:srgbClr val="DD785E"/>
                </a:solidFill>
                <a:latin typeface="Times New Roman" panose="02020603050405020304" pitchFamily="18" charset="0"/>
                <a:ea typeface="Nunito" pitchFamily="34" charset="-122"/>
                <a:cs typeface="Times New Roman" panose="02020603050405020304" pitchFamily="18" charset="0"/>
              </a:rPr>
              <a:t>selection</a:t>
            </a:r>
            <a:endParaRPr lang="en-US" sz="2187" dirty="0">
              <a:latin typeface="Times New Roman" panose="02020603050405020304" pitchFamily="18" charset="0"/>
              <a:cs typeface="Times New Roman" panose="02020603050405020304" pitchFamily="18" charset="0"/>
            </a:endParaRPr>
          </a:p>
        </p:txBody>
      </p:sp>
      <p:sp>
        <p:nvSpPr>
          <p:cNvPr id="14" name="Text 11"/>
          <p:cNvSpPr/>
          <p:nvPr/>
        </p:nvSpPr>
        <p:spPr>
          <a:xfrm>
            <a:off x="2348389" y="6493914"/>
            <a:ext cx="4605814" cy="1066205"/>
          </a:xfrm>
          <a:prstGeom prst="rect">
            <a:avLst/>
          </a:prstGeom>
          <a:noFill/>
          <a:ln/>
        </p:spPr>
        <p:txBody>
          <a:bodyPr wrap="square" rtlCol="0" anchor="t"/>
          <a:lstStyle/>
          <a:p>
            <a:pPr marL="0" indent="0">
              <a:lnSpc>
                <a:spcPts val="2799"/>
              </a:lnSpc>
              <a:buNone/>
            </a:pPr>
            <a:r>
              <a:rPr lang="en-US" sz="2000" dirty="0">
                <a:solidFill>
                  <a:srgbClr val="FFFFFF"/>
                </a:solidFill>
                <a:latin typeface="Times New Roman" panose="02020603050405020304" pitchFamily="18" charset="0"/>
                <a:ea typeface="PT Sans" pitchFamily="34" charset="-122"/>
                <a:cs typeface="Times New Roman" panose="02020603050405020304" pitchFamily="18" charset="0"/>
              </a:rPr>
              <a:t>Building a suitable model for the given problem, such as regression, classification, or clustering.</a:t>
            </a:r>
            <a:endParaRPr lang="en-US" sz="2000" dirty="0">
              <a:latin typeface="Times New Roman" panose="02020603050405020304" pitchFamily="18" charset="0"/>
              <a:cs typeface="Times New Roman" panose="02020603050405020304" pitchFamily="18" charset="0"/>
            </a:endParaRPr>
          </a:p>
        </p:txBody>
      </p:sp>
      <p:sp>
        <p:nvSpPr>
          <p:cNvPr id="15" name="Shape 12"/>
          <p:cNvSpPr/>
          <p:nvPr/>
        </p:nvSpPr>
        <p:spPr>
          <a:xfrm>
            <a:off x="7418546" y="5868590"/>
            <a:ext cx="4855726" cy="2135386"/>
          </a:xfrm>
          <a:prstGeom prst="roundRect">
            <a:avLst>
              <a:gd name="adj" fmla="val 18730"/>
            </a:avLst>
          </a:prstGeom>
          <a:solidFill>
            <a:srgbClr val="00002E"/>
          </a:solidFill>
          <a:ln w="27742">
            <a:solidFill>
              <a:srgbClr val="48A8E2"/>
            </a:solidFill>
            <a:prstDash val="solid"/>
          </a:ln>
        </p:spPr>
        <p:txBody>
          <a:bodyPr/>
          <a:lstStyle/>
          <a:p>
            <a:endParaRPr lang="en-IN"/>
          </a:p>
        </p:txBody>
      </p:sp>
      <p:sp>
        <p:nvSpPr>
          <p:cNvPr id="16" name="Text 13"/>
          <p:cNvSpPr/>
          <p:nvPr/>
        </p:nvSpPr>
        <p:spPr>
          <a:xfrm>
            <a:off x="7553534" y="6095827"/>
            <a:ext cx="3048000" cy="347186"/>
          </a:xfrm>
          <a:prstGeom prst="rect">
            <a:avLst/>
          </a:prstGeom>
          <a:noFill/>
          <a:ln/>
        </p:spPr>
        <p:txBody>
          <a:bodyPr wrap="none" rtlCol="0" anchor="t"/>
          <a:lstStyle/>
          <a:p>
            <a:pPr marL="0" indent="0">
              <a:lnSpc>
                <a:spcPts val="2734"/>
              </a:lnSpc>
              <a:buNone/>
            </a:pPr>
            <a:r>
              <a:rPr lang="en-US" sz="2187" b="1" dirty="0">
                <a:solidFill>
                  <a:srgbClr val="48A8E2"/>
                </a:solidFill>
                <a:latin typeface="Times New Roman" panose="02020603050405020304" pitchFamily="18" charset="0"/>
                <a:ea typeface="Nunito" pitchFamily="34" charset="-122"/>
                <a:cs typeface="Times New Roman" panose="02020603050405020304" pitchFamily="18" charset="0"/>
              </a:rPr>
              <a:t>Performance Evaluation</a:t>
            </a:r>
            <a:endParaRPr lang="en-US" sz="2187" dirty="0">
              <a:latin typeface="Times New Roman" panose="02020603050405020304" pitchFamily="18" charset="0"/>
              <a:cs typeface="Times New Roman" panose="02020603050405020304" pitchFamily="18" charset="0"/>
            </a:endParaRPr>
          </a:p>
        </p:txBody>
      </p:sp>
      <p:sp>
        <p:nvSpPr>
          <p:cNvPr id="17" name="Text 14"/>
          <p:cNvSpPr/>
          <p:nvPr/>
        </p:nvSpPr>
        <p:spPr>
          <a:xfrm>
            <a:off x="7553534" y="6531001"/>
            <a:ext cx="4355902" cy="710803"/>
          </a:xfrm>
          <a:prstGeom prst="rect">
            <a:avLst/>
          </a:prstGeom>
          <a:noFill/>
          <a:ln/>
        </p:spPr>
        <p:txBody>
          <a:bodyPr wrap="square" rtlCol="0" anchor="t"/>
          <a:lstStyle/>
          <a:p>
            <a:pPr marL="0" indent="0">
              <a:lnSpc>
                <a:spcPts val="2799"/>
              </a:lnSpc>
              <a:buNone/>
            </a:pPr>
            <a:r>
              <a:rPr lang="en-US" sz="2000" dirty="0">
                <a:solidFill>
                  <a:srgbClr val="FFFFFF"/>
                </a:solidFill>
                <a:latin typeface="Times New Roman" panose="02020603050405020304" pitchFamily="18" charset="0"/>
                <a:ea typeface="PT Sans" pitchFamily="34" charset="-122"/>
                <a:cs typeface="Times New Roman" panose="02020603050405020304" pitchFamily="18" charset="0"/>
              </a:rPr>
              <a:t>Assessing the model's accuracy and fine-tuning it for optimal results.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0872" y="0"/>
            <a:ext cx="14630400" cy="8229600"/>
          </a:xfrm>
          <a:prstGeom prst="rect">
            <a:avLst/>
          </a:prstGeom>
        </p:spPr>
      </p:pic>
      <p:sp>
        <p:nvSpPr>
          <p:cNvPr id="4" name="Text 1"/>
          <p:cNvSpPr/>
          <p:nvPr/>
        </p:nvSpPr>
        <p:spPr>
          <a:xfrm>
            <a:off x="605174" y="462836"/>
            <a:ext cx="733087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Challenges and </a:t>
            </a:r>
            <a:r>
              <a:rPr lang="en-US" sz="4374" b="1" dirty="0">
                <a:solidFill>
                  <a:srgbClr val="FFFFFF"/>
                </a:solidFill>
                <a:latin typeface="Times New Roman" panose="02020603050405020304" pitchFamily="18" charset="0"/>
                <a:ea typeface="Nunito" pitchFamily="34" charset="-122"/>
                <a:cs typeface="Times New Roman" panose="02020603050405020304" pitchFamily="18" charset="0"/>
              </a:rPr>
              <a:t>Limitations</a:t>
            </a:r>
            <a:r>
              <a:rPr lang="en-US" sz="4374" b="1" dirty="0">
                <a:solidFill>
                  <a:srgbClr val="FFFFFF"/>
                </a:solidFill>
                <a:latin typeface="Nunito" pitchFamily="34" charset="0"/>
                <a:ea typeface="Nunito" pitchFamily="34" charset="-122"/>
                <a:cs typeface="Nunito" pitchFamily="34" charset="-120"/>
              </a:rPr>
              <a:t> :</a:t>
            </a:r>
            <a:endParaRPr lang="en-US" sz="4374" dirty="0"/>
          </a:p>
        </p:txBody>
      </p:sp>
      <p:sp>
        <p:nvSpPr>
          <p:cNvPr id="5" name="Text 2"/>
          <p:cNvSpPr/>
          <p:nvPr/>
        </p:nvSpPr>
        <p:spPr>
          <a:xfrm>
            <a:off x="1039514" y="1400415"/>
            <a:ext cx="13167975" cy="6366429"/>
          </a:xfrm>
          <a:prstGeom prst="rect">
            <a:avLst/>
          </a:prstGeom>
          <a:noFill/>
          <a:ln/>
        </p:spPr>
        <p:txBody>
          <a:bodyPr wrap="square" rtlCol="0" anchor="t"/>
          <a:lstStyle/>
          <a:p>
            <a:pPr marL="0" indent="0">
              <a:lnSpc>
                <a:spcPts val="2799"/>
              </a:lnSpc>
              <a:buNone/>
            </a:pPr>
            <a:r>
              <a:rPr lang="en-US" sz="2400" b="0" i="0" dirty="0">
                <a:solidFill>
                  <a:srgbClr val="ECECF1"/>
                </a:solidFill>
                <a:effectLst/>
                <a:latin typeface="Times New Roman" panose="02020603050405020304" pitchFamily="18" charset="0"/>
                <a:cs typeface="Times New Roman" panose="02020603050405020304" pitchFamily="18" charset="0"/>
              </a:rPr>
              <a:t>Predicting Bitcoin prices using machine learning poses several challenges and limitations due to the unique characteristics of the cryptocurrency market. Here are some key considerations:</a:t>
            </a:r>
          </a:p>
          <a:p>
            <a:pPr marL="0" indent="0">
              <a:lnSpc>
                <a:spcPts val="2799"/>
              </a:lnSpc>
              <a:buNone/>
            </a:pPr>
            <a:endParaRPr lang="en-US" sz="2400" dirty="0">
              <a:solidFill>
                <a:srgbClr val="FFFFFF"/>
              </a:solidFill>
              <a:latin typeface="PT Sans" pitchFamily="34" charset="0"/>
            </a:endParaRPr>
          </a:p>
          <a:p>
            <a:pPr marL="0" indent="0">
              <a:lnSpc>
                <a:spcPct val="150000"/>
              </a:lnSpc>
              <a:buNone/>
            </a:pPr>
            <a:r>
              <a:rPr lang="en-US" sz="2400" b="1" dirty="0">
                <a:solidFill>
                  <a:schemeClr val="bg1"/>
                </a:solidFill>
                <a:latin typeface="Times New Roman" panose="02020603050405020304" pitchFamily="18" charset="0"/>
                <a:cs typeface="Times New Roman" panose="02020603050405020304" pitchFamily="18" charset="0"/>
              </a:rPr>
              <a:t>Limited Historical Data:</a:t>
            </a:r>
          </a:p>
          <a:p>
            <a:pPr marL="342900" indent="-342900">
              <a:lnSpc>
                <a:spcPct val="150000"/>
              </a:lnSpc>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Challenge: </a:t>
            </a:r>
            <a:r>
              <a:rPr lang="en-US" sz="2400" dirty="0">
                <a:solidFill>
                  <a:schemeClr val="bg1"/>
                </a:solidFill>
                <a:latin typeface="Times New Roman" panose="02020603050405020304" pitchFamily="18" charset="0"/>
                <a:cs typeface="Times New Roman" panose="02020603050405020304" pitchFamily="18" charset="0"/>
              </a:rPr>
              <a:t>Cryptocurrencies, especially Bitcoin, have a relatively short history compared to traditional assets. Limited historical data may hinder the ability to train robust machine learning models.</a:t>
            </a:r>
          </a:p>
          <a:p>
            <a:pPr marL="342900" indent="-342900">
              <a:lnSpc>
                <a:spcPct val="150000"/>
              </a:lnSpc>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Limitation: </a:t>
            </a:r>
            <a:r>
              <a:rPr lang="en-US" sz="2400" dirty="0">
                <a:solidFill>
                  <a:schemeClr val="bg1"/>
                </a:solidFill>
                <a:latin typeface="Times New Roman" panose="02020603050405020304" pitchFamily="18" charset="0"/>
                <a:cs typeface="Times New Roman" panose="02020603050405020304" pitchFamily="18" charset="0"/>
              </a:rPr>
              <a:t>Machine learning models often perform better with more extensive and diverse data sets.</a:t>
            </a:r>
          </a:p>
          <a:p>
            <a:pPr>
              <a:lnSpc>
                <a:spcPts val="2799"/>
              </a:lnSpc>
            </a:pPr>
            <a:endParaRPr lang="en-US" sz="2400" dirty="0">
              <a:solidFill>
                <a:schemeClr val="bg1"/>
              </a:solidFill>
              <a:latin typeface="Times New Roman" panose="02020603050405020304" pitchFamily="18" charset="0"/>
              <a:cs typeface="Times New Roman" panose="02020603050405020304" pitchFamily="18" charset="0"/>
            </a:endParaRPr>
          </a:p>
          <a:p>
            <a:pPr algn="l">
              <a:lnSpc>
                <a:spcPct val="150000"/>
              </a:lnSpc>
            </a:pPr>
            <a:r>
              <a:rPr lang="en-US" sz="2400" b="1" i="0" dirty="0">
                <a:solidFill>
                  <a:srgbClr val="ECECF1"/>
                </a:solidFill>
                <a:effectLst/>
                <a:latin typeface="Times New Roman" panose="02020603050405020304" pitchFamily="18" charset="0"/>
                <a:cs typeface="Times New Roman" panose="02020603050405020304" pitchFamily="18" charset="0"/>
              </a:rPr>
              <a:t>Hardware and Computational Costs:</a:t>
            </a:r>
          </a:p>
          <a:p>
            <a:pPr marL="342900" indent="-342900" algn="l">
              <a:lnSpc>
                <a:spcPct val="150000"/>
              </a:lnSpc>
              <a:buFont typeface="Arial" panose="020B0604020202020204" pitchFamily="34" charset="0"/>
              <a:buChar char="•"/>
            </a:pPr>
            <a:r>
              <a:rPr lang="en-US" sz="2400" b="1" i="0" dirty="0">
                <a:solidFill>
                  <a:srgbClr val="ECECF1"/>
                </a:solidFill>
                <a:effectLst/>
                <a:latin typeface="Times New Roman" panose="02020603050405020304" pitchFamily="18" charset="0"/>
                <a:cs typeface="Times New Roman" panose="02020603050405020304" pitchFamily="18" charset="0"/>
              </a:rPr>
              <a:t>Challenge:</a:t>
            </a:r>
            <a:r>
              <a:rPr lang="en-US" sz="2400" b="0" i="0" dirty="0">
                <a:solidFill>
                  <a:srgbClr val="ECECF1"/>
                </a:solidFill>
                <a:effectLst/>
                <a:latin typeface="Times New Roman" panose="02020603050405020304" pitchFamily="18" charset="0"/>
                <a:cs typeface="Times New Roman" panose="02020603050405020304" pitchFamily="18" charset="0"/>
              </a:rPr>
              <a:t> Developing and training complex machine learning models for cryptocurrency price prediction can be computationally expensive.</a:t>
            </a:r>
          </a:p>
          <a:p>
            <a:pPr marL="342900" indent="-342900" algn="l">
              <a:lnSpc>
                <a:spcPct val="150000"/>
              </a:lnSpc>
              <a:buFont typeface="Arial" panose="020B0604020202020204" pitchFamily="34" charset="0"/>
              <a:buChar char="•"/>
            </a:pPr>
            <a:r>
              <a:rPr lang="en-US" sz="2400" b="1" i="0" dirty="0">
                <a:solidFill>
                  <a:srgbClr val="ECECF1"/>
                </a:solidFill>
                <a:effectLst/>
                <a:latin typeface="Times New Roman" panose="02020603050405020304" pitchFamily="18" charset="0"/>
                <a:cs typeface="Times New Roman" panose="02020603050405020304" pitchFamily="18" charset="0"/>
              </a:rPr>
              <a:t>Limitation:</a:t>
            </a:r>
            <a:r>
              <a:rPr lang="en-US" sz="2400" b="0" i="0" dirty="0">
                <a:solidFill>
                  <a:srgbClr val="ECECF1"/>
                </a:solidFill>
                <a:effectLst/>
                <a:latin typeface="Times New Roman" panose="02020603050405020304" pitchFamily="18" charset="0"/>
                <a:cs typeface="Times New Roman" panose="02020603050405020304" pitchFamily="18" charset="0"/>
              </a:rPr>
              <a:t> Limited computational resources may restrict the complexity of models that can be used or the scale of data that can be processed.</a:t>
            </a:r>
          </a:p>
          <a:p>
            <a:pPr>
              <a:lnSpc>
                <a:spcPts val="2799"/>
              </a:lnSpc>
            </a:pPr>
            <a:endParaRPr lang="en-US"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320</TotalTime>
  <Words>1041</Words>
  <Application>Microsoft Office PowerPoint</Application>
  <PresentationFormat>Custom</PresentationFormat>
  <Paragraphs>87</Paragraphs>
  <Slides>12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Garamond</vt:lpstr>
      <vt:lpstr>Nunito</vt:lpstr>
      <vt:lpstr>PT Sans</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Surya narayan swar</cp:lastModifiedBy>
  <cp:revision>15</cp:revision>
  <dcterms:created xsi:type="dcterms:W3CDTF">2023-08-13T05:50:42Z</dcterms:created>
  <dcterms:modified xsi:type="dcterms:W3CDTF">2023-11-28T04:54:00Z</dcterms:modified>
</cp:coreProperties>
</file>