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86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A422AD-C03B-4A9A-A1B8-8F3339CD54D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37FFCDF-9092-470F-956F-9221D3AA3E40}">
      <dgm:prSet/>
      <dgm:spPr/>
      <dgm:t>
        <a:bodyPr/>
        <a:lstStyle/>
        <a:p>
          <a:pPr algn="just"/>
          <a:r>
            <a:rPr lang="en-US" baseline="30000" dirty="0"/>
            <a:t>Companies nowadays have a strategic focus on establishing long-term customer relationships. They build databases seeking to identify their customers, along with their transactions and purchase patterns at an individual level.</a:t>
          </a:r>
          <a:endParaRPr lang="en-US" dirty="0"/>
        </a:p>
      </dgm:t>
    </dgm:pt>
    <dgm:pt modelId="{F59C11BF-50DA-4FD0-98C8-59604DFE6AA3}" type="parTrans" cxnId="{6F217DA3-CB59-423C-A0CF-34E0939ACB51}">
      <dgm:prSet/>
      <dgm:spPr/>
      <dgm:t>
        <a:bodyPr/>
        <a:lstStyle/>
        <a:p>
          <a:endParaRPr lang="en-US"/>
        </a:p>
      </dgm:t>
    </dgm:pt>
    <dgm:pt modelId="{95753003-0C5E-480C-BFA8-515DE7702DD1}" type="sibTrans" cxnId="{6F217DA3-CB59-423C-A0CF-34E0939ACB51}">
      <dgm:prSet/>
      <dgm:spPr/>
      <dgm:t>
        <a:bodyPr/>
        <a:lstStyle/>
        <a:p>
          <a:endParaRPr lang="en-US"/>
        </a:p>
      </dgm:t>
    </dgm:pt>
    <dgm:pt modelId="{EE490310-578B-4F8D-B0BA-C53E4E54BB6B}">
      <dgm:prSet/>
      <dgm:spPr/>
      <dgm:t>
        <a:bodyPr/>
        <a:lstStyle/>
        <a:p>
          <a:pPr algn="just"/>
          <a:r>
            <a:rPr lang="en-US" baseline="30000"/>
            <a:t>The focus has shifted from treating customers as just an entity involved in the business process to treating them as a crucial component of their success.</a:t>
          </a:r>
          <a:endParaRPr lang="en-US"/>
        </a:p>
      </dgm:t>
    </dgm:pt>
    <dgm:pt modelId="{414C2352-97A4-4849-97B7-391C632F4E34}" type="parTrans" cxnId="{93DE6C47-0978-4E0E-B99F-566BE53DA7B5}">
      <dgm:prSet/>
      <dgm:spPr/>
      <dgm:t>
        <a:bodyPr/>
        <a:lstStyle/>
        <a:p>
          <a:endParaRPr lang="en-US"/>
        </a:p>
      </dgm:t>
    </dgm:pt>
    <dgm:pt modelId="{9522E03E-ED13-4C63-99D7-E5F4FCF95574}" type="sibTrans" cxnId="{93DE6C47-0978-4E0E-B99F-566BE53DA7B5}">
      <dgm:prSet/>
      <dgm:spPr/>
      <dgm:t>
        <a:bodyPr/>
        <a:lstStyle/>
        <a:p>
          <a:endParaRPr lang="en-US"/>
        </a:p>
      </dgm:t>
    </dgm:pt>
    <dgm:pt modelId="{3D9F640C-5B65-4AEE-AC45-E04C052CA475}">
      <dgm:prSet/>
      <dgm:spPr/>
      <dgm:t>
        <a:bodyPr/>
        <a:lstStyle/>
        <a:p>
          <a:pPr algn="just"/>
          <a:r>
            <a:rPr lang="en-US" i="1" baseline="30000" dirty="0"/>
            <a:t>Customer lifetime value (CLV) is one of the key stats to track as part of a customer experience program. CLV is a measurement of how valuable a customer is to your company, not just on a purchase-by-purchase basis but across the whole relationship.</a:t>
          </a:r>
          <a:endParaRPr lang="en-US" dirty="0"/>
        </a:p>
      </dgm:t>
    </dgm:pt>
    <dgm:pt modelId="{12208D88-EA7C-4824-B5F5-D08EEF68DB86}" type="parTrans" cxnId="{EED99139-170E-45ED-9612-23755E4CA4EB}">
      <dgm:prSet/>
      <dgm:spPr/>
      <dgm:t>
        <a:bodyPr/>
        <a:lstStyle/>
        <a:p>
          <a:endParaRPr lang="en-US"/>
        </a:p>
      </dgm:t>
    </dgm:pt>
    <dgm:pt modelId="{994DD851-90BB-4142-8396-117236C66F58}" type="sibTrans" cxnId="{EED99139-170E-45ED-9612-23755E4CA4EB}">
      <dgm:prSet/>
      <dgm:spPr/>
      <dgm:t>
        <a:bodyPr/>
        <a:lstStyle/>
        <a:p>
          <a:endParaRPr lang="en-US"/>
        </a:p>
      </dgm:t>
    </dgm:pt>
    <dgm:pt modelId="{7B2C7DED-0F6B-405A-87C1-CA3E68587A16}" type="pres">
      <dgm:prSet presAssocID="{D1A422AD-C03B-4A9A-A1B8-8F3339CD54DD}" presName="linear" presStyleCnt="0">
        <dgm:presLayoutVars>
          <dgm:animLvl val="lvl"/>
          <dgm:resizeHandles val="exact"/>
        </dgm:presLayoutVars>
      </dgm:prSet>
      <dgm:spPr/>
    </dgm:pt>
    <dgm:pt modelId="{4BEB1743-2DEE-4FBC-ADD8-952551286FEE}" type="pres">
      <dgm:prSet presAssocID="{A37FFCDF-9092-470F-956F-9221D3AA3E40}" presName="parentText" presStyleLbl="node1" presStyleIdx="0" presStyleCnt="3">
        <dgm:presLayoutVars>
          <dgm:chMax val="0"/>
          <dgm:bulletEnabled val="1"/>
        </dgm:presLayoutVars>
      </dgm:prSet>
      <dgm:spPr/>
    </dgm:pt>
    <dgm:pt modelId="{CEBD08CB-8539-4221-BD69-AB6C5A65AEE8}" type="pres">
      <dgm:prSet presAssocID="{95753003-0C5E-480C-BFA8-515DE7702DD1}" presName="spacer" presStyleCnt="0"/>
      <dgm:spPr/>
    </dgm:pt>
    <dgm:pt modelId="{1D10CF78-30B1-4B4D-B6F5-753C957360B6}" type="pres">
      <dgm:prSet presAssocID="{EE490310-578B-4F8D-B0BA-C53E4E54BB6B}" presName="parentText" presStyleLbl="node1" presStyleIdx="1" presStyleCnt="3">
        <dgm:presLayoutVars>
          <dgm:chMax val="0"/>
          <dgm:bulletEnabled val="1"/>
        </dgm:presLayoutVars>
      </dgm:prSet>
      <dgm:spPr/>
    </dgm:pt>
    <dgm:pt modelId="{98072B5F-DCB9-4538-B8EF-68AB4C7F6173}" type="pres">
      <dgm:prSet presAssocID="{9522E03E-ED13-4C63-99D7-E5F4FCF95574}" presName="spacer" presStyleCnt="0"/>
      <dgm:spPr/>
    </dgm:pt>
    <dgm:pt modelId="{105E85D3-4CA0-4E2C-B71C-83F92A0C344C}" type="pres">
      <dgm:prSet presAssocID="{3D9F640C-5B65-4AEE-AC45-E04C052CA475}" presName="parentText" presStyleLbl="node1" presStyleIdx="2" presStyleCnt="3">
        <dgm:presLayoutVars>
          <dgm:chMax val="0"/>
          <dgm:bulletEnabled val="1"/>
        </dgm:presLayoutVars>
      </dgm:prSet>
      <dgm:spPr/>
    </dgm:pt>
  </dgm:ptLst>
  <dgm:cxnLst>
    <dgm:cxn modelId="{4AB1121C-5429-43CB-ADE7-FDE8E133F21E}" type="presOf" srcId="{EE490310-578B-4F8D-B0BA-C53E4E54BB6B}" destId="{1D10CF78-30B1-4B4D-B6F5-753C957360B6}" srcOrd="0" destOrd="0" presId="urn:microsoft.com/office/officeart/2005/8/layout/vList2"/>
    <dgm:cxn modelId="{F1BCF21F-4E2E-4189-B554-1086872CA78F}" type="presOf" srcId="{3D9F640C-5B65-4AEE-AC45-E04C052CA475}" destId="{105E85D3-4CA0-4E2C-B71C-83F92A0C344C}" srcOrd="0" destOrd="0" presId="urn:microsoft.com/office/officeart/2005/8/layout/vList2"/>
    <dgm:cxn modelId="{EED99139-170E-45ED-9612-23755E4CA4EB}" srcId="{D1A422AD-C03B-4A9A-A1B8-8F3339CD54DD}" destId="{3D9F640C-5B65-4AEE-AC45-E04C052CA475}" srcOrd="2" destOrd="0" parTransId="{12208D88-EA7C-4824-B5F5-D08EEF68DB86}" sibTransId="{994DD851-90BB-4142-8396-117236C66F58}"/>
    <dgm:cxn modelId="{93DE6C47-0978-4E0E-B99F-566BE53DA7B5}" srcId="{D1A422AD-C03B-4A9A-A1B8-8F3339CD54DD}" destId="{EE490310-578B-4F8D-B0BA-C53E4E54BB6B}" srcOrd="1" destOrd="0" parTransId="{414C2352-97A4-4849-97B7-391C632F4E34}" sibTransId="{9522E03E-ED13-4C63-99D7-E5F4FCF95574}"/>
    <dgm:cxn modelId="{2E1169A0-1604-46A1-BDF1-04716EF24DEF}" type="presOf" srcId="{D1A422AD-C03B-4A9A-A1B8-8F3339CD54DD}" destId="{7B2C7DED-0F6B-405A-87C1-CA3E68587A16}" srcOrd="0" destOrd="0" presId="urn:microsoft.com/office/officeart/2005/8/layout/vList2"/>
    <dgm:cxn modelId="{6F217DA3-CB59-423C-A0CF-34E0939ACB51}" srcId="{D1A422AD-C03B-4A9A-A1B8-8F3339CD54DD}" destId="{A37FFCDF-9092-470F-956F-9221D3AA3E40}" srcOrd="0" destOrd="0" parTransId="{F59C11BF-50DA-4FD0-98C8-59604DFE6AA3}" sibTransId="{95753003-0C5E-480C-BFA8-515DE7702DD1}"/>
    <dgm:cxn modelId="{0438A1DE-8E0F-4381-B12F-91CFD5EAFA20}" type="presOf" srcId="{A37FFCDF-9092-470F-956F-9221D3AA3E40}" destId="{4BEB1743-2DEE-4FBC-ADD8-952551286FEE}" srcOrd="0" destOrd="0" presId="urn:microsoft.com/office/officeart/2005/8/layout/vList2"/>
    <dgm:cxn modelId="{1EEF32B7-006F-4146-BEBD-B5CDD8C869AA}" type="presParOf" srcId="{7B2C7DED-0F6B-405A-87C1-CA3E68587A16}" destId="{4BEB1743-2DEE-4FBC-ADD8-952551286FEE}" srcOrd="0" destOrd="0" presId="urn:microsoft.com/office/officeart/2005/8/layout/vList2"/>
    <dgm:cxn modelId="{416DC294-41CB-47C0-B6EF-1A775B06F48F}" type="presParOf" srcId="{7B2C7DED-0F6B-405A-87C1-CA3E68587A16}" destId="{CEBD08CB-8539-4221-BD69-AB6C5A65AEE8}" srcOrd="1" destOrd="0" presId="urn:microsoft.com/office/officeart/2005/8/layout/vList2"/>
    <dgm:cxn modelId="{983C113C-AE37-4EFD-B892-2220A08DBC93}" type="presParOf" srcId="{7B2C7DED-0F6B-405A-87C1-CA3E68587A16}" destId="{1D10CF78-30B1-4B4D-B6F5-753C957360B6}" srcOrd="2" destOrd="0" presId="urn:microsoft.com/office/officeart/2005/8/layout/vList2"/>
    <dgm:cxn modelId="{2182A86B-D43C-44F3-BC6A-78008AB83C50}" type="presParOf" srcId="{7B2C7DED-0F6B-405A-87C1-CA3E68587A16}" destId="{98072B5F-DCB9-4538-B8EF-68AB4C7F6173}" srcOrd="3" destOrd="0" presId="urn:microsoft.com/office/officeart/2005/8/layout/vList2"/>
    <dgm:cxn modelId="{98634887-626B-45D9-8650-BFAE43C4F2AA}" type="presParOf" srcId="{7B2C7DED-0F6B-405A-87C1-CA3E68587A16}" destId="{105E85D3-4CA0-4E2C-B71C-83F92A0C344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034E71-E111-48F1-926C-FA5B4F22E8C3}"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0FD3951A-89DB-4B28-9C20-22837A346FAE}">
      <dgm:prSet/>
      <dgm:spPr/>
      <dgm:t>
        <a:bodyPr/>
        <a:lstStyle/>
        <a:p>
          <a:pPr algn="just"/>
          <a:r>
            <a:rPr lang="en-US"/>
            <a:t>Google collaboratory</a:t>
          </a:r>
        </a:p>
      </dgm:t>
    </dgm:pt>
    <dgm:pt modelId="{75603909-7318-452A-8B55-9A21D9A81B90}" type="parTrans" cxnId="{91F0EDE7-6B18-4C4D-AFFB-78566C15B341}">
      <dgm:prSet/>
      <dgm:spPr/>
      <dgm:t>
        <a:bodyPr/>
        <a:lstStyle/>
        <a:p>
          <a:endParaRPr lang="en-US"/>
        </a:p>
      </dgm:t>
    </dgm:pt>
    <dgm:pt modelId="{158610A6-DA4B-449C-AAD6-570B096E1907}" type="sibTrans" cxnId="{91F0EDE7-6B18-4C4D-AFFB-78566C15B341}">
      <dgm:prSet/>
      <dgm:spPr/>
      <dgm:t>
        <a:bodyPr/>
        <a:lstStyle/>
        <a:p>
          <a:endParaRPr lang="en-US"/>
        </a:p>
      </dgm:t>
    </dgm:pt>
    <dgm:pt modelId="{D529CB0F-1F71-47B9-AA15-915E5BC54FE0}">
      <dgm:prSet/>
      <dgm:spPr/>
      <dgm:t>
        <a:bodyPr/>
        <a:lstStyle/>
        <a:p>
          <a:pPr algn="just"/>
          <a:r>
            <a:rPr lang="en-US" dirty="0"/>
            <a:t>Python Programming Language</a:t>
          </a:r>
        </a:p>
      </dgm:t>
    </dgm:pt>
    <dgm:pt modelId="{5DA4797B-42AC-49B0-8FAD-AFBC8D771B96}" type="parTrans" cxnId="{59FB4A18-EF93-424D-8D02-CE84D43A09B0}">
      <dgm:prSet/>
      <dgm:spPr/>
      <dgm:t>
        <a:bodyPr/>
        <a:lstStyle/>
        <a:p>
          <a:endParaRPr lang="en-US"/>
        </a:p>
      </dgm:t>
    </dgm:pt>
    <dgm:pt modelId="{B0D5FC97-03BF-4850-97A0-35CB7E79E5E0}" type="sibTrans" cxnId="{59FB4A18-EF93-424D-8D02-CE84D43A09B0}">
      <dgm:prSet/>
      <dgm:spPr/>
      <dgm:t>
        <a:bodyPr/>
        <a:lstStyle/>
        <a:p>
          <a:endParaRPr lang="en-US"/>
        </a:p>
      </dgm:t>
    </dgm:pt>
    <dgm:pt modelId="{93A7A024-63C0-4FD0-903D-583A831E6747}">
      <dgm:prSet/>
      <dgm:spPr/>
      <dgm:t>
        <a:bodyPr/>
        <a:lstStyle/>
        <a:p>
          <a:pPr algn="just"/>
          <a:r>
            <a:rPr lang="en-US" dirty="0"/>
            <a:t>Modules</a:t>
          </a:r>
        </a:p>
      </dgm:t>
    </dgm:pt>
    <dgm:pt modelId="{18A231E4-2127-48A5-8CBB-0BEC2512836F}" type="parTrans" cxnId="{8085DA00-54AD-4A72-B15A-473520CF9C26}">
      <dgm:prSet/>
      <dgm:spPr/>
      <dgm:t>
        <a:bodyPr/>
        <a:lstStyle/>
        <a:p>
          <a:endParaRPr lang="en-US"/>
        </a:p>
      </dgm:t>
    </dgm:pt>
    <dgm:pt modelId="{786FB13F-7CEC-4F0D-BBF0-208422C6FC3B}" type="sibTrans" cxnId="{8085DA00-54AD-4A72-B15A-473520CF9C26}">
      <dgm:prSet/>
      <dgm:spPr/>
      <dgm:t>
        <a:bodyPr/>
        <a:lstStyle/>
        <a:p>
          <a:endParaRPr lang="en-US"/>
        </a:p>
      </dgm:t>
    </dgm:pt>
    <dgm:pt modelId="{1A61ECBE-31AD-4745-BEF5-CFDC3046D883}">
      <dgm:prSet/>
      <dgm:spPr/>
      <dgm:t>
        <a:bodyPr/>
        <a:lstStyle/>
        <a:p>
          <a:pPr algn="just"/>
          <a:r>
            <a:rPr lang="en-IN" b="0"/>
            <a:t>pandas</a:t>
          </a:r>
          <a:endParaRPr lang="en-US"/>
        </a:p>
      </dgm:t>
    </dgm:pt>
    <dgm:pt modelId="{418DBD09-B51D-4257-80EB-8045C3206C38}" type="parTrans" cxnId="{58B06519-3CF3-46F3-8C9F-2206D21F32A9}">
      <dgm:prSet/>
      <dgm:spPr/>
      <dgm:t>
        <a:bodyPr/>
        <a:lstStyle/>
        <a:p>
          <a:endParaRPr lang="en-US"/>
        </a:p>
      </dgm:t>
    </dgm:pt>
    <dgm:pt modelId="{6E9261DF-33C9-40E3-8939-9C29D3308DD9}" type="sibTrans" cxnId="{58B06519-3CF3-46F3-8C9F-2206D21F32A9}">
      <dgm:prSet/>
      <dgm:spPr/>
      <dgm:t>
        <a:bodyPr/>
        <a:lstStyle/>
        <a:p>
          <a:endParaRPr lang="en-US"/>
        </a:p>
      </dgm:t>
    </dgm:pt>
    <dgm:pt modelId="{62A883D0-0079-4C52-942F-34C5B7430945}">
      <dgm:prSet/>
      <dgm:spPr/>
      <dgm:t>
        <a:bodyPr/>
        <a:lstStyle/>
        <a:p>
          <a:pPr algn="just"/>
          <a:r>
            <a:rPr lang="en-IN" b="0"/>
            <a:t>matplotlib</a:t>
          </a:r>
          <a:endParaRPr lang="en-US"/>
        </a:p>
      </dgm:t>
    </dgm:pt>
    <dgm:pt modelId="{5A7CCC60-FE23-46CA-9258-98C883FBF8F0}" type="parTrans" cxnId="{33D1D731-50BF-4288-92AB-1C83BB9C6B1F}">
      <dgm:prSet/>
      <dgm:spPr/>
      <dgm:t>
        <a:bodyPr/>
        <a:lstStyle/>
        <a:p>
          <a:endParaRPr lang="en-US"/>
        </a:p>
      </dgm:t>
    </dgm:pt>
    <dgm:pt modelId="{B3973CD5-FA4A-4B5F-8EEF-BC4514553E0A}" type="sibTrans" cxnId="{33D1D731-50BF-4288-92AB-1C83BB9C6B1F}">
      <dgm:prSet/>
      <dgm:spPr/>
      <dgm:t>
        <a:bodyPr/>
        <a:lstStyle/>
        <a:p>
          <a:endParaRPr lang="en-US"/>
        </a:p>
      </dgm:t>
    </dgm:pt>
    <dgm:pt modelId="{0ED63C33-18FC-4633-8350-D76F43EDF681}">
      <dgm:prSet/>
      <dgm:spPr/>
      <dgm:t>
        <a:bodyPr/>
        <a:lstStyle/>
        <a:p>
          <a:pPr algn="just"/>
          <a:r>
            <a:rPr lang="en-IN" b="0"/>
            <a:t>datetime</a:t>
          </a:r>
          <a:endParaRPr lang="en-US"/>
        </a:p>
      </dgm:t>
    </dgm:pt>
    <dgm:pt modelId="{1119A441-814E-4E90-9570-4DA9D1C04138}" type="parTrans" cxnId="{08ABCE0A-6F3E-45A5-B07D-9FA11352F2E2}">
      <dgm:prSet/>
      <dgm:spPr/>
      <dgm:t>
        <a:bodyPr/>
        <a:lstStyle/>
        <a:p>
          <a:endParaRPr lang="en-US"/>
        </a:p>
      </dgm:t>
    </dgm:pt>
    <dgm:pt modelId="{221A0C3C-02BC-4F13-A808-3A988C443081}" type="sibTrans" cxnId="{08ABCE0A-6F3E-45A5-B07D-9FA11352F2E2}">
      <dgm:prSet/>
      <dgm:spPr/>
      <dgm:t>
        <a:bodyPr/>
        <a:lstStyle/>
        <a:p>
          <a:endParaRPr lang="en-US"/>
        </a:p>
      </dgm:t>
    </dgm:pt>
    <dgm:pt modelId="{545066A0-62A4-445C-A322-A2043F77F1AC}">
      <dgm:prSet/>
      <dgm:spPr/>
      <dgm:t>
        <a:bodyPr/>
        <a:lstStyle/>
        <a:p>
          <a:pPr algn="just"/>
          <a:r>
            <a:rPr lang="en-IN" b="0"/>
            <a:t>numpy</a:t>
          </a:r>
          <a:endParaRPr lang="en-US"/>
        </a:p>
      </dgm:t>
    </dgm:pt>
    <dgm:pt modelId="{71D040A6-DBD7-428F-8CAD-C3FDAF17B1E7}" type="parTrans" cxnId="{55C258C0-B79A-497F-B2D8-40BE8B41D82C}">
      <dgm:prSet/>
      <dgm:spPr/>
      <dgm:t>
        <a:bodyPr/>
        <a:lstStyle/>
        <a:p>
          <a:endParaRPr lang="en-US"/>
        </a:p>
      </dgm:t>
    </dgm:pt>
    <dgm:pt modelId="{C0DFCD8D-CED0-4CF0-B7DE-AC412A5A23C8}" type="sibTrans" cxnId="{55C258C0-B79A-497F-B2D8-40BE8B41D82C}">
      <dgm:prSet/>
      <dgm:spPr/>
      <dgm:t>
        <a:bodyPr/>
        <a:lstStyle/>
        <a:p>
          <a:endParaRPr lang="en-US"/>
        </a:p>
      </dgm:t>
    </dgm:pt>
    <dgm:pt modelId="{1BCA4583-3829-4269-83B1-4C6BF79FE500}">
      <dgm:prSet/>
      <dgm:spPr/>
      <dgm:t>
        <a:bodyPr/>
        <a:lstStyle/>
        <a:p>
          <a:pPr algn="just"/>
          <a:r>
            <a:rPr lang="en-IN" b="0" dirty="0" err="1"/>
            <a:t>Sklearn</a:t>
          </a:r>
          <a:r>
            <a:rPr lang="en-IN" b="0" dirty="0"/>
            <a:t> (scikit-learn)</a:t>
          </a:r>
          <a:endParaRPr lang="en-US" dirty="0"/>
        </a:p>
      </dgm:t>
    </dgm:pt>
    <dgm:pt modelId="{91F0EDB3-BE5D-41CF-8E78-A8971D693E74}" type="parTrans" cxnId="{13C24756-9005-475D-8D35-7106B64D87ED}">
      <dgm:prSet/>
      <dgm:spPr/>
      <dgm:t>
        <a:bodyPr/>
        <a:lstStyle/>
        <a:p>
          <a:endParaRPr lang="en-US"/>
        </a:p>
      </dgm:t>
    </dgm:pt>
    <dgm:pt modelId="{8D50B328-61C6-46F8-BA44-09DEE9BA93F9}" type="sibTrans" cxnId="{13C24756-9005-475D-8D35-7106B64D87ED}">
      <dgm:prSet/>
      <dgm:spPr/>
      <dgm:t>
        <a:bodyPr/>
        <a:lstStyle/>
        <a:p>
          <a:endParaRPr lang="en-US"/>
        </a:p>
      </dgm:t>
    </dgm:pt>
    <dgm:pt modelId="{BDFB6E6E-7341-479F-B261-218BDFA120D1}" type="pres">
      <dgm:prSet presAssocID="{C4034E71-E111-48F1-926C-FA5B4F22E8C3}" presName="linear" presStyleCnt="0">
        <dgm:presLayoutVars>
          <dgm:dir/>
          <dgm:animLvl val="lvl"/>
          <dgm:resizeHandles val="exact"/>
        </dgm:presLayoutVars>
      </dgm:prSet>
      <dgm:spPr/>
    </dgm:pt>
    <dgm:pt modelId="{D0D8ADDE-ED68-43E6-81EA-7D7B18EA7AAB}" type="pres">
      <dgm:prSet presAssocID="{0FD3951A-89DB-4B28-9C20-22837A346FAE}" presName="parentLin" presStyleCnt="0"/>
      <dgm:spPr/>
    </dgm:pt>
    <dgm:pt modelId="{4425A6B3-BFB8-4F76-98DC-B22D9013762A}" type="pres">
      <dgm:prSet presAssocID="{0FD3951A-89DB-4B28-9C20-22837A346FAE}" presName="parentLeftMargin" presStyleLbl="node1" presStyleIdx="0" presStyleCnt="3"/>
      <dgm:spPr/>
    </dgm:pt>
    <dgm:pt modelId="{59C7A047-D8F9-4C49-925A-B5271A0DD22E}" type="pres">
      <dgm:prSet presAssocID="{0FD3951A-89DB-4B28-9C20-22837A346FAE}" presName="parentText" presStyleLbl="node1" presStyleIdx="0" presStyleCnt="3">
        <dgm:presLayoutVars>
          <dgm:chMax val="0"/>
          <dgm:bulletEnabled val="1"/>
        </dgm:presLayoutVars>
      </dgm:prSet>
      <dgm:spPr/>
    </dgm:pt>
    <dgm:pt modelId="{052732C9-E806-4CA7-A173-B70463FD0B34}" type="pres">
      <dgm:prSet presAssocID="{0FD3951A-89DB-4B28-9C20-22837A346FAE}" presName="negativeSpace" presStyleCnt="0"/>
      <dgm:spPr/>
    </dgm:pt>
    <dgm:pt modelId="{764F3410-5A5E-4854-A8E7-8905824FAA76}" type="pres">
      <dgm:prSet presAssocID="{0FD3951A-89DB-4B28-9C20-22837A346FAE}" presName="childText" presStyleLbl="conFgAcc1" presStyleIdx="0" presStyleCnt="3">
        <dgm:presLayoutVars>
          <dgm:bulletEnabled val="1"/>
        </dgm:presLayoutVars>
      </dgm:prSet>
      <dgm:spPr/>
    </dgm:pt>
    <dgm:pt modelId="{F5596181-7747-43B1-9D52-8371A7226C92}" type="pres">
      <dgm:prSet presAssocID="{158610A6-DA4B-449C-AAD6-570B096E1907}" presName="spaceBetweenRectangles" presStyleCnt="0"/>
      <dgm:spPr/>
    </dgm:pt>
    <dgm:pt modelId="{F2716721-CB43-41EF-859C-285B059B4A1C}" type="pres">
      <dgm:prSet presAssocID="{D529CB0F-1F71-47B9-AA15-915E5BC54FE0}" presName="parentLin" presStyleCnt="0"/>
      <dgm:spPr/>
    </dgm:pt>
    <dgm:pt modelId="{90CAC621-A31A-4ADB-BB3E-039C2ACB1408}" type="pres">
      <dgm:prSet presAssocID="{D529CB0F-1F71-47B9-AA15-915E5BC54FE0}" presName="parentLeftMargin" presStyleLbl="node1" presStyleIdx="0" presStyleCnt="3"/>
      <dgm:spPr/>
    </dgm:pt>
    <dgm:pt modelId="{8169A9A2-A9D4-4AD8-9191-FB4C7488CC3F}" type="pres">
      <dgm:prSet presAssocID="{D529CB0F-1F71-47B9-AA15-915E5BC54FE0}" presName="parentText" presStyleLbl="node1" presStyleIdx="1" presStyleCnt="3">
        <dgm:presLayoutVars>
          <dgm:chMax val="0"/>
          <dgm:bulletEnabled val="1"/>
        </dgm:presLayoutVars>
      </dgm:prSet>
      <dgm:spPr/>
    </dgm:pt>
    <dgm:pt modelId="{61C6163D-6883-4CBA-9D61-8DD8A739B631}" type="pres">
      <dgm:prSet presAssocID="{D529CB0F-1F71-47B9-AA15-915E5BC54FE0}" presName="negativeSpace" presStyleCnt="0"/>
      <dgm:spPr/>
    </dgm:pt>
    <dgm:pt modelId="{18381DF1-BA33-4404-964A-34F70B7A3BD7}" type="pres">
      <dgm:prSet presAssocID="{D529CB0F-1F71-47B9-AA15-915E5BC54FE0}" presName="childText" presStyleLbl="conFgAcc1" presStyleIdx="1" presStyleCnt="3">
        <dgm:presLayoutVars>
          <dgm:bulletEnabled val="1"/>
        </dgm:presLayoutVars>
      </dgm:prSet>
      <dgm:spPr/>
    </dgm:pt>
    <dgm:pt modelId="{BE866443-A500-42D3-A2D1-A32564405DD1}" type="pres">
      <dgm:prSet presAssocID="{B0D5FC97-03BF-4850-97A0-35CB7E79E5E0}" presName="spaceBetweenRectangles" presStyleCnt="0"/>
      <dgm:spPr/>
    </dgm:pt>
    <dgm:pt modelId="{DC1826FC-A232-4F78-961A-9975A33B2204}" type="pres">
      <dgm:prSet presAssocID="{93A7A024-63C0-4FD0-903D-583A831E6747}" presName="parentLin" presStyleCnt="0"/>
      <dgm:spPr/>
    </dgm:pt>
    <dgm:pt modelId="{C59635CF-F129-4F65-BCBB-564F7DAA958B}" type="pres">
      <dgm:prSet presAssocID="{93A7A024-63C0-4FD0-903D-583A831E6747}" presName="parentLeftMargin" presStyleLbl="node1" presStyleIdx="1" presStyleCnt="3"/>
      <dgm:spPr/>
    </dgm:pt>
    <dgm:pt modelId="{051E1C7C-C7D8-4E1F-816F-D8E0F0E639EA}" type="pres">
      <dgm:prSet presAssocID="{93A7A024-63C0-4FD0-903D-583A831E6747}" presName="parentText" presStyleLbl="node1" presStyleIdx="2" presStyleCnt="3">
        <dgm:presLayoutVars>
          <dgm:chMax val="0"/>
          <dgm:bulletEnabled val="1"/>
        </dgm:presLayoutVars>
      </dgm:prSet>
      <dgm:spPr/>
    </dgm:pt>
    <dgm:pt modelId="{CAD7C411-DC2B-41E8-8562-484372793DF2}" type="pres">
      <dgm:prSet presAssocID="{93A7A024-63C0-4FD0-903D-583A831E6747}" presName="negativeSpace" presStyleCnt="0"/>
      <dgm:spPr/>
    </dgm:pt>
    <dgm:pt modelId="{F1994FAF-1FBB-4519-872D-CBE02B6FAC24}" type="pres">
      <dgm:prSet presAssocID="{93A7A024-63C0-4FD0-903D-583A831E6747}" presName="childText" presStyleLbl="conFgAcc1" presStyleIdx="2" presStyleCnt="3">
        <dgm:presLayoutVars>
          <dgm:bulletEnabled val="1"/>
        </dgm:presLayoutVars>
      </dgm:prSet>
      <dgm:spPr/>
    </dgm:pt>
  </dgm:ptLst>
  <dgm:cxnLst>
    <dgm:cxn modelId="{8085DA00-54AD-4A72-B15A-473520CF9C26}" srcId="{C4034E71-E111-48F1-926C-FA5B4F22E8C3}" destId="{93A7A024-63C0-4FD0-903D-583A831E6747}" srcOrd="2" destOrd="0" parTransId="{18A231E4-2127-48A5-8CBB-0BEC2512836F}" sibTransId="{786FB13F-7CEC-4F0D-BBF0-208422C6FC3B}"/>
    <dgm:cxn modelId="{08ABCE0A-6F3E-45A5-B07D-9FA11352F2E2}" srcId="{93A7A024-63C0-4FD0-903D-583A831E6747}" destId="{0ED63C33-18FC-4633-8350-D76F43EDF681}" srcOrd="2" destOrd="0" parTransId="{1119A441-814E-4E90-9570-4DA9D1C04138}" sibTransId="{221A0C3C-02BC-4F13-A808-3A988C443081}"/>
    <dgm:cxn modelId="{A0C59911-9D78-4F80-8AE6-8FC34C979A1D}" type="presOf" srcId="{C4034E71-E111-48F1-926C-FA5B4F22E8C3}" destId="{BDFB6E6E-7341-479F-B261-218BDFA120D1}" srcOrd="0" destOrd="0" presId="urn:microsoft.com/office/officeart/2005/8/layout/list1"/>
    <dgm:cxn modelId="{3275ED13-098A-4CAC-B7FC-A9E84B70E43D}" type="presOf" srcId="{D529CB0F-1F71-47B9-AA15-915E5BC54FE0}" destId="{8169A9A2-A9D4-4AD8-9191-FB4C7488CC3F}" srcOrd="1" destOrd="0" presId="urn:microsoft.com/office/officeart/2005/8/layout/list1"/>
    <dgm:cxn modelId="{59FB4A18-EF93-424D-8D02-CE84D43A09B0}" srcId="{C4034E71-E111-48F1-926C-FA5B4F22E8C3}" destId="{D529CB0F-1F71-47B9-AA15-915E5BC54FE0}" srcOrd="1" destOrd="0" parTransId="{5DA4797B-42AC-49B0-8FAD-AFBC8D771B96}" sibTransId="{B0D5FC97-03BF-4850-97A0-35CB7E79E5E0}"/>
    <dgm:cxn modelId="{58B06519-3CF3-46F3-8C9F-2206D21F32A9}" srcId="{93A7A024-63C0-4FD0-903D-583A831E6747}" destId="{1A61ECBE-31AD-4745-BEF5-CFDC3046D883}" srcOrd="0" destOrd="0" parTransId="{418DBD09-B51D-4257-80EB-8045C3206C38}" sibTransId="{6E9261DF-33C9-40E3-8939-9C29D3308DD9}"/>
    <dgm:cxn modelId="{33D1D731-50BF-4288-92AB-1C83BB9C6B1F}" srcId="{93A7A024-63C0-4FD0-903D-583A831E6747}" destId="{62A883D0-0079-4C52-942F-34C5B7430945}" srcOrd="1" destOrd="0" parTransId="{5A7CCC60-FE23-46CA-9258-98C883FBF8F0}" sibTransId="{B3973CD5-FA4A-4B5F-8EEF-BC4514553E0A}"/>
    <dgm:cxn modelId="{12AF1640-49F7-4125-ACC7-B3273B0D47A2}" type="presOf" srcId="{93A7A024-63C0-4FD0-903D-583A831E6747}" destId="{C59635CF-F129-4F65-BCBB-564F7DAA958B}" srcOrd="0" destOrd="0" presId="urn:microsoft.com/office/officeart/2005/8/layout/list1"/>
    <dgm:cxn modelId="{CCB0065F-A691-4370-93F6-2A01706A2BF3}" type="presOf" srcId="{545066A0-62A4-445C-A322-A2043F77F1AC}" destId="{F1994FAF-1FBB-4519-872D-CBE02B6FAC24}" srcOrd="0" destOrd="3" presId="urn:microsoft.com/office/officeart/2005/8/layout/list1"/>
    <dgm:cxn modelId="{CA364144-89BB-45AA-B589-66B3168B3A70}" type="presOf" srcId="{62A883D0-0079-4C52-942F-34C5B7430945}" destId="{F1994FAF-1FBB-4519-872D-CBE02B6FAC24}" srcOrd="0" destOrd="1" presId="urn:microsoft.com/office/officeart/2005/8/layout/list1"/>
    <dgm:cxn modelId="{EAAE3469-7A3E-457F-9F8C-9D14E00E3DBD}" type="presOf" srcId="{0ED63C33-18FC-4633-8350-D76F43EDF681}" destId="{F1994FAF-1FBB-4519-872D-CBE02B6FAC24}" srcOrd="0" destOrd="2" presId="urn:microsoft.com/office/officeart/2005/8/layout/list1"/>
    <dgm:cxn modelId="{D3FFBA71-B32A-40D2-AF56-7F301CF0099B}" type="presOf" srcId="{D529CB0F-1F71-47B9-AA15-915E5BC54FE0}" destId="{90CAC621-A31A-4ADB-BB3E-039C2ACB1408}" srcOrd="0" destOrd="0" presId="urn:microsoft.com/office/officeart/2005/8/layout/list1"/>
    <dgm:cxn modelId="{13C24756-9005-475D-8D35-7106B64D87ED}" srcId="{93A7A024-63C0-4FD0-903D-583A831E6747}" destId="{1BCA4583-3829-4269-83B1-4C6BF79FE500}" srcOrd="4" destOrd="0" parTransId="{91F0EDB3-BE5D-41CF-8E78-A8971D693E74}" sibTransId="{8D50B328-61C6-46F8-BA44-09DEE9BA93F9}"/>
    <dgm:cxn modelId="{C290F3A9-74D4-479A-9371-3A482308BE09}" type="presOf" srcId="{1A61ECBE-31AD-4745-BEF5-CFDC3046D883}" destId="{F1994FAF-1FBB-4519-872D-CBE02B6FAC24}" srcOrd="0" destOrd="0" presId="urn:microsoft.com/office/officeart/2005/8/layout/list1"/>
    <dgm:cxn modelId="{05DA56B2-5BF4-48AD-BEAC-B7A7E6AA2589}" type="presOf" srcId="{1BCA4583-3829-4269-83B1-4C6BF79FE500}" destId="{F1994FAF-1FBB-4519-872D-CBE02B6FAC24}" srcOrd="0" destOrd="4" presId="urn:microsoft.com/office/officeart/2005/8/layout/list1"/>
    <dgm:cxn modelId="{55C258C0-B79A-497F-B2D8-40BE8B41D82C}" srcId="{93A7A024-63C0-4FD0-903D-583A831E6747}" destId="{545066A0-62A4-445C-A322-A2043F77F1AC}" srcOrd="3" destOrd="0" parTransId="{71D040A6-DBD7-428F-8CAD-C3FDAF17B1E7}" sibTransId="{C0DFCD8D-CED0-4CF0-B7DE-AC412A5A23C8}"/>
    <dgm:cxn modelId="{608C3BCE-0496-4E81-A2CD-A124F90525B6}" type="presOf" srcId="{0FD3951A-89DB-4B28-9C20-22837A346FAE}" destId="{4425A6B3-BFB8-4F76-98DC-B22D9013762A}" srcOrd="0" destOrd="0" presId="urn:microsoft.com/office/officeart/2005/8/layout/list1"/>
    <dgm:cxn modelId="{AE1B25CF-FD47-4F57-8604-C4DAE2EA9697}" type="presOf" srcId="{93A7A024-63C0-4FD0-903D-583A831E6747}" destId="{051E1C7C-C7D8-4E1F-816F-D8E0F0E639EA}" srcOrd="1" destOrd="0" presId="urn:microsoft.com/office/officeart/2005/8/layout/list1"/>
    <dgm:cxn modelId="{7D331AE7-247A-40FD-94F4-0A5460636D15}" type="presOf" srcId="{0FD3951A-89DB-4B28-9C20-22837A346FAE}" destId="{59C7A047-D8F9-4C49-925A-B5271A0DD22E}" srcOrd="1" destOrd="0" presId="urn:microsoft.com/office/officeart/2005/8/layout/list1"/>
    <dgm:cxn modelId="{91F0EDE7-6B18-4C4D-AFFB-78566C15B341}" srcId="{C4034E71-E111-48F1-926C-FA5B4F22E8C3}" destId="{0FD3951A-89DB-4B28-9C20-22837A346FAE}" srcOrd="0" destOrd="0" parTransId="{75603909-7318-452A-8B55-9A21D9A81B90}" sibTransId="{158610A6-DA4B-449C-AAD6-570B096E1907}"/>
    <dgm:cxn modelId="{924A1342-2F78-42CC-A976-67A00EB47894}" type="presParOf" srcId="{BDFB6E6E-7341-479F-B261-218BDFA120D1}" destId="{D0D8ADDE-ED68-43E6-81EA-7D7B18EA7AAB}" srcOrd="0" destOrd="0" presId="urn:microsoft.com/office/officeart/2005/8/layout/list1"/>
    <dgm:cxn modelId="{14D19D19-356D-4623-A506-9DE6E4C51856}" type="presParOf" srcId="{D0D8ADDE-ED68-43E6-81EA-7D7B18EA7AAB}" destId="{4425A6B3-BFB8-4F76-98DC-B22D9013762A}" srcOrd="0" destOrd="0" presId="urn:microsoft.com/office/officeart/2005/8/layout/list1"/>
    <dgm:cxn modelId="{1E6A2D65-E725-44BD-A46B-A16192CB2482}" type="presParOf" srcId="{D0D8ADDE-ED68-43E6-81EA-7D7B18EA7AAB}" destId="{59C7A047-D8F9-4C49-925A-B5271A0DD22E}" srcOrd="1" destOrd="0" presId="urn:microsoft.com/office/officeart/2005/8/layout/list1"/>
    <dgm:cxn modelId="{B7DC644B-E69B-4CFC-B878-33D882FABD8C}" type="presParOf" srcId="{BDFB6E6E-7341-479F-B261-218BDFA120D1}" destId="{052732C9-E806-4CA7-A173-B70463FD0B34}" srcOrd="1" destOrd="0" presId="urn:microsoft.com/office/officeart/2005/8/layout/list1"/>
    <dgm:cxn modelId="{A155FE1A-8265-4E42-AFF0-5A1628EDCF8C}" type="presParOf" srcId="{BDFB6E6E-7341-479F-B261-218BDFA120D1}" destId="{764F3410-5A5E-4854-A8E7-8905824FAA76}" srcOrd="2" destOrd="0" presId="urn:microsoft.com/office/officeart/2005/8/layout/list1"/>
    <dgm:cxn modelId="{B4561D30-79BB-4CB3-BF26-B39120137A6B}" type="presParOf" srcId="{BDFB6E6E-7341-479F-B261-218BDFA120D1}" destId="{F5596181-7747-43B1-9D52-8371A7226C92}" srcOrd="3" destOrd="0" presId="urn:microsoft.com/office/officeart/2005/8/layout/list1"/>
    <dgm:cxn modelId="{ECD7879E-B5C6-4B33-922B-B17A54C8EDD2}" type="presParOf" srcId="{BDFB6E6E-7341-479F-B261-218BDFA120D1}" destId="{F2716721-CB43-41EF-859C-285B059B4A1C}" srcOrd="4" destOrd="0" presId="urn:microsoft.com/office/officeart/2005/8/layout/list1"/>
    <dgm:cxn modelId="{53AAB0A0-A960-459B-9410-14ADC321FC0B}" type="presParOf" srcId="{F2716721-CB43-41EF-859C-285B059B4A1C}" destId="{90CAC621-A31A-4ADB-BB3E-039C2ACB1408}" srcOrd="0" destOrd="0" presId="urn:microsoft.com/office/officeart/2005/8/layout/list1"/>
    <dgm:cxn modelId="{002F13A4-FF40-418C-B10A-89A32B7641F7}" type="presParOf" srcId="{F2716721-CB43-41EF-859C-285B059B4A1C}" destId="{8169A9A2-A9D4-4AD8-9191-FB4C7488CC3F}" srcOrd="1" destOrd="0" presId="urn:microsoft.com/office/officeart/2005/8/layout/list1"/>
    <dgm:cxn modelId="{524BD60C-5CAB-4E55-B0CC-3EE08113BED1}" type="presParOf" srcId="{BDFB6E6E-7341-479F-B261-218BDFA120D1}" destId="{61C6163D-6883-4CBA-9D61-8DD8A739B631}" srcOrd="5" destOrd="0" presId="urn:microsoft.com/office/officeart/2005/8/layout/list1"/>
    <dgm:cxn modelId="{FF2008BC-6511-436B-9269-EA9C77CDF194}" type="presParOf" srcId="{BDFB6E6E-7341-479F-B261-218BDFA120D1}" destId="{18381DF1-BA33-4404-964A-34F70B7A3BD7}" srcOrd="6" destOrd="0" presId="urn:microsoft.com/office/officeart/2005/8/layout/list1"/>
    <dgm:cxn modelId="{632627D8-0B04-4109-A1CF-7837B9866288}" type="presParOf" srcId="{BDFB6E6E-7341-479F-B261-218BDFA120D1}" destId="{BE866443-A500-42D3-A2D1-A32564405DD1}" srcOrd="7" destOrd="0" presId="urn:microsoft.com/office/officeart/2005/8/layout/list1"/>
    <dgm:cxn modelId="{11E7A79F-3EB5-4E33-B533-862E810780C9}" type="presParOf" srcId="{BDFB6E6E-7341-479F-B261-218BDFA120D1}" destId="{DC1826FC-A232-4F78-961A-9975A33B2204}" srcOrd="8" destOrd="0" presId="urn:microsoft.com/office/officeart/2005/8/layout/list1"/>
    <dgm:cxn modelId="{FC652C34-105C-43D6-9C18-69FE9BF98682}" type="presParOf" srcId="{DC1826FC-A232-4F78-961A-9975A33B2204}" destId="{C59635CF-F129-4F65-BCBB-564F7DAA958B}" srcOrd="0" destOrd="0" presId="urn:microsoft.com/office/officeart/2005/8/layout/list1"/>
    <dgm:cxn modelId="{878C00B3-D7F1-48D6-B01E-17A7BCBAC2EF}" type="presParOf" srcId="{DC1826FC-A232-4F78-961A-9975A33B2204}" destId="{051E1C7C-C7D8-4E1F-816F-D8E0F0E639EA}" srcOrd="1" destOrd="0" presId="urn:microsoft.com/office/officeart/2005/8/layout/list1"/>
    <dgm:cxn modelId="{7F7B3D56-830E-4E34-814D-2F8B206D4639}" type="presParOf" srcId="{BDFB6E6E-7341-479F-B261-218BDFA120D1}" destId="{CAD7C411-DC2B-41E8-8562-484372793DF2}" srcOrd="9" destOrd="0" presId="urn:microsoft.com/office/officeart/2005/8/layout/list1"/>
    <dgm:cxn modelId="{D79A467B-D8FC-425F-98E9-1151D54D9612}" type="presParOf" srcId="{BDFB6E6E-7341-479F-B261-218BDFA120D1}" destId="{F1994FAF-1FBB-4519-872D-CBE02B6FAC24}"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EB1743-2DEE-4FBC-ADD8-952551286FEE}">
      <dsp:nvSpPr>
        <dsp:cNvPr id="0" name=""/>
        <dsp:cNvSpPr/>
      </dsp:nvSpPr>
      <dsp:spPr>
        <a:xfrm>
          <a:off x="0" y="11864"/>
          <a:ext cx="10515600" cy="120334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just" defTabSz="977900">
            <a:lnSpc>
              <a:spcPct val="90000"/>
            </a:lnSpc>
            <a:spcBef>
              <a:spcPct val="0"/>
            </a:spcBef>
            <a:spcAft>
              <a:spcPct val="35000"/>
            </a:spcAft>
            <a:buNone/>
          </a:pPr>
          <a:r>
            <a:rPr lang="en-US" sz="2200" kern="1200" baseline="30000" dirty="0"/>
            <a:t>Companies nowadays have a strategic focus on establishing long-term customer relationships. They build databases seeking to identify their customers, along with their transactions and purchase patterns at an individual level.</a:t>
          </a:r>
          <a:endParaRPr lang="en-US" sz="2200" kern="1200" dirty="0"/>
        </a:p>
      </dsp:txBody>
      <dsp:txXfrm>
        <a:off x="58742" y="70606"/>
        <a:ext cx="10398116" cy="1085861"/>
      </dsp:txXfrm>
    </dsp:sp>
    <dsp:sp modelId="{1D10CF78-30B1-4B4D-B6F5-753C957360B6}">
      <dsp:nvSpPr>
        <dsp:cNvPr id="0" name=""/>
        <dsp:cNvSpPr/>
      </dsp:nvSpPr>
      <dsp:spPr>
        <a:xfrm>
          <a:off x="0" y="1278569"/>
          <a:ext cx="10515600" cy="1203345"/>
        </a:xfrm>
        <a:prstGeom prst="roundRect">
          <a:avLst/>
        </a:prstGeom>
        <a:solidFill>
          <a:schemeClr val="accent5">
            <a:hueOff val="710297"/>
            <a:satOff val="3154"/>
            <a:lumOff val="-6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just" defTabSz="977900">
            <a:lnSpc>
              <a:spcPct val="90000"/>
            </a:lnSpc>
            <a:spcBef>
              <a:spcPct val="0"/>
            </a:spcBef>
            <a:spcAft>
              <a:spcPct val="35000"/>
            </a:spcAft>
            <a:buNone/>
          </a:pPr>
          <a:r>
            <a:rPr lang="en-US" sz="2200" kern="1200" baseline="30000"/>
            <a:t>The focus has shifted from treating customers as just an entity involved in the business process to treating them as a crucial component of their success.</a:t>
          </a:r>
          <a:endParaRPr lang="en-US" sz="2200" kern="1200"/>
        </a:p>
      </dsp:txBody>
      <dsp:txXfrm>
        <a:off x="58742" y="1337311"/>
        <a:ext cx="10398116" cy="1085861"/>
      </dsp:txXfrm>
    </dsp:sp>
    <dsp:sp modelId="{105E85D3-4CA0-4E2C-B71C-83F92A0C344C}">
      <dsp:nvSpPr>
        <dsp:cNvPr id="0" name=""/>
        <dsp:cNvSpPr/>
      </dsp:nvSpPr>
      <dsp:spPr>
        <a:xfrm>
          <a:off x="0" y="2545275"/>
          <a:ext cx="10515600" cy="1203345"/>
        </a:xfrm>
        <a:prstGeom prst="roundRect">
          <a:avLst/>
        </a:prstGeom>
        <a:solidFill>
          <a:schemeClr val="accent5">
            <a:hueOff val="1420594"/>
            <a:satOff val="6309"/>
            <a:lumOff val="-13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just" defTabSz="977900">
            <a:lnSpc>
              <a:spcPct val="90000"/>
            </a:lnSpc>
            <a:spcBef>
              <a:spcPct val="0"/>
            </a:spcBef>
            <a:spcAft>
              <a:spcPct val="35000"/>
            </a:spcAft>
            <a:buNone/>
          </a:pPr>
          <a:r>
            <a:rPr lang="en-US" sz="2200" i="1" kern="1200" baseline="30000" dirty="0"/>
            <a:t>Customer lifetime value (CLV) is one of the key stats to track as part of a customer experience program. CLV is a measurement of how valuable a customer is to your company, not just on a purchase-by-purchase basis but across the whole relationship.</a:t>
          </a:r>
          <a:endParaRPr lang="en-US" sz="2200" kern="1200" dirty="0"/>
        </a:p>
      </dsp:txBody>
      <dsp:txXfrm>
        <a:off x="58742" y="2604017"/>
        <a:ext cx="10398116" cy="10858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4F3410-5A5E-4854-A8E7-8905824FAA76}">
      <dsp:nvSpPr>
        <dsp:cNvPr id="0" name=""/>
        <dsp:cNvSpPr/>
      </dsp:nvSpPr>
      <dsp:spPr>
        <a:xfrm>
          <a:off x="0" y="999604"/>
          <a:ext cx="6173409" cy="529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C7A047-D8F9-4C49-925A-B5271A0DD22E}">
      <dsp:nvSpPr>
        <dsp:cNvPr id="0" name=""/>
        <dsp:cNvSpPr/>
      </dsp:nvSpPr>
      <dsp:spPr>
        <a:xfrm>
          <a:off x="308670" y="689644"/>
          <a:ext cx="4321386" cy="61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338" tIns="0" rIns="163338" bIns="0" numCol="1" spcCol="1270" anchor="ctr" anchorCtr="0">
          <a:noAutofit/>
        </a:bodyPr>
        <a:lstStyle/>
        <a:p>
          <a:pPr marL="0" lvl="0" indent="0" algn="just" defTabSz="933450">
            <a:lnSpc>
              <a:spcPct val="90000"/>
            </a:lnSpc>
            <a:spcBef>
              <a:spcPct val="0"/>
            </a:spcBef>
            <a:spcAft>
              <a:spcPct val="35000"/>
            </a:spcAft>
            <a:buNone/>
          </a:pPr>
          <a:r>
            <a:rPr lang="en-US" sz="2100" kern="1200"/>
            <a:t>Google collaboratory</a:t>
          </a:r>
        </a:p>
      </dsp:txBody>
      <dsp:txXfrm>
        <a:off x="338932" y="719906"/>
        <a:ext cx="4260862" cy="559396"/>
      </dsp:txXfrm>
    </dsp:sp>
    <dsp:sp modelId="{18381DF1-BA33-4404-964A-34F70B7A3BD7}">
      <dsp:nvSpPr>
        <dsp:cNvPr id="0" name=""/>
        <dsp:cNvSpPr/>
      </dsp:nvSpPr>
      <dsp:spPr>
        <a:xfrm>
          <a:off x="0" y="1952164"/>
          <a:ext cx="6173409" cy="529200"/>
        </a:xfrm>
        <a:prstGeom prst="rect">
          <a:avLst/>
        </a:prstGeom>
        <a:solidFill>
          <a:schemeClr val="lt1">
            <a:alpha val="90000"/>
            <a:hueOff val="0"/>
            <a:satOff val="0"/>
            <a:lumOff val="0"/>
            <a:alphaOff val="0"/>
          </a:schemeClr>
        </a:solidFill>
        <a:ln w="12700" cap="flat" cmpd="sng" algn="ctr">
          <a:solidFill>
            <a:schemeClr val="accent2">
              <a:hueOff val="755762"/>
              <a:satOff val="-4904"/>
              <a:lumOff val="-1177"/>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69A9A2-A9D4-4AD8-9191-FB4C7488CC3F}">
      <dsp:nvSpPr>
        <dsp:cNvPr id="0" name=""/>
        <dsp:cNvSpPr/>
      </dsp:nvSpPr>
      <dsp:spPr>
        <a:xfrm>
          <a:off x="308670" y="1642204"/>
          <a:ext cx="4321386" cy="619920"/>
        </a:xfrm>
        <a:prstGeom prst="roundRect">
          <a:avLst/>
        </a:prstGeom>
        <a:solidFill>
          <a:schemeClr val="accent2">
            <a:hueOff val="755762"/>
            <a:satOff val="-4904"/>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338" tIns="0" rIns="163338" bIns="0" numCol="1" spcCol="1270" anchor="ctr" anchorCtr="0">
          <a:noAutofit/>
        </a:bodyPr>
        <a:lstStyle/>
        <a:p>
          <a:pPr marL="0" lvl="0" indent="0" algn="just" defTabSz="933450">
            <a:lnSpc>
              <a:spcPct val="90000"/>
            </a:lnSpc>
            <a:spcBef>
              <a:spcPct val="0"/>
            </a:spcBef>
            <a:spcAft>
              <a:spcPct val="35000"/>
            </a:spcAft>
            <a:buNone/>
          </a:pPr>
          <a:r>
            <a:rPr lang="en-US" sz="2100" kern="1200" dirty="0"/>
            <a:t>Python Programming Language</a:t>
          </a:r>
        </a:p>
      </dsp:txBody>
      <dsp:txXfrm>
        <a:off x="338932" y="1672466"/>
        <a:ext cx="4260862" cy="559396"/>
      </dsp:txXfrm>
    </dsp:sp>
    <dsp:sp modelId="{F1994FAF-1FBB-4519-872D-CBE02B6FAC24}">
      <dsp:nvSpPr>
        <dsp:cNvPr id="0" name=""/>
        <dsp:cNvSpPr/>
      </dsp:nvSpPr>
      <dsp:spPr>
        <a:xfrm>
          <a:off x="0" y="2904724"/>
          <a:ext cx="6173409" cy="2249100"/>
        </a:xfrm>
        <a:prstGeom prst="rect">
          <a:avLst/>
        </a:prstGeom>
        <a:solidFill>
          <a:schemeClr val="lt1">
            <a:alpha val="90000"/>
            <a:hueOff val="0"/>
            <a:satOff val="0"/>
            <a:lumOff val="0"/>
            <a:alphaOff val="0"/>
          </a:schemeClr>
        </a:solidFill>
        <a:ln w="12700" cap="flat" cmpd="sng" algn="ctr">
          <a:solidFill>
            <a:schemeClr val="accent2">
              <a:hueOff val="1511524"/>
              <a:satOff val="-9807"/>
              <a:lumOff val="-235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9125" tIns="437388" rIns="479125" bIns="149352" numCol="1" spcCol="1270" anchor="t" anchorCtr="0">
          <a:noAutofit/>
        </a:bodyPr>
        <a:lstStyle/>
        <a:p>
          <a:pPr marL="228600" lvl="1" indent="-228600" algn="just" defTabSz="933450">
            <a:lnSpc>
              <a:spcPct val="90000"/>
            </a:lnSpc>
            <a:spcBef>
              <a:spcPct val="0"/>
            </a:spcBef>
            <a:spcAft>
              <a:spcPct val="15000"/>
            </a:spcAft>
            <a:buChar char="•"/>
          </a:pPr>
          <a:r>
            <a:rPr lang="en-IN" sz="2100" b="0" kern="1200"/>
            <a:t>pandas</a:t>
          </a:r>
          <a:endParaRPr lang="en-US" sz="2100" kern="1200"/>
        </a:p>
        <a:p>
          <a:pPr marL="228600" lvl="1" indent="-228600" algn="just" defTabSz="933450">
            <a:lnSpc>
              <a:spcPct val="90000"/>
            </a:lnSpc>
            <a:spcBef>
              <a:spcPct val="0"/>
            </a:spcBef>
            <a:spcAft>
              <a:spcPct val="15000"/>
            </a:spcAft>
            <a:buChar char="•"/>
          </a:pPr>
          <a:r>
            <a:rPr lang="en-IN" sz="2100" b="0" kern="1200"/>
            <a:t>matplotlib</a:t>
          </a:r>
          <a:endParaRPr lang="en-US" sz="2100" kern="1200"/>
        </a:p>
        <a:p>
          <a:pPr marL="228600" lvl="1" indent="-228600" algn="just" defTabSz="933450">
            <a:lnSpc>
              <a:spcPct val="90000"/>
            </a:lnSpc>
            <a:spcBef>
              <a:spcPct val="0"/>
            </a:spcBef>
            <a:spcAft>
              <a:spcPct val="15000"/>
            </a:spcAft>
            <a:buChar char="•"/>
          </a:pPr>
          <a:r>
            <a:rPr lang="en-IN" sz="2100" b="0" kern="1200"/>
            <a:t>datetime</a:t>
          </a:r>
          <a:endParaRPr lang="en-US" sz="2100" kern="1200"/>
        </a:p>
        <a:p>
          <a:pPr marL="228600" lvl="1" indent="-228600" algn="just" defTabSz="933450">
            <a:lnSpc>
              <a:spcPct val="90000"/>
            </a:lnSpc>
            <a:spcBef>
              <a:spcPct val="0"/>
            </a:spcBef>
            <a:spcAft>
              <a:spcPct val="15000"/>
            </a:spcAft>
            <a:buChar char="•"/>
          </a:pPr>
          <a:r>
            <a:rPr lang="en-IN" sz="2100" b="0" kern="1200"/>
            <a:t>numpy</a:t>
          </a:r>
          <a:endParaRPr lang="en-US" sz="2100" kern="1200"/>
        </a:p>
        <a:p>
          <a:pPr marL="228600" lvl="1" indent="-228600" algn="just" defTabSz="933450">
            <a:lnSpc>
              <a:spcPct val="90000"/>
            </a:lnSpc>
            <a:spcBef>
              <a:spcPct val="0"/>
            </a:spcBef>
            <a:spcAft>
              <a:spcPct val="15000"/>
            </a:spcAft>
            <a:buChar char="•"/>
          </a:pPr>
          <a:r>
            <a:rPr lang="en-IN" sz="2100" b="0" kern="1200" dirty="0" err="1"/>
            <a:t>Sklearn</a:t>
          </a:r>
          <a:r>
            <a:rPr lang="en-IN" sz="2100" b="0" kern="1200" dirty="0"/>
            <a:t> (scikit-learn)</a:t>
          </a:r>
          <a:endParaRPr lang="en-US" sz="2100" kern="1200" dirty="0"/>
        </a:p>
      </dsp:txBody>
      <dsp:txXfrm>
        <a:off x="0" y="2904724"/>
        <a:ext cx="6173409" cy="2249100"/>
      </dsp:txXfrm>
    </dsp:sp>
    <dsp:sp modelId="{051E1C7C-C7D8-4E1F-816F-D8E0F0E639EA}">
      <dsp:nvSpPr>
        <dsp:cNvPr id="0" name=""/>
        <dsp:cNvSpPr/>
      </dsp:nvSpPr>
      <dsp:spPr>
        <a:xfrm>
          <a:off x="308670" y="2594764"/>
          <a:ext cx="4321386" cy="619920"/>
        </a:xfrm>
        <a:prstGeom prst="roundRect">
          <a:avLst/>
        </a:prstGeom>
        <a:solidFill>
          <a:schemeClr val="accent2">
            <a:hueOff val="1511524"/>
            <a:satOff val="-9807"/>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338" tIns="0" rIns="163338" bIns="0" numCol="1" spcCol="1270" anchor="ctr" anchorCtr="0">
          <a:noAutofit/>
        </a:bodyPr>
        <a:lstStyle/>
        <a:p>
          <a:pPr marL="0" lvl="0" indent="0" algn="just" defTabSz="933450">
            <a:lnSpc>
              <a:spcPct val="90000"/>
            </a:lnSpc>
            <a:spcBef>
              <a:spcPct val="0"/>
            </a:spcBef>
            <a:spcAft>
              <a:spcPct val="35000"/>
            </a:spcAft>
            <a:buNone/>
          </a:pPr>
          <a:r>
            <a:rPr lang="en-US" sz="2100" kern="1200" dirty="0"/>
            <a:t>Modules</a:t>
          </a:r>
        </a:p>
      </dsp:txBody>
      <dsp:txXfrm>
        <a:off x="338932" y="2625026"/>
        <a:ext cx="4260862"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3/9/2022</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33039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3/9/2022</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90094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3/9/2022</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70496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3/9/2022</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66122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3/9/2022</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37417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3/9/2022</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96604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3/9/2022</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21202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3/9/2022</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81130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3/9/2022</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56666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3/9/2022</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47380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3/9/2022</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71203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3/9/2022</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75225615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rive.google.com/file/d/1Nv6ruoomKHkTkDGuWaa9m1U4FzAp6In9/view?usp=shar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colab.research.google.com/drive/1P-V1Zcy45Hy3P7mTjQ5vrVvEG5r0l72b?usp=shar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4"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36"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38"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0"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5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FBFC6891-CBA5-427E-98AC-BF56BB033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F487A8BD-CA33-4D79-9FAD-B4446E89E1BB}"/>
              </a:ext>
            </a:extLst>
          </p:cNvPr>
          <p:cNvSpPr>
            <a:spLocks noGrp="1"/>
          </p:cNvSpPr>
          <p:nvPr>
            <p:ph type="ctrTitle"/>
          </p:nvPr>
        </p:nvSpPr>
        <p:spPr>
          <a:xfrm>
            <a:off x="1198181" y="4087571"/>
            <a:ext cx="4795282" cy="2031941"/>
          </a:xfrm>
        </p:spPr>
        <p:txBody>
          <a:bodyPr vert="horz" lIns="91440" tIns="45720" rIns="91440" bIns="45720" rtlCol="0" anchor="ctr">
            <a:normAutofit/>
          </a:bodyPr>
          <a:lstStyle/>
          <a:p>
            <a:pPr algn="l">
              <a:lnSpc>
                <a:spcPct val="90000"/>
              </a:lnSpc>
            </a:pPr>
            <a:r>
              <a:rPr lang="en-US" sz="4400" b="1" kern="1200">
                <a:solidFill>
                  <a:schemeClr val="tx2"/>
                </a:solidFill>
                <a:latin typeface="+mj-lt"/>
                <a:ea typeface="+mj-ea"/>
                <a:cs typeface="+mj-cs"/>
              </a:rPr>
              <a:t>Customer purchase prediction</a:t>
            </a:r>
            <a:endParaRPr lang="en-US" sz="4400" kern="1200">
              <a:solidFill>
                <a:schemeClr val="tx2"/>
              </a:solidFill>
              <a:latin typeface="+mj-lt"/>
              <a:ea typeface="+mj-ea"/>
              <a:cs typeface="+mj-cs"/>
            </a:endParaRPr>
          </a:p>
        </p:txBody>
      </p:sp>
      <p:grpSp>
        <p:nvGrpSpPr>
          <p:cNvPr id="39" name="Bottom RIght">
            <a:extLst>
              <a:ext uri="{FF2B5EF4-FFF2-40B4-BE49-F238E27FC236}">
                <a16:creationId xmlns:a16="http://schemas.microsoft.com/office/drawing/2014/main" id="{F4436A75-A020-494B-B70E-85CBD21EA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40" name="Freeform: Shape 39">
              <a:extLst>
                <a:ext uri="{FF2B5EF4-FFF2-40B4-BE49-F238E27FC236}">
                  <a16:creationId xmlns:a16="http://schemas.microsoft.com/office/drawing/2014/main" id="{4D9AC34A-4733-4246-B384-5BBE066AB1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1" name="Graphic 157">
              <a:extLst>
                <a:ext uri="{FF2B5EF4-FFF2-40B4-BE49-F238E27FC236}">
                  <a16:creationId xmlns:a16="http://schemas.microsoft.com/office/drawing/2014/main" id="{C84724B9-1248-4CA6-931C-9B9E6300498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3" name="Freeform: Shape 42">
                <a:extLst>
                  <a:ext uri="{FF2B5EF4-FFF2-40B4-BE49-F238E27FC236}">
                    <a16:creationId xmlns:a16="http://schemas.microsoft.com/office/drawing/2014/main" id="{4C9DE4C6-CB01-4D68-93A6-8607C5D23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C59DA521-D2B0-460E-983D-FAE00EFB2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09CECFA9-7A18-4264-BC92-C7C99477A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701834A6-ABDA-4C9E-A44A-7D52EEDBE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3B3C39CA-57CB-43E8-89BC-497ECBAFB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1B05384B-92F3-4CC1-8748-7BFCD27B7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C7E4B4AC-919A-46C3-A98F-B36F103A2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42" name="Freeform: Shape 41">
              <a:extLst>
                <a:ext uri="{FF2B5EF4-FFF2-40B4-BE49-F238E27FC236}">
                  <a16:creationId xmlns:a16="http://schemas.microsoft.com/office/drawing/2014/main" id="{EB61039B-1FD3-401E-83AC-C05C971D1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60" name="Picture 3">
            <a:extLst>
              <a:ext uri="{FF2B5EF4-FFF2-40B4-BE49-F238E27FC236}">
                <a16:creationId xmlns:a16="http://schemas.microsoft.com/office/drawing/2014/main" id="{B66E8AB1-CA41-4210-BBF9-22D8CCDE3F88}"/>
              </a:ext>
            </a:extLst>
          </p:cNvPr>
          <p:cNvPicPr>
            <a:picLocks noChangeAspect="1"/>
          </p:cNvPicPr>
          <p:nvPr/>
        </p:nvPicPr>
        <p:blipFill rotWithShape="1">
          <a:blip r:embed="rId2"/>
          <a:srcRect t="23231" r="-2" b="21136"/>
          <a:stretch/>
        </p:blipFill>
        <p:spPr>
          <a:xfrm>
            <a:off x="619840" y="10"/>
            <a:ext cx="11084189" cy="3854020"/>
          </a:xfrm>
          <a:custGeom>
            <a:avLst/>
            <a:gdLst/>
            <a:ahLst/>
            <a:cxnLst/>
            <a:rect l="l" t="t" r="r" b="b"/>
            <a:pathLst>
              <a:path w="11084189" h="3854030">
                <a:moveTo>
                  <a:pt x="0" y="0"/>
                </a:moveTo>
                <a:lnTo>
                  <a:pt x="11084189" y="0"/>
                </a:lnTo>
                <a:lnTo>
                  <a:pt x="11061526" y="105743"/>
                </a:lnTo>
                <a:cubicBezTo>
                  <a:pt x="10536187" y="2244886"/>
                  <a:pt x="8264669" y="3854030"/>
                  <a:pt x="5542096" y="3854030"/>
                </a:cubicBezTo>
                <a:cubicBezTo>
                  <a:pt x="2819521" y="3854030"/>
                  <a:pt x="548003" y="2244886"/>
                  <a:pt x="22664" y="105743"/>
                </a:cubicBezTo>
                <a:close/>
              </a:path>
            </a:pathLst>
          </a:custGeom>
        </p:spPr>
      </p:pic>
      <p:grpSp>
        <p:nvGrpSpPr>
          <p:cNvPr id="51" name="Top Left">
            <a:extLst>
              <a:ext uri="{FF2B5EF4-FFF2-40B4-BE49-F238E27FC236}">
                <a16:creationId xmlns:a16="http://schemas.microsoft.com/office/drawing/2014/main" id="{DB8ED0A1-FF45-4EE6-ADE8-2F2ED0D394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52" name="Freeform: Shape 51">
              <a:extLst>
                <a:ext uri="{FF2B5EF4-FFF2-40B4-BE49-F238E27FC236}">
                  <a16:creationId xmlns:a16="http://schemas.microsoft.com/office/drawing/2014/main" id="{71A8A514-3FF4-4ADA-AF55-B44C969B5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AEDA4578-CC87-43DF-B783-3B5D770C3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FB4F1C15-5B2E-483A-AA12-C47B50007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AEF72001-4788-44E6-8592-7099340CA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EA8C8919-696C-4290-B3EE-DDC5EDA43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437F8271-7580-41CA-B352-6393A3EA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1E1B97F8-5B65-43A1-9BC3-FEF0AD7C7A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3" name="Subtitle 2">
            <a:extLst>
              <a:ext uri="{FF2B5EF4-FFF2-40B4-BE49-F238E27FC236}">
                <a16:creationId xmlns:a16="http://schemas.microsoft.com/office/drawing/2014/main" id="{D56982D4-E75D-4E63-B210-E9DB76EB3E45}"/>
              </a:ext>
            </a:extLst>
          </p:cNvPr>
          <p:cNvSpPr>
            <a:spLocks noGrp="1"/>
          </p:cNvSpPr>
          <p:nvPr>
            <p:ph type="subTitle" idx="1"/>
          </p:nvPr>
        </p:nvSpPr>
        <p:spPr>
          <a:xfrm>
            <a:off x="6195373" y="4088050"/>
            <a:ext cx="4615196" cy="1602560"/>
          </a:xfrm>
        </p:spPr>
        <p:txBody>
          <a:bodyPr vert="horz" lIns="91440" tIns="45720" rIns="91440" bIns="45720" rtlCol="0" anchor="ctr">
            <a:normAutofit/>
          </a:bodyPr>
          <a:lstStyle/>
          <a:p>
            <a:pPr algn="l"/>
            <a:r>
              <a:rPr lang="en-US" sz="1800" b="1" dirty="0"/>
              <a:t>Under the Guidance of</a:t>
            </a:r>
            <a:endParaRPr lang="en-US" sz="1800" dirty="0"/>
          </a:p>
          <a:p>
            <a:pPr indent="-228600" algn="l">
              <a:buFont typeface="Avenir Next LT Pro" panose="020B0504020202020204" pitchFamily="34" charset="0"/>
              <a:buChar char="+"/>
            </a:pPr>
            <a:r>
              <a:rPr lang="en-US" sz="1800" dirty="0"/>
              <a:t>Asst.Professor J.S.V.S.Hari Priyanka</a:t>
            </a:r>
          </a:p>
          <a:p>
            <a:pPr indent="-228600" algn="l">
              <a:buFont typeface="Avenir Next LT Pro" panose="020B0504020202020204" pitchFamily="34" charset="0"/>
              <a:buChar char="+"/>
            </a:pPr>
            <a:endParaRPr lang="en-US" sz="1800" dirty="0"/>
          </a:p>
          <a:p>
            <a:pPr indent="-228600" algn="l">
              <a:buFont typeface="Avenir Next LT Pro" panose="020B0504020202020204" pitchFamily="34" charset="0"/>
              <a:buChar char="+"/>
            </a:pPr>
            <a:endParaRPr lang="en-US" sz="1800" dirty="0"/>
          </a:p>
        </p:txBody>
      </p:sp>
      <p:sp>
        <p:nvSpPr>
          <p:cNvPr id="61" name="Subtitle 2">
            <a:extLst>
              <a:ext uri="{FF2B5EF4-FFF2-40B4-BE49-F238E27FC236}">
                <a16:creationId xmlns:a16="http://schemas.microsoft.com/office/drawing/2014/main" id="{5CDE877D-A99F-4E10-8E0D-C5B73CAA14C3}"/>
              </a:ext>
            </a:extLst>
          </p:cNvPr>
          <p:cNvSpPr txBox="1">
            <a:spLocks/>
          </p:cNvSpPr>
          <p:nvPr/>
        </p:nvSpPr>
        <p:spPr>
          <a:xfrm>
            <a:off x="6075261" y="5172780"/>
            <a:ext cx="3681740" cy="1593797"/>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accent5"/>
              </a:buClr>
              <a:buFont typeface="Avenir Next LT Pro" panose="020B0504020202020204" pitchFamily="34" charset="0"/>
              <a:buNone/>
              <a:defRPr sz="2400" kern="1200">
                <a:solidFill>
                  <a:schemeClr val="tx2"/>
                </a:solidFill>
                <a:latin typeface="+mn-lt"/>
                <a:ea typeface="+mn-ea"/>
                <a:cs typeface="+mn-cs"/>
              </a:defRPr>
            </a:lvl1pPr>
            <a:lvl2pPr marL="457200" indent="0" algn="ctr" defTabSz="914400" rtl="0" eaLnBrk="1" latinLnBrk="0" hangingPunct="1">
              <a:lnSpc>
                <a:spcPct val="110000"/>
              </a:lnSpc>
              <a:spcBef>
                <a:spcPts val="500"/>
              </a:spcBef>
              <a:buClr>
                <a:schemeClr val="accent5"/>
              </a:buClr>
              <a:buFont typeface="Avenir Next LT Pro" panose="020B05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i="1" dirty="0"/>
              <a:t>    Project By:</a:t>
            </a:r>
          </a:p>
          <a:p>
            <a:pPr indent="-228600">
              <a:buFont typeface="Arial" panose="020B0604020202020204" pitchFamily="34" charset="0"/>
              <a:buChar char="•"/>
            </a:pPr>
            <a:r>
              <a:rPr lang="en-US" sz="1400" dirty="0">
                <a:latin typeface="Avenir Next LT Pro" panose="020B0504020202020204" pitchFamily="34" charset="0"/>
                <a:cs typeface="Arial" panose="020B0604020202020204" pitchFamily="34" charset="0"/>
              </a:rPr>
              <a:t>P. Surya Anil 	(318126511147)</a:t>
            </a:r>
          </a:p>
          <a:p>
            <a:pPr indent="-228600">
              <a:buFont typeface="Arial" panose="020B0604020202020204" pitchFamily="34" charset="0"/>
              <a:buChar char="•"/>
            </a:pPr>
            <a:r>
              <a:rPr lang="en-US" sz="1400" dirty="0" err="1">
                <a:latin typeface="Avenir Next LT Pro" panose="020B0504020202020204" pitchFamily="34" charset="0"/>
                <a:cs typeface="Arial" panose="020B0604020202020204" pitchFamily="34" charset="0"/>
              </a:rPr>
              <a:t>K.V.V.Satya</a:t>
            </a:r>
            <a:r>
              <a:rPr lang="en-US" sz="1400" dirty="0">
                <a:latin typeface="Avenir Next LT Pro" panose="020B0504020202020204" pitchFamily="34" charset="0"/>
                <a:cs typeface="Arial" panose="020B0604020202020204" pitchFamily="34" charset="0"/>
              </a:rPr>
              <a:t> 	(318126511131)</a:t>
            </a:r>
          </a:p>
          <a:p>
            <a:pPr indent="-228600">
              <a:buFont typeface="Arial" panose="020B0604020202020204" pitchFamily="34" charset="0"/>
              <a:buChar char="•"/>
            </a:pPr>
            <a:r>
              <a:rPr lang="en-US" sz="1400" dirty="0">
                <a:latin typeface="Avenir Next LT Pro" panose="020B0504020202020204" pitchFamily="34" charset="0"/>
                <a:cs typeface="Arial" panose="020B0604020202020204" pitchFamily="34" charset="0"/>
              </a:rPr>
              <a:t>N. </a:t>
            </a:r>
            <a:r>
              <a:rPr lang="en-US" sz="1400" dirty="0" err="1">
                <a:latin typeface="Avenir Next LT Pro" panose="020B0504020202020204" pitchFamily="34" charset="0"/>
                <a:cs typeface="Arial" panose="020B0604020202020204" pitchFamily="34" charset="0"/>
              </a:rPr>
              <a:t>Yatish</a:t>
            </a:r>
            <a:r>
              <a:rPr lang="en-US" sz="1400" dirty="0">
                <a:latin typeface="Avenir Next LT Pro" panose="020B0504020202020204" pitchFamily="34" charset="0"/>
                <a:cs typeface="Arial" panose="020B0604020202020204" pitchFamily="34" charset="0"/>
              </a:rPr>
              <a:t> Chandra 	(318126511141)</a:t>
            </a:r>
          </a:p>
        </p:txBody>
      </p:sp>
    </p:spTree>
    <p:extLst>
      <p:ext uri="{BB962C8B-B14F-4D97-AF65-F5344CB8AC3E}">
        <p14:creationId xmlns:p14="http://schemas.microsoft.com/office/powerpoint/2010/main" val="427028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D093A-D516-40AA-BB60-C9324811A6C5}"/>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D3816C7F-12C1-490B-BC4E-FC9B9CE5CD06}"/>
              </a:ext>
            </a:extLst>
          </p:cNvPr>
          <p:cNvSpPr>
            <a:spLocks noGrp="1"/>
          </p:cNvSpPr>
          <p:nvPr>
            <p:ph idx="1"/>
          </p:nvPr>
        </p:nvSpPr>
        <p:spPr/>
        <p:txBody>
          <a:bodyPr/>
          <a:lstStyle/>
          <a:p>
            <a:r>
              <a:rPr lang="en-IN" dirty="0">
                <a:hlinkClick r:id="rId2"/>
              </a:rPr>
              <a:t>https://drive.google.com/file/d/1Nv6ruoomKHkTkDGuWaa9m1U4FzAp6In9/view?usp=sharing</a:t>
            </a:r>
            <a:endParaRPr lang="en-IN" dirty="0"/>
          </a:p>
          <a:p>
            <a:endParaRPr lang="en-IN" dirty="0"/>
          </a:p>
        </p:txBody>
      </p:sp>
    </p:spTree>
    <p:extLst>
      <p:ext uri="{BB962C8B-B14F-4D97-AF65-F5344CB8AC3E}">
        <p14:creationId xmlns:p14="http://schemas.microsoft.com/office/powerpoint/2010/main" val="2244822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8AB5C-692A-483B-9876-F80041B124DF}"/>
              </a:ext>
            </a:extLst>
          </p:cNvPr>
          <p:cNvSpPr>
            <a:spLocks noGrp="1"/>
          </p:cNvSpPr>
          <p:nvPr>
            <p:ph type="title"/>
          </p:nvPr>
        </p:nvSpPr>
        <p:spPr/>
        <p:txBody>
          <a:bodyPr/>
          <a:lstStyle/>
          <a:p>
            <a:r>
              <a:rPr lang="en-IN" dirty="0"/>
              <a:t>Code </a:t>
            </a:r>
          </a:p>
        </p:txBody>
      </p:sp>
      <p:sp>
        <p:nvSpPr>
          <p:cNvPr id="3" name="Content Placeholder 2">
            <a:extLst>
              <a:ext uri="{FF2B5EF4-FFF2-40B4-BE49-F238E27FC236}">
                <a16:creationId xmlns:a16="http://schemas.microsoft.com/office/drawing/2014/main" id="{F568DF5E-D3E5-49E4-9114-DFFE2769B1CE}"/>
              </a:ext>
            </a:extLst>
          </p:cNvPr>
          <p:cNvSpPr>
            <a:spLocks noGrp="1"/>
          </p:cNvSpPr>
          <p:nvPr>
            <p:ph idx="1"/>
          </p:nvPr>
        </p:nvSpPr>
        <p:spPr/>
        <p:txBody>
          <a:bodyPr/>
          <a:lstStyle/>
          <a:p>
            <a:pPr marL="0" indent="0">
              <a:buNone/>
            </a:pPr>
            <a:endParaRPr lang="en-IN" dirty="0">
              <a:hlinkClick r:id="rId2"/>
            </a:endParaRPr>
          </a:p>
          <a:p>
            <a:pPr>
              <a:buFont typeface="Arial" panose="020B0604020202020204" pitchFamily="34" charset="0"/>
              <a:buChar char="•"/>
            </a:pPr>
            <a:r>
              <a:rPr lang="en-IN" dirty="0">
                <a:hlinkClick r:id="rId2"/>
              </a:rPr>
              <a:t>https://colab.research.google.com/drive/1P-V1Zcy45Hy3P7mTjQ5vrVvEG5r0l72b?usp=sharing</a:t>
            </a:r>
            <a:endParaRPr lang="en-IN" dirty="0"/>
          </a:p>
        </p:txBody>
      </p:sp>
    </p:spTree>
    <p:extLst>
      <p:ext uri="{BB962C8B-B14F-4D97-AF65-F5344CB8AC3E}">
        <p14:creationId xmlns:p14="http://schemas.microsoft.com/office/powerpoint/2010/main" val="1270429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56204-910C-438C-AD06-D051FB76CA19}"/>
              </a:ext>
            </a:extLst>
          </p:cNvPr>
          <p:cNvSpPr>
            <a:spLocks noGrp="1"/>
          </p:cNvSpPr>
          <p:nvPr>
            <p:ph type="title"/>
          </p:nvPr>
        </p:nvSpPr>
        <p:spPr/>
        <p:txBody>
          <a:bodyPr/>
          <a:lstStyle/>
          <a:p>
            <a:r>
              <a:rPr lang="en-US" sz="4400" dirty="0">
                <a:cs typeface="Calibri Light"/>
              </a:rPr>
              <a:t>References</a:t>
            </a:r>
            <a:endParaRPr lang="en-IN" dirty="0"/>
          </a:p>
        </p:txBody>
      </p:sp>
      <p:sp>
        <p:nvSpPr>
          <p:cNvPr id="3" name="Content Placeholder 2">
            <a:extLst>
              <a:ext uri="{FF2B5EF4-FFF2-40B4-BE49-F238E27FC236}">
                <a16:creationId xmlns:a16="http://schemas.microsoft.com/office/drawing/2014/main" id="{AA6426F2-A821-44A6-8134-FFF6EDE5D182}"/>
              </a:ext>
            </a:extLst>
          </p:cNvPr>
          <p:cNvSpPr>
            <a:spLocks noGrp="1"/>
          </p:cNvSpPr>
          <p:nvPr>
            <p:ph idx="1"/>
          </p:nvPr>
        </p:nvSpPr>
        <p:spPr/>
        <p:txBody>
          <a:bodyPr>
            <a:normAutofit/>
          </a:bodyPr>
          <a:lstStyle/>
          <a:p>
            <a:pPr algn="just"/>
            <a:r>
              <a:rPr lang="en-US" sz="1800" dirty="0">
                <a:solidFill>
                  <a:schemeClr val="tx1">
                    <a:alpha val="55000"/>
                  </a:schemeClr>
                </a:solidFill>
                <a:cs typeface="Calibri"/>
              </a:rPr>
              <a:t>)</a:t>
            </a:r>
            <a:r>
              <a:rPr lang="en-US" sz="1800" dirty="0">
                <a:ea typeface="+mn-lt"/>
                <a:cs typeface="+mn-lt"/>
              </a:rPr>
              <a:t>https://towardsdatascience.com/data-driven-growth-with-python-part-3-customer-lifetime-value-prediction-6017802f2e0f</a:t>
            </a:r>
          </a:p>
          <a:p>
            <a:pPr algn="just"/>
            <a:r>
              <a:rPr lang="en-US" sz="1800" dirty="0">
                <a:ea typeface="+mn-lt"/>
                <a:cs typeface="+mn-lt"/>
              </a:rPr>
              <a:t>WEN CHANG Fudan University and </a:t>
            </a:r>
            <a:r>
              <a:rPr lang="en-US" sz="1800" dirty="0" err="1">
                <a:ea typeface="+mn-lt"/>
                <a:cs typeface="+mn-lt"/>
              </a:rPr>
              <a:t>Hsing</a:t>
            </a:r>
            <a:r>
              <a:rPr lang="en-US" sz="1800" dirty="0">
                <a:ea typeface="+mn-lt"/>
                <a:cs typeface="+mn-lt"/>
              </a:rPr>
              <a:t> Wu Institute of Technology CHEN CHANG </a:t>
            </a:r>
            <a:r>
              <a:rPr lang="en-US" sz="1800" dirty="0" err="1">
                <a:ea typeface="+mn-lt"/>
                <a:cs typeface="+mn-lt"/>
              </a:rPr>
              <a:t>Jin</a:t>
            </a:r>
            <a:r>
              <a:rPr lang="en-US" sz="1800" dirty="0">
                <a:ea typeface="+mn-lt"/>
                <a:cs typeface="+mn-lt"/>
              </a:rPr>
              <a:t>-Wen University of Science and Technology QIANPIN LI Edith Cowan University</a:t>
            </a:r>
            <a:endParaRPr lang="en-US" sz="1800" dirty="0">
              <a:solidFill>
                <a:schemeClr val="tx1">
                  <a:alpha val="55000"/>
                </a:schemeClr>
              </a:solidFill>
              <a:cs typeface="Calibri"/>
            </a:endParaRPr>
          </a:p>
          <a:p>
            <a:endParaRPr lang="en-IN" sz="1800" dirty="0"/>
          </a:p>
        </p:txBody>
      </p:sp>
    </p:spTree>
    <p:extLst>
      <p:ext uri="{BB962C8B-B14F-4D97-AF65-F5344CB8AC3E}">
        <p14:creationId xmlns:p14="http://schemas.microsoft.com/office/powerpoint/2010/main" val="889513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9" name="Freeform: Shape 8">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1" name="Freeform: Shape 10">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3" name="Freeform: Shape 12">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6" name="Freeform: Shape 15">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24"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5" name="Freeform: Shape 24">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3" name="Rectangle 32">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5" name="Rectangle 34">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7"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39" name="Top Left">
            <a:extLst>
              <a:ext uri="{FF2B5EF4-FFF2-40B4-BE49-F238E27FC236}">
                <a16:creationId xmlns:a16="http://schemas.microsoft.com/office/drawing/2014/main" id="{FC280B3D-FC68-4DDC-950C-506B5C6838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0" y="-3087"/>
            <a:chExt cx="7921775" cy="6887020"/>
          </a:xfrm>
        </p:grpSpPr>
        <p:sp>
          <p:nvSpPr>
            <p:cNvPr id="40" name="Freeform: Shape 39">
              <a:extLst>
                <a:ext uri="{FF2B5EF4-FFF2-40B4-BE49-F238E27FC236}">
                  <a16:creationId xmlns:a16="http://schemas.microsoft.com/office/drawing/2014/main" id="{4EA2AE61-06D9-484D-8DD1-BACA157CCA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41" name="Freeform: Shape 40">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0919" y="61392"/>
              <a:ext cx="4450856" cy="6822541"/>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274" y="1582560"/>
              <a:ext cx="4133888" cy="5301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accent2">
                  <a:alpha val="3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087"/>
              <a:ext cx="17103" cy="17103"/>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087"/>
              <a:ext cx="17103" cy="17103"/>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931" y="3518322"/>
              <a:ext cx="2880722" cy="3317378"/>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accent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69" y="2957679"/>
              <a:ext cx="2196245" cy="3010367"/>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accent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34043" y="2855696"/>
              <a:ext cx="1200999" cy="3994030"/>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accent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7437" y="5668418"/>
              <a:ext cx="1982111" cy="1181308"/>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25817"/>
              <a:ext cx="2282549" cy="5138883"/>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53524"/>
              <a:ext cx="1650357" cy="4733534"/>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379002"/>
              <a:ext cx="1123546" cy="411627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798206"/>
              <a:ext cx="756945" cy="3350210"/>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1247513"/>
              <a:ext cx="515229" cy="2438941"/>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1752232"/>
              <a:ext cx="300409" cy="1599679"/>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31253" y="14016"/>
              <a:ext cx="5523537" cy="3012568"/>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87455" y="75587"/>
              <a:ext cx="4681672" cy="2637228"/>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0305" y="31802"/>
              <a:ext cx="3763077" cy="2110194"/>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accent2">
                  <a:alpha val="35000"/>
                </a:schemeClr>
              </a:solidFill>
              <a:prstDash val="lgDash"/>
              <a:round/>
            </a:ln>
          </p:spPr>
          <p:txBody>
            <a:bodyPr rtlCol="0" anchor="ctr"/>
            <a:lstStyle/>
            <a:p>
              <a:endParaRPr lang="en-US"/>
            </a:p>
          </p:txBody>
        </p:sp>
      </p:grpSp>
      <p:grpSp>
        <p:nvGrpSpPr>
          <p:cNvPr id="59" name="Bottom Right">
            <a:extLst>
              <a:ext uri="{FF2B5EF4-FFF2-40B4-BE49-F238E27FC236}">
                <a16:creationId xmlns:a16="http://schemas.microsoft.com/office/drawing/2014/main" id="{88540B56-6256-419C-AC81-7B56D0DD72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60" name="Freeform: Shape 59">
              <a:extLst>
                <a:ext uri="{FF2B5EF4-FFF2-40B4-BE49-F238E27FC236}">
                  <a16:creationId xmlns:a16="http://schemas.microsoft.com/office/drawing/2014/main" id="{EB5E9C2F-6749-4023-8E94-45C1C3FC6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1" name="Graphic 157">
              <a:extLst>
                <a:ext uri="{FF2B5EF4-FFF2-40B4-BE49-F238E27FC236}">
                  <a16:creationId xmlns:a16="http://schemas.microsoft.com/office/drawing/2014/main" id="{D87C11F9-4A6E-44BC-BF6C-0468EFD71B2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3" name="Freeform: Shape 62">
                <a:extLst>
                  <a:ext uri="{FF2B5EF4-FFF2-40B4-BE49-F238E27FC236}">
                    <a16:creationId xmlns:a16="http://schemas.microsoft.com/office/drawing/2014/main" id="{2B1B9F72-6727-48A7-A229-1B9E8620C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F112D38F-1CDF-4293-96FC-2190D0395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CF3E4DE9-57D9-4C4C-BE4E-7F081A1B3B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6BB673C9-C994-4CA3-B78E-F65C5F8C61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9B6FF51D-0B4A-4C30-AEC8-D66E88C98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DCF516A0-FBBD-4A87-9E93-708625DE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6F1EDD83-3119-40A9-B093-626EB1B126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2" name="Freeform: Shape 61">
              <a:extLst>
                <a:ext uri="{FF2B5EF4-FFF2-40B4-BE49-F238E27FC236}">
                  <a16:creationId xmlns:a16="http://schemas.microsoft.com/office/drawing/2014/main" id="{BA5F46DB-9B25-49AD-BC98-191E88919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Box 1">
            <a:extLst>
              <a:ext uri="{FF2B5EF4-FFF2-40B4-BE49-F238E27FC236}">
                <a16:creationId xmlns:a16="http://schemas.microsoft.com/office/drawing/2014/main" id="{4E68885D-A37F-4C66-B2A9-4A65EFD34340}"/>
              </a:ext>
            </a:extLst>
          </p:cNvPr>
          <p:cNvSpPr txBox="1"/>
          <p:nvPr/>
        </p:nvSpPr>
        <p:spPr>
          <a:xfrm>
            <a:off x="994404" y="731041"/>
            <a:ext cx="10191942" cy="3173034"/>
          </a:xfrm>
          <a:prstGeom prst="rect">
            <a:avLst/>
          </a:prstGeom>
        </p:spPr>
        <p:txBody>
          <a:bodyPr vert="horz" lIns="91440" tIns="45720" rIns="91440" bIns="45720" rtlCol="0" anchor="b">
            <a:normAutofit/>
          </a:bodyPr>
          <a:lstStyle/>
          <a:p>
            <a:pPr algn="ctr">
              <a:spcBef>
                <a:spcPct val="0"/>
              </a:spcBef>
              <a:spcAft>
                <a:spcPts val="600"/>
              </a:spcAft>
            </a:pPr>
            <a:r>
              <a:rPr lang="en-US" sz="6600" kern="1200" dirty="0">
                <a:solidFill>
                  <a:schemeClr val="tx2"/>
                </a:solidFill>
                <a:latin typeface="+mj-lt"/>
                <a:ea typeface="+mj-ea"/>
                <a:cs typeface="+mj-cs"/>
              </a:rPr>
              <a:t>Thank you</a:t>
            </a:r>
          </a:p>
        </p:txBody>
      </p:sp>
      <p:grpSp>
        <p:nvGrpSpPr>
          <p:cNvPr id="71"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72" name="Straight Connector 71">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73" name="Straight Connector 72">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316382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abstract design with lines and financial symbols">
            <a:extLst>
              <a:ext uri="{FF2B5EF4-FFF2-40B4-BE49-F238E27FC236}">
                <a16:creationId xmlns:a16="http://schemas.microsoft.com/office/drawing/2014/main" id="{C7AA675A-777F-4FC1-A18E-98C04C02B8F8}"/>
              </a:ext>
            </a:extLst>
          </p:cNvPr>
          <p:cNvPicPr>
            <a:picLocks noChangeAspect="1"/>
          </p:cNvPicPr>
          <p:nvPr/>
        </p:nvPicPr>
        <p:blipFill rotWithShape="1">
          <a:blip r:embed="rId2">
            <a:alphaModFix amt="60000"/>
          </a:blip>
          <a:srcRect t="10398" r="-1" b="5010"/>
          <a:stretch/>
        </p:blipFill>
        <p:spPr>
          <a:xfrm>
            <a:off x="20" y="10"/>
            <a:ext cx="12188932" cy="6856614"/>
          </a:xfrm>
          <a:prstGeom prst="rect">
            <a:avLst/>
          </a:prstGeom>
        </p:spPr>
      </p:pic>
      <p:grpSp>
        <p:nvGrpSpPr>
          <p:cNvPr id="15"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6" name="Freeform: Shape 15">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975DBF7F-7DCB-40C4-9D60-108B7964815D}"/>
              </a:ext>
            </a:extLst>
          </p:cNvPr>
          <p:cNvSpPr>
            <a:spLocks noGrp="1"/>
          </p:cNvSpPr>
          <p:nvPr>
            <p:ph type="title"/>
          </p:nvPr>
        </p:nvSpPr>
        <p:spPr>
          <a:xfrm>
            <a:off x="1198181" y="726066"/>
            <a:ext cx="4795282" cy="5018227"/>
          </a:xfrm>
        </p:spPr>
        <p:txBody>
          <a:bodyPr anchor="ctr">
            <a:normAutofit/>
          </a:bodyPr>
          <a:lstStyle/>
          <a:p>
            <a:r>
              <a:rPr lang="en-US" dirty="0">
                <a:solidFill>
                  <a:srgbClr val="FFFFFF"/>
                </a:solidFill>
              </a:rPr>
              <a:t>Contents</a:t>
            </a:r>
            <a:endParaRPr lang="en-IN" dirty="0">
              <a:solidFill>
                <a:srgbClr val="FFFFFF"/>
              </a:solidFill>
            </a:endParaRPr>
          </a:p>
        </p:txBody>
      </p:sp>
      <p:grpSp>
        <p:nvGrpSpPr>
          <p:cNvPr id="24"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5"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EA35120F-02FC-47B5-A938-12ABD6FD2EFC}"/>
              </a:ext>
            </a:extLst>
          </p:cNvPr>
          <p:cNvSpPr>
            <a:spLocks noGrp="1"/>
          </p:cNvSpPr>
          <p:nvPr>
            <p:ph idx="1"/>
          </p:nvPr>
        </p:nvSpPr>
        <p:spPr>
          <a:xfrm>
            <a:off x="6195372" y="726538"/>
            <a:ext cx="4977905" cy="5017076"/>
          </a:xfrm>
        </p:spPr>
        <p:txBody>
          <a:bodyPr anchor="ctr">
            <a:normAutofit/>
          </a:bodyPr>
          <a:lstStyle/>
          <a:p>
            <a:pPr>
              <a:buClr>
                <a:schemeClr val="tx1">
                  <a:lumMod val="95000"/>
                  <a:lumOff val="5000"/>
                </a:schemeClr>
              </a:buClr>
              <a:buFont typeface="Wingdings" panose="05000000000000000000" pitchFamily="2" charset="2"/>
              <a:buChar char="Ø"/>
            </a:pPr>
            <a:r>
              <a:rPr lang="en-US" sz="2400" dirty="0">
                <a:solidFill>
                  <a:srgbClr val="FFFFFF"/>
                </a:solidFill>
                <a:latin typeface="Avenir Next LT Pro" panose="020B0504020202020204" pitchFamily="34" charset="0"/>
              </a:rPr>
              <a:t>Introduction</a:t>
            </a:r>
          </a:p>
          <a:p>
            <a:pPr>
              <a:buClr>
                <a:schemeClr val="tx1">
                  <a:lumMod val="95000"/>
                  <a:lumOff val="5000"/>
                </a:schemeClr>
              </a:buClr>
              <a:buFont typeface="Wingdings" panose="05000000000000000000" pitchFamily="2" charset="2"/>
              <a:buChar char="Ø"/>
            </a:pPr>
            <a:r>
              <a:rPr lang="en-US" sz="2400" dirty="0">
                <a:solidFill>
                  <a:srgbClr val="FFFFFF"/>
                </a:solidFill>
                <a:latin typeface="Avenir Next LT Pro" panose="020B0504020202020204" pitchFamily="34" charset="0"/>
              </a:rPr>
              <a:t>Problem Statement</a:t>
            </a:r>
          </a:p>
          <a:p>
            <a:pPr>
              <a:buClr>
                <a:schemeClr val="tx1">
                  <a:lumMod val="95000"/>
                  <a:lumOff val="5000"/>
                </a:schemeClr>
              </a:buClr>
              <a:buFont typeface="Wingdings" panose="05000000000000000000" pitchFamily="2" charset="2"/>
              <a:buChar char="Ø"/>
            </a:pPr>
            <a:r>
              <a:rPr lang="en-US" sz="2400" dirty="0">
                <a:solidFill>
                  <a:srgbClr val="FFFFFF"/>
                </a:solidFill>
                <a:latin typeface="Avenir Next LT Pro" panose="020B0504020202020204" pitchFamily="34" charset="0"/>
              </a:rPr>
              <a:t>Proposed Framework</a:t>
            </a:r>
          </a:p>
          <a:p>
            <a:pPr>
              <a:buClr>
                <a:schemeClr val="tx1">
                  <a:lumMod val="95000"/>
                  <a:lumOff val="5000"/>
                </a:schemeClr>
              </a:buClr>
              <a:buFont typeface="Wingdings" panose="05000000000000000000" pitchFamily="2" charset="2"/>
              <a:buChar char="Ø"/>
            </a:pPr>
            <a:r>
              <a:rPr lang="en-US" sz="2400" dirty="0">
                <a:solidFill>
                  <a:srgbClr val="FFFFFF"/>
                </a:solidFill>
                <a:latin typeface="Avenir Next LT Pro" panose="020B0504020202020204" pitchFamily="34" charset="0"/>
              </a:rPr>
              <a:t>Tool &amp; Technologies</a:t>
            </a:r>
          </a:p>
          <a:p>
            <a:pPr>
              <a:buClr>
                <a:schemeClr val="tx1">
                  <a:lumMod val="95000"/>
                  <a:lumOff val="5000"/>
                </a:schemeClr>
              </a:buClr>
              <a:buFont typeface="Wingdings" panose="05000000000000000000" pitchFamily="2" charset="2"/>
              <a:buChar char="Ø"/>
            </a:pPr>
            <a:r>
              <a:rPr lang="en-IN" sz="2400" dirty="0">
                <a:solidFill>
                  <a:srgbClr val="FFFFFF"/>
                </a:solidFill>
                <a:latin typeface="Avenir Next LT Pro" panose="020B0504020202020204" pitchFamily="34" charset="0"/>
              </a:rPr>
              <a:t>Project Insights</a:t>
            </a:r>
          </a:p>
        </p:txBody>
      </p:sp>
    </p:spTree>
    <p:extLst>
      <p:ext uri="{BB962C8B-B14F-4D97-AF65-F5344CB8AC3E}">
        <p14:creationId xmlns:p14="http://schemas.microsoft.com/office/powerpoint/2010/main" val="1527211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Rectangle 3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1" name="Top left">
            <a:extLst>
              <a:ext uri="{FF2B5EF4-FFF2-40B4-BE49-F238E27FC236}">
                <a16:creationId xmlns:a16="http://schemas.microsoft.com/office/drawing/2014/main" id="{465E612B-616F-44E5-A649-F2B268BA35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42" name="Freeform: Shape 41">
              <a:extLst>
                <a:ext uri="{FF2B5EF4-FFF2-40B4-BE49-F238E27FC236}">
                  <a16:creationId xmlns:a16="http://schemas.microsoft.com/office/drawing/2014/main" id="{1EC7E917-E00E-4F17-A6FD-C06E2A0E63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3" name="Freeform: Shape 42">
              <a:extLst>
                <a:ext uri="{FF2B5EF4-FFF2-40B4-BE49-F238E27FC236}">
                  <a16:creationId xmlns:a16="http://schemas.microsoft.com/office/drawing/2014/main" id="{5DC22FD5-AD33-49ED-BA45-6B1575AE9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4" name="Freeform: Shape 43">
              <a:extLst>
                <a:ext uri="{FF2B5EF4-FFF2-40B4-BE49-F238E27FC236}">
                  <a16:creationId xmlns:a16="http://schemas.microsoft.com/office/drawing/2014/main" id="{3CE6B6BE-6BA0-4FA9-9357-11CF01DD7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Shape 44">
              <a:extLst>
                <a:ext uri="{FF2B5EF4-FFF2-40B4-BE49-F238E27FC236}">
                  <a16:creationId xmlns:a16="http://schemas.microsoft.com/office/drawing/2014/main" id="{61E614B3-1BDA-44CE-95AD-B3761310B3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Shape 45">
              <a:extLst>
                <a:ext uri="{FF2B5EF4-FFF2-40B4-BE49-F238E27FC236}">
                  <a16:creationId xmlns:a16="http://schemas.microsoft.com/office/drawing/2014/main" id="{5314DAA0-3957-4D55-A6E3-D3E50D538E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Shape 46">
              <a:extLst>
                <a:ext uri="{FF2B5EF4-FFF2-40B4-BE49-F238E27FC236}">
                  <a16:creationId xmlns:a16="http://schemas.microsoft.com/office/drawing/2014/main" id="{CAF505DE-53C7-4F00-9B3B-FEF811F6D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Shape 47">
              <a:extLst>
                <a:ext uri="{FF2B5EF4-FFF2-40B4-BE49-F238E27FC236}">
                  <a16:creationId xmlns:a16="http://schemas.microsoft.com/office/drawing/2014/main" id="{98F8A569-D303-4FE8-8507-C7FA3E90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Freeform: Shape 48">
              <a:extLst>
                <a:ext uri="{FF2B5EF4-FFF2-40B4-BE49-F238E27FC236}">
                  <a16:creationId xmlns:a16="http://schemas.microsoft.com/office/drawing/2014/main" id="{E34BA33D-B77C-4F97-90ED-55051362C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D11475E4-2E40-4093-97D9-078A336DF296}"/>
              </a:ext>
            </a:extLst>
          </p:cNvPr>
          <p:cNvSpPr>
            <a:spLocks noGrp="1"/>
          </p:cNvSpPr>
          <p:nvPr>
            <p:ph type="title"/>
          </p:nvPr>
        </p:nvSpPr>
        <p:spPr>
          <a:xfrm>
            <a:off x="1198181" y="557191"/>
            <a:ext cx="9988166" cy="1667196"/>
          </a:xfrm>
        </p:spPr>
        <p:txBody>
          <a:bodyPr>
            <a:normAutofit/>
          </a:bodyPr>
          <a:lstStyle/>
          <a:p>
            <a:r>
              <a:rPr lang="en-IN" dirty="0"/>
              <a:t>Introduction</a:t>
            </a:r>
          </a:p>
        </p:txBody>
      </p:sp>
      <p:grpSp>
        <p:nvGrpSpPr>
          <p:cNvPr id="51" name="Bottom Right">
            <a:extLst>
              <a:ext uri="{FF2B5EF4-FFF2-40B4-BE49-F238E27FC236}">
                <a16:creationId xmlns:a16="http://schemas.microsoft.com/office/drawing/2014/main" id="{ADB812D4-854E-4DD6-A613-797C10E75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52" name="Graphic 157">
              <a:extLst>
                <a:ext uri="{FF2B5EF4-FFF2-40B4-BE49-F238E27FC236}">
                  <a16:creationId xmlns:a16="http://schemas.microsoft.com/office/drawing/2014/main" id="{D97CFE60-FA19-428A-A02C-B541878C9BA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54" name="Freeform: Shape 53">
                <a:extLst>
                  <a:ext uri="{FF2B5EF4-FFF2-40B4-BE49-F238E27FC236}">
                    <a16:creationId xmlns:a16="http://schemas.microsoft.com/office/drawing/2014/main" id="{0562F5F8-0562-4FE0-B3AD-5E49C1B61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5" name="Freeform: Shape 54">
                <a:extLst>
                  <a:ext uri="{FF2B5EF4-FFF2-40B4-BE49-F238E27FC236}">
                    <a16:creationId xmlns:a16="http://schemas.microsoft.com/office/drawing/2014/main" id="{E32D6A65-08E4-4AF8-AEE6-F180D12FB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6" name="Freeform: Shape 55">
                <a:extLst>
                  <a:ext uri="{FF2B5EF4-FFF2-40B4-BE49-F238E27FC236}">
                    <a16:creationId xmlns:a16="http://schemas.microsoft.com/office/drawing/2014/main" id="{BB7FDAC0-E6E6-4AB4-8235-A23232BCC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7" name="Freeform: Shape 56">
                <a:extLst>
                  <a:ext uri="{FF2B5EF4-FFF2-40B4-BE49-F238E27FC236}">
                    <a16:creationId xmlns:a16="http://schemas.microsoft.com/office/drawing/2014/main" id="{ADF11930-DCC4-4A0E-9F9D-68BE14348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8" name="Freeform: Shape 57">
                <a:extLst>
                  <a:ext uri="{FF2B5EF4-FFF2-40B4-BE49-F238E27FC236}">
                    <a16:creationId xmlns:a16="http://schemas.microsoft.com/office/drawing/2014/main" id="{6D85B5BC-031D-4CF5-9B96-5A3063EA8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9" name="Freeform: Shape 58">
                <a:extLst>
                  <a:ext uri="{FF2B5EF4-FFF2-40B4-BE49-F238E27FC236}">
                    <a16:creationId xmlns:a16="http://schemas.microsoft.com/office/drawing/2014/main" id="{DB23B211-EDE9-44BA-A81A-C5DC3F886D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0" name="Freeform: Shape 59">
                <a:extLst>
                  <a:ext uri="{FF2B5EF4-FFF2-40B4-BE49-F238E27FC236}">
                    <a16:creationId xmlns:a16="http://schemas.microsoft.com/office/drawing/2014/main" id="{42C80F66-435F-46CD-BC2E-3EA62444F4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53" name="Freeform: Shape 52">
              <a:extLst>
                <a:ext uri="{FF2B5EF4-FFF2-40B4-BE49-F238E27FC236}">
                  <a16:creationId xmlns:a16="http://schemas.microsoft.com/office/drawing/2014/main" id="{C5A2D0DC-5F34-44DC-9930-8C7B42BFEE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Content Placeholder 2">
            <a:extLst>
              <a:ext uri="{FF2B5EF4-FFF2-40B4-BE49-F238E27FC236}">
                <a16:creationId xmlns:a16="http://schemas.microsoft.com/office/drawing/2014/main" id="{71007BBD-2D02-447B-84DE-ED1028392B9D}"/>
              </a:ext>
            </a:extLst>
          </p:cNvPr>
          <p:cNvGraphicFramePr>
            <a:graphicFrameLocks noGrp="1"/>
          </p:cNvGraphicFramePr>
          <p:nvPr>
            <p:ph idx="1"/>
            <p:extLst>
              <p:ext uri="{D42A27DB-BD31-4B8C-83A1-F6EECF244321}">
                <p14:modId xmlns:p14="http://schemas.microsoft.com/office/powerpoint/2010/main" val="2897451007"/>
              </p:ext>
            </p:extLst>
          </p:nvPr>
        </p:nvGraphicFramePr>
        <p:xfrm>
          <a:off x="838200" y="2416477"/>
          <a:ext cx="10515600" cy="37604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9290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F9577-DEB0-4E47-A654-3B68FA1589D3}"/>
              </a:ext>
            </a:extLst>
          </p:cNvPr>
          <p:cNvSpPr>
            <a:spLocks noGrp="1"/>
          </p:cNvSpPr>
          <p:nvPr>
            <p:ph type="title"/>
          </p:nvPr>
        </p:nvSpPr>
        <p:spPr/>
        <p:txBody>
          <a:bodyPr/>
          <a:lstStyle/>
          <a:p>
            <a:r>
              <a:rPr lang="en-US" dirty="0">
                <a:latin typeface="Avenir Next LT Pro" panose="020B0504020202020204" pitchFamily="34" charset="0"/>
              </a:rPr>
              <a:t>Problem Statement</a:t>
            </a:r>
            <a:endParaRPr lang="en-IN" dirty="0"/>
          </a:p>
        </p:txBody>
      </p:sp>
      <p:sp>
        <p:nvSpPr>
          <p:cNvPr id="3" name="Content Placeholder 2">
            <a:extLst>
              <a:ext uri="{FF2B5EF4-FFF2-40B4-BE49-F238E27FC236}">
                <a16:creationId xmlns:a16="http://schemas.microsoft.com/office/drawing/2014/main" id="{CC867853-AEE3-427B-83B7-0F181590A29F}"/>
              </a:ext>
            </a:extLst>
          </p:cNvPr>
          <p:cNvSpPr>
            <a:spLocks noGrp="1"/>
          </p:cNvSpPr>
          <p:nvPr>
            <p:ph idx="1"/>
          </p:nvPr>
        </p:nvSpPr>
        <p:spPr/>
        <p:txBody>
          <a:bodyPr>
            <a:normAutofit/>
          </a:bodyPr>
          <a:lstStyle/>
          <a:p>
            <a:pPr marL="0" indent="0" algn="just">
              <a:buNone/>
            </a:pPr>
            <a:r>
              <a:rPr lang="en-US" sz="1600" b="1" i="1" dirty="0">
                <a:latin typeface="Avenir Next LT Pro" panose="020B0504020202020204" pitchFamily="34" charset="0"/>
                <a:ea typeface="+mn-lt"/>
                <a:cs typeface="+mn-lt"/>
              </a:rPr>
              <a:t>Our system recognizes the most valuable customers among the years, till date by calculating the customer’s lifetime value, which helps companies not lose their valuable customers by  </a:t>
            </a:r>
          </a:p>
          <a:p>
            <a:pPr marL="0" indent="0" algn="just">
              <a:buNone/>
            </a:pPr>
            <a:r>
              <a:rPr lang="en-US" sz="1400" dirty="0">
                <a:latin typeface="Avenir Next LT Pro" panose="020B0504020202020204" pitchFamily="34" charset="0"/>
              </a:rPr>
              <a:t>Invest in customer experience</a:t>
            </a:r>
            <a:endParaRPr lang="en-US" sz="1400" dirty="0">
              <a:latin typeface="Avenir Next LT Pro" panose="020B0504020202020204" pitchFamily="34" charset="0"/>
              <a:cs typeface="Calibri"/>
            </a:endParaRPr>
          </a:p>
          <a:p>
            <a:pPr algn="just"/>
            <a:r>
              <a:rPr lang="en-US" sz="1400" dirty="0">
                <a:latin typeface="Avenir Next LT Pro" panose="020B0504020202020204" pitchFamily="34" charset="0"/>
                <a:ea typeface="+mn-lt"/>
                <a:cs typeface="+mn-lt"/>
              </a:rPr>
              <a:t>This is a process of monitoring, listening, and making changes that add up to a lasting improvement in how customers feel and their tendency to be loyal over the long term.</a:t>
            </a:r>
            <a:endParaRPr lang="en-US" sz="1400" dirty="0">
              <a:latin typeface="Avenir Next LT Pro" panose="020B0504020202020204" pitchFamily="34" charset="0"/>
            </a:endParaRPr>
          </a:p>
          <a:p>
            <a:pPr marL="0" indent="0" algn="just">
              <a:buNone/>
            </a:pPr>
            <a:r>
              <a:rPr lang="en-US" sz="1400" dirty="0">
                <a:latin typeface="Avenir Next LT Pro" panose="020B0504020202020204" pitchFamily="34" charset="0"/>
              </a:rPr>
              <a:t>Recognize and reward your best customers</a:t>
            </a:r>
            <a:endParaRPr lang="en-US" sz="1400" dirty="0">
              <a:latin typeface="Avenir Next LT Pro" panose="020B0504020202020204" pitchFamily="34" charset="0"/>
              <a:cs typeface="Calibri" panose="020F0502020204030204"/>
            </a:endParaRPr>
          </a:p>
          <a:p>
            <a:pPr algn="just"/>
            <a:r>
              <a:rPr lang="en-US" sz="1400" dirty="0">
                <a:latin typeface="Avenir Next LT Pro" panose="020B0504020202020204" pitchFamily="34" charset="0"/>
                <a:ea typeface="+mn-lt"/>
                <a:cs typeface="+mn-lt"/>
              </a:rPr>
              <a:t>With your customer experience management program up, you’ll already have some ideas about which target. This could include free expedited shipping, top-tier benefits in your loyalty program, or access to exclusive or pre-release products and services.</a:t>
            </a:r>
          </a:p>
          <a:p>
            <a:pPr marL="0" indent="0" algn="just">
              <a:buNone/>
            </a:pPr>
            <a:r>
              <a:rPr lang="en-IN" sz="1600" b="1" i="1" dirty="0">
                <a:latin typeface="Avenir Next LT Pro" panose="020B0504020202020204" pitchFamily="34" charset="0"/>
              </a:rPr>
              <a:t>And then after some more calculations, a few values are taken as factors to predict whether who’s is going to continue their relationship with the company for the next 3 months. It states whether he/she is going to make purchases or not.</a:t>
            </a:r>
          </a:p>
          <a:p>
            <a:pPr algn="just"/>
            <a:endParaRPr lang="en-IN" dirty="0"/>
          </a:p>
        </p:txBody>
      </p:sp>
    </p:spTree>
    <p:extLst>
      <p:ext uri="{BB962C8B-B14F-4D97-AF65-F5344CB8AC3E}">
        <p14:creationId xmlns:p14="http://schemas.microsoft.com/office/powerpoint/2010/main" val="1254208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489564-000F-4A72-837E-ECDE19D8F034}"/>
              </a:ext>
            </a:extLst>
          </p:cNvPr>
          <p:cNvSpPr/>
          <p:nvPr/>
        </p:nvSpPr>
        <p:spPr>
          <a:xfrm>
            <a:off x="670249" y="4282751"/>
            <a:ext cx="9360159" cy="40121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5835F247-AB6C-4401-9D3A-496D9407F6E8}"/>
              </a:ext>
            </a:extLst>
          </p:cNvPr>
          <p:cNvSpPr>
            <a:spLocks noGrp="1"/>
          </p:cNvSpPr>
          <p:nvPr>
            <p:ph type="title"/>
          </p:nvPr>
        </p:nvSpPr>
        <p:spPr/>
        <p:txBody>
          <a:bodyPr/>
          <a:lstStyle/>
          <a:p>
            <a:r>
              <a:rPr lang="en-US" dirty="0">
                <a:latin typeface="Calibri"/>
                <a:cs typeface="Calibri"/>
              </a:rPr>
              <a:t>Proposed Framework</a:t>
            </a:r>
            <a:endParaRPr lang="en-IN" dirty="0"/>
          </a:p>
        </p:txBody>
      </p:sp>
      <p:sp>
        <p:nvSpPr>
          <p:cNvPr id="3" name="Content Placeholder 2">
            <a:extLst>
              <a:ext uri="{FF2B5EF4-FFF2-40B4-BE49-F238E27FC236}">
                <a16:creationId xmlns:a16="http://schemas.microsoft.com/office/drawing/2014/main" id="{6A28A9BE-8CF8-4A92-BDB5-B6C08F172BDD}"/>
              </a:ext>
            </a:extLst>
          </p:cNvPr>
          <p:cNvSpPr>
            <a:spLocks noGrp="1"/>
          </p:cNvSpPr>
          <p:nvPr>
            <p:ph idx="1"/>
          </p:nvPr>
        </p:nvSpPr>
        <p:spPr>
          <a:xfrm>
            <a:off x="670249" y="1825625"/>
            <a:ext cx="10515600" cy="4351338"/>
          </a:xfrm>
        </p:spPr>
        <p:txBody>
          <a:bodyPr>
            <a:normAutofit/>
          </a:bodyPr>
          <a:lstStyle/>
          <a:p>
            <a:pPr marL="0" indent="0" algn="just">
              <a:buNone/>
            </a:pPr>
            <a:r>
              <a:rPr lang="en-US" sz="2000" i="1" dirty="0">
                <a:solidFill>
                  <a:schemeClr val="tx1"/>
                </a:solidFill>
                <a:cs typeface="Calibri"/>
              </a:rPr>
              <a:t>We will explore and analyze a dataset with transactions of online retail, and predict CLTV using linear regression in Python.</a:t>
            </a:r>
            <a:endParaRPr lang="en-US" sz="2000" i="1" dirty="0">
              <a:solidFill>
                <a:schemeClr val="tx1"/>
              </a:solidFill>
            </a:endParaRPr>
          </a:p>
          <a:p>
            <a:pPr algn="just"/>
            <a:r>
              <a:rPr lang="en-US" sz="1600" dirty="0">
                <a:solidFill>
                  <a:schemeClr val="tx1"/>
                </a:solidFill>
              </a:rPr>
              <a:t>Data Cleaning </a:t>
            </a:r>
            <a:endParaRPr lang="en-US" sz="1600" dirty="0">
              <a:solidFill>
                <a:schemeClr val="tx1"/>
              </a:solidFill>
              <a:cs typeface="Calibri"/>
            </a:endParaRPr>
          </a:p>
          <a:p>
            <a:pPr algn="just"/>
            <a:r>
              <a:rPr lang="en-US" sz="1600" dirty="0">
                <a:solidFill>
                  <a:schemeClr val="tx1"/>
                </a:solidFill>
              </a:rPr>
              <a:t>Data Transformation</a:t>
            </a:r>
            <a:endParaRPr lang="en-US" sz="1600" dirty="0">
              <a:solidFill>
                <a:schemeClr val="tx1"/>
              </a:solidFill>
              <a:cs typeface="Calibri" panose="020F0502020204030204"/>
            </a:endParaRPr>
          </a:p>
          <a:p>
            <a:pPr algn="just"/>
            <a:r>
              <a:rPr lang="en-US" sz="1600" dirty="0">
                <a:solidFill>
                  <a:schemeClr val="tx1"/>
                </a:solidFill>
                <a:cs typeface="Calibri" panose="020F0502020204030204"/>
              </a:rPr>
              <a:t>Chunking</a:t>
            </a:r>
          </a:p>
          <a:p>
            <a:pPr marL="0" indent="0" algn="just">
              <a:buNone/>
            </a:pPr>
            <a:r>
              <a:rPr lang="en-US" sz="2000" b="1" dirty="0">
                <a:solidFill>
                  <a:schemeClr val="tx1"/>
                </a:solidFill>
                <a:cs typeface="Calibri" panose="020F0502020204030204"/>
              </a:rPr>
              <a:t>The formula for calculating CLTV</a:t>
            </a:r>
          </a:p>
          <a:p>
            <a:pPr marL="0" indent="0" algn="just">
              <a:buNone/>
            </a:pPr>
            <a:r>
              <a:rPr lang="en-US" sz="1800" dirty="0">
                <a:solidFill>
                  <a:schemeClr val="tx1"/>
                </a:solidFill>
                <a:effectLst/>
                <a:latin typeface="Aharoni" panose="02010803020104030203" pitchFamily="2" charset="-79"/>
                <a:cs typeface="Aharoni" panose="02010803020104030203" pitchFamily="2" charset="-79"/>
              </a:rPr>
              <a:t>CLTV = ((Average Order Value x Purchase Frequency)/  Churn Rate) x Profit margin.</a:t>
            </a:r>
          </a:p>
          <a:p>
            <a:pPr marL="0" indent="0" algn="just">
              <a:buNone/>
            </a:pPr>
            <a:r>
              <a:rPr lang="en-US" sz="1800" dirty="0">
                <a:solidFill>
                  <a:schemeClr val="tx1"/>
                </a:solidFill>
              </a:rPr>
              <a:t>Average Order Value = Total Revenue / Total Number of Orders</a:t>
            </a:r>
          </a:p>
          <a:p>
            <a:pPr marL="0" indent="0" algn="just">
              <a:buNone/>
            </a:pPr>
            <a:r>
              <a:rPr lang="en-US" sz="1800" dirty="0">
                <a:solidFill>
                  <a:schemeClr val="tx1"/>
                </a:solidFill>
              </a:rPr>
              <a:t>Purchase Frequency =  Total Number of Orders / Total Number of Customers</a:t>
            </a:r>
          </a:p>
          <a:p>
            <a:pPr marL="0" indent="0" algn="just">
              <a:buNone/>
            </a:pPr>
            <a:r>
              <a:rPr lang="en-US" sz="1800" dirty="0">
                <a:solidFill>
                  <a:schemeClr val="tx1"/>
                </a:solidFill>
              </a:rPr>
              <a:t>Profit margin=amount spent*0.05	(considered profit a 5%)</a:t>
            </a:r>
            <a:endParaRPr lang="en-IN" sz="1800" dirty="0">
              <a:solidFill>
                <a:schemeClr val="tx1"/>
              </a:solidFill>
            </a:endParaRPr>
          </a:p>
        </p:txBody>
      </p:sp>
    </p:spTree>
    <p:extLst>
      <p:ext uri="{BB962C8B-B14F-4D97-AF65-F5344CB8AC3E}">
        <p14:creationId xmlns:p14="http://schemas.microsoft.com/office/powerpoint/2010/main" val="717216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F73EC8D8-C118-4A24-B3A2-F22636F209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a16="http://schemas.microsoft.com/office/drawing/2014/main" id="{33A839E4-FE02-4C32-B9F7-07884043E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9C10340A-FCF2-4B86-A53A-4AC07E6CF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2E85F37B-D9B1-4701-B54A-A91E836FA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227C5295-7462-4E42-B19A-682465F9F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712C31CF-3625-4E9F-99FC-C7AA5BBA8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36EDCF2F-2C4B-4D4B-964F-F640BCDCE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21B0354D-2FFC-40F9-91E5-A83DDD770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E4F4CED2-0CA8-4824-93F0-00BE4C7D1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7EAD29A5-E260-470C-9CA3-46E56171C7D5}"/>
              </a:ext>
            </a:extLst>
          </p:cNvPr>
          <p:cNvSpPr>
            <a:spLocks noGrp="1"/>
          </p:cNvSpPr>
          <p:nvPr>
            <p:ph type="title"/>
          </p:nvPr>
        </p:nvSpPr>
        <p:spPr>
          <a:xfrm>
            <a:off x="1198182" y="559813"/>
            <a:ext cx="3980254" cy="5577934"/>
          </a:xfrm>
        </p:spPr>
        <p:txBody>
          <a:bodyPr>
            <a:normAutofit/>
          </a:bodyPr>
          <a:lstStyle/>
          <a:p>
            <a:r>
              <a:rPr lang="en-US">
                <a:latin typeface="Avenir Next LT Pro" panose="020B0504020202020204" pitchFamily="34" charset="0"/>
              </a:rPr>
              <a:t>Tool &amp; Technologies</a:t>
            </a:r>
            <a:endParaRPr lang="en-IN"/>
          </a:p>
        </p:txBody>
      </p:sp>
      <p:grpSp>
        <p:nvGrpSpPr>
          <p:cNvPr id="23" name="Bottom Right">
            <a:extLst>
              <a:ext uri="{FF2B5EF4-FFF2-40B4-BE49-F238E27FC236}">
                <a16:creationId xmlns:a16="http://schemas.microsoft.com/office/drawing/2014/main" id="{3BA0B410-FA41-4CD6-A923-146E029BBB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2448B270-CA89-4A7C-8CFC-8237ED03AE1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a16="http://schemas.microsoft.com/office/drawing/2014/main" id="{BD2ED6FF-1F6E-4BF0-BFFF-5CB8D36F1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2F2CCA35-C35D-416B-A083-A167138A5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70FAEE04-D524-4356-8CFE-091D44ED18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5F641E2E-FB37-449C-96DA-945907C75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283CE73A-E65A-44EA-9C23-C6F2137AF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41745A30-6979-4D1D-A629-E7C0C6A53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E70C366B-087F-442D-AC20-1319F97A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a16="http://schemas.microsoft.com/office/drawing/2014/main" id="{1D2F7A6B-9CB6-4AC5-B906-664FC95A17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Content Placeholder 2">
            <a:extLst>
              <a:ext uri="{FF2B5EF4-FFF2-40B4-BE49-F238E27FC236}">
                <a16:creationId xmlns:a16="http://schemas.microsoft.com/office/drawing/2014/main" id="{F435BC41-CCF6-4E0F-9779-743752136854}"/>
              </a:ext>
            </a:extLst>
          </p:cNvPr>
          <p:cNvGraphicFramePr>
            <a:graphicFrameLocks noGrp="1"/>
          </p:cNvGraphicFramePr>
          <p:nvPr>
            <p:ph idx="1"/>
            <p:extLst>
              <p:ext uri="{D42A27DB-BD31-4B8C-83A1-F6EECF244321}">
                <p14:modId xmlns:p14="http://schemas.microsoft.com/office/powerpoint/2010/main" val="1858282969"/>
              </p:ext>
            </p:extLst>
          </p:nvPr>
        </p:nvGraphicFramePr>
        <p:xfrm>
          <a:off x="5408988" y="341165"/>
          <a:ext cx="6173409" cy="5843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1643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E80A5-62CD-4236-BCDF-88FBC1D366D1}"/>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D020D847-5365-433A-AB9C-BC68BABDE47E}"/>
              </a:ext>
            </a:extLst>
          </p:cNvPr>
          <p:cNvSpPr>
            <a:spLocks noGrp="1"/>
          </p:cNvSpPr>
          <p:nvPr>
            <p:ph idx="1"/>
          </p:nvPr>
        </p:nvSpPr>
        <p:spPr>
          <a:xfrm>
            <a:off x="838199" y="1825625"/>
            <a:ext cx="10722429" cy="4667250"/>
          </a:xfrm>
        </p:spPr>
        <p:txBody>
          <a:bodyPr>
            <a:normAutofit lnSpcReduction="10000"/>
          </a:bodyPr>
          <a:lstStyle/>
          <a:p>
            <a:pPr marL="188595" indent="0">
              <a:lnSpc>
                <a:spcPct val="120000"/>
              </a:lnSpc>
              <a:spcBef>
                <a:spcPts val="445"/>
              </a:spcBef>
              <a:spcAft>
                <a:spcPts val="400"/>
              </a:spcAft>
              <a:buNone/>
            </a:pPr>
            <a:r>
              <a:rPr lang="en-US" sz="2400" b="1" baseline="30000" dirty="0">
                <a:solidFill>
                  <a:srgbClr val="000000"/>
                </a:solidFill>
                <a:effectLst/>
              </a:rPr>
              <a:t>Data pre-processing:</a:t>
            </a:r>
            <a:endParaRPr lang="en-IN" sz="2400" b="1" dirty="0">
              <a:effectLst/>
            </a:endParaRPr>
          </a:p>
          <a:p>
            <a:pPr algn="just">
              <a:lnSpc>
                <a:spcPct val="101000"/>
              </a:lnSpc>
              <a:spcAft>
                <a:spcPts val="1200"/>
              </a:spcAft>
            </a:pPr>
            <a:r>
              <a:rPr lang="en-US" sz="2000" baseline="30000" dirty="0">
                <a:solidFill>
                  <a:srgbClr val="000000"/>
                </a:solidFill>
                <a:effectLst/>
                <a:ea typeface="Times New Roman" panose="02020603050405020304" pitchFamily="18" charset="0"/>
              </a:rPr>
              <a:t>Let us clean the data and also create new features that we will need in later stages for calculating the Customer lifetime Value and this most important prior task that has to be performed, before proceeding to further process.</a:t>
            </a:r>
          </a:p>
          <a:p>
            <a:pPr marL="0" indent="0" algn="just">
              <a:lnSpc>
                <a:spcPct val="101000"/>
              </a:lnSpc>
              <a:spcAft>
                <a:spcPts val="1200"/>
              </a:spcAft>
              <a:buNone/>
            </a:pPr>
            <a:r>
              <a:rPr lang="en-US" sz="2000" b="1" kern="0" baseline="30000" dirty="0">
                <a:solidFill>
                  <a:srgbClr val="000000"/>
                </a:solidFill>
                <a:effectLst/>
              </a:rPr>
              <a:t>Data Cleaning and Data Transformation</a:t>
            </a:r>
            <a:endParaRPr lang="en-IN" sz="2000" b="1" kern="0" dirty="0">
              <a:effectLst/>
            </a:endParaRPr>
          </a:p>
          <a:p>
            <a:pPr marL="342900" lvl="0" indent="-342900" algn="just">
              <a:lnSpc>
                <a:spcPct val="100000"/>
              </a:lnSpc>
              <a:buSzPts val="1800"/>
              <a:buFont typeface="Symbol" panose="05050102010706020507" pitchFamily="18" charset="2"/>
              <a:buChar char=""/>
            </a:pPr>
            <a:r>
              <a:rPr lang="en-US" sz="2000" baseline="30000" dirty="0">
                <a:solidFill>
                  <a:srgbClr val="292929"/>
                </a:solidFill>
                <a:effectLst/>
                <a:ea typeface="Times New Roman" panose="02020603050405020304" pitchFamily="18" charset="0"/>
              </a:rPr>
              <a:t>Customer Id and description columns contain zero records. Since we plan to evaluate CLTV, we need a record of each customer ID to continue the calculation. Let us skip the rows with the value NULL</a:t>
            </a:r>
            <a:endParaRPr lang="en-IN" sz="2000" dirty="0">
              <a:effectLst/>
              <a:ea typeface="Times New Roman" panose="02020603050405020304" pitchFamily="18" charset="0"/>
            </a:endParaRPr>
          </a:p>
          <a:p>
            <a:pPr marL="342900" lvl="0" indent="-342900" algn="just">
              <a:lnSpc>
                <a:spcPct val="100000"/>
              </a:lnSpc>
              <a:buSzPts val="1800"/>
              <a:buFont typeface="Symbol" panose="05050102010706020507" pitchFamily="18" charset="2"/>
              <a:buChar char=""/>
            </a:pPr>
            <a:r>
              <a:rPr lang="en-US" sz="2000" baseline="30000" dirty="0">
                <a:solidFill>
                  <a:srgbClr val="292929"/>
                </a:solidFill>
                <a:effectLst/>
                <a:ea typeface="Times New Roman" panose="02020603050405020304" pitchFamily="18" charset="0"/>
              </a:rPr>
              <a:t>The quantity column has negative values, which may be due to returning products after a purchase. Let us drop the rows with a negative quantity.</a:t>
            </a:r>
            <a:endParaRPr lang="en-IN" sz="2000" dirty="0">
              <a:effectLst/>
              <a:ea typeface="Times New Roman" panose="02020603050405020304" pitchFamily="18" charset="0"/>
            </a:endParaRPr>
          </a:p>
          <a:p>
            <a:pPr marL="342900" lvl="0" indent="-342900" algn="just">
              <a:lnSpc>
                <a:spcPct val="100000"/>
              </a:lnSpc>
              <a:buSzPts val="1800"/>
              <a:buFont typeface="Symbol" panose="05050102010706020507" pitchFamily="18" charset="2"/>
              <a:buChar char=""/>
            </a:pPr>
            <a:r>
              <a:rPr lang="en-US" sz="2000" baseline="30000" dirty="0">
                <a:solidFill>
                  <a:srgbClr val="292929"/>
                </a:solidFill>
                <a:effectLst/>
                <a:ea typeface="Times New Roman" panose="02020603050405020304" pitchFamily="18" charset="0"/>
              </a:rPr>
              <a:t>Unit Price column also has negative records. I decided to drop the records with negative price as well</a:t>
            </a:r>
            <a:endParaRPr lang="en-IN" sz="2000" dirty="0">
              <a:effectLst/>
              <a:ea typeface="Times New Roman" panose="02020603050405020304" pitchFamily="18" charset="0"/>
            </a:endParaRPr>
          </a:p>
          <a:p>
            <a:pPr marL="0" indent="0" algn="just">
              <a:buNone/>
            </a:pPr>
            <a:r>
              <a:rPr lang="en-US" sz="2000" b="1" baseline="30000" dirty="0">
                <a:solidFill>
                  <a:srgbClr val="292929"/>
                </a:solidFill>
                <a:effectLst/>
                <a:ea typeface="Arial" panose="020B0604020202020204" pitchFamily="34" charset="0"/>
              </a:rPr>
              <a:t>Predict 3-month CLTV</a:t>
            </a:r>
            <a:endParaRPr lang="en-IN" sz="2000" dirty="0">
              <a:effectLst/>
              <a:ea typeface="Times New Roman" panose="02020603050405020304" pitchFamily="18" charset="0"/>
            </a:endParaRPr>
          </a:p>
          <a:p>
            <a:r>
              <a:rPr lang="en-US" sz="2000" baseline="30000" dirty="0">
                <a:solidFill>
                  <a:srgbClr val="292929"/>
                </a:solidFill>
                <a:effectLst/>
                <a:ea typeface="Georgia" panose="02040502050405020303" pitchFamily="18" charset="0"/>
              </a:rPr>
              <a:t>We are going to build a model, which predicts customers who’s is going to continue their relationship with the company   for 3 months using linear regression</a:t>
            </a:r>
            <a:endParaRPr lang="en-IN" sz="1800" dirty="0"/>
          </a:p>
        </p:txBody>
      </p:sp>
    </p:spTree>
    <p:extLst>
      <p:ext uri="{BB962C8B-B14F-4D97-AF65-F5344CB8AC3E}">
        <p14:creationId xmlns:p14="http://schemas.microsoft.com/office/powerpoint/2010/main" val="3502473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5F177-3320-482E-8699-E250C1AC07F0}"/>
              </a:ext>
            </a:extLst>
          </p:cNvPr>
          <p:cNvSpPr>
            <a:spLocks noGrp="1"/>
          </p:cNvSpPr>
          <p:nvPr>
            <p:ph type="title"/>
          </p:nvPr>
        </p:nvSpPr>
        <p:spPr/>
        <p:txBody>
          <a:bodyPr/>
          <a:lstStyle/>
          <a:p>
            <a:r>
              <a:rPr lang="en-US" dirty="0">
                <a:cs typeface="Calibri Light"/>
              </a:rPr>
              <a:t>Evaluation Metrics</a:t>
            </a:r>
            <a:endParaRPr lang="en-IN" dirty="0"/>
          </a:p>
        </p:txBody>
      </p:sp>
      <p:sp>
        <p:nvSpPr>
          <p:cNvPr id="3" name="Content Placeholder 2">
            <a:extLst>
              <a:ext uri="{FF2B5EF4-FFF2-40B4-BE49-F238E27FC236}">
                <a16:creationId xmlns:a16="http://schemas.microsoft.com/office/drawing/2014/main" id="{D8DADB39-7E41-4F81-943F-117121CB49E0}"/>
              </a:ext>
            </a:extLst>
          </p:cNvPr>
          <p:cNvSpPr>
            <a:spLocks noGrp="1"/>
          </p:cNvSpPr>
          <p:nvPr>
            <p:ph idx="1"/>
          </p:nvPr>
        </p:nvSpPr>
        <p:spPr/>
        <p:txBody>
          <a:bodyPr>
            <a:normAutofit fontScale="70000" lnSpcReduction="20000"/>
          </a:bodyPr>
          <a:lstStyle/>
          <a:p>
            <a:pPr>
              <a:buNone/>
            </a:pPr>
            <a:r>
              <a:rPr lang="en-US" sz="2800" b="1" dirty="0">
                <a:ea typeface="+mn-lt"/>
                <a:cs typeface="+mn-lt"/>
              </a:rPr>
              <a:t>Median Absolute Error (</a:t>
            </a:r>
            <a:r>
              <a:rPr lang="en-US" sz="2800" b="1" dirty="0" err="1">
                <a:ea typeface="+mn-lt"/>
                <a:cs typeface="+mn-lt"/>
              </a:rPr>
              <a:t>MedAE</a:t>
            </a:r>
            <a:r>
              <a:rPr lang="en-US" sz="2800" b="1" dirty="0">
                <a:ea typeface="+mn-lt"/>
                <a:cs typeface="+mn-lt"/>
              </a:rPr>
              <a:t>):</a:t>
            </a:r>
            <a:endParaRPr lang="en-US" sz="2800" dirty="0"/>
          </a:p>
          <a:p>
            <a:pPr>
              <a:buNone/>
            </a:pPr>
            <a:endParaRPr lang="en-US" sz="1600" b="1" dirty="0">
              <a:cs typeface="Calibri"/>
            </a:endParaRPr>
          </a:p>
          <a:p>
            <a:pPr>
              <a:buNone/>
            </a:pPr>
            <a:endParaRPr lang="en-US" sz="1600" b="1" dirty="0">
              <a:cs typeface="Calibri"/>
            </a:endParaRPr>
          </a:p>
          <a:p>
            <a:pPr>
              <a:buNone/>
            </a:pPr>
            <a:endParaRPr lang="en-US" sz="1600" dirty="0">
              <a:ea typeface="+mn-lt"/>
              <a:cs typeface="+mn-lt"/>
            </a:endParaRPr>
          </a:p>
          <a:p>
            <a:pPr>
              <a:buNone/>
            </a:pPr>
            <a:endParaRPr lang="en-US" sz="1600" dirty="0">
              <a:ea typeface="+mn-lt"/>
              <a:cs typeface="+mn-lt"/>
            </a:endParaRPr>
          </a:p>
          <a:p>
            <a:pPr>
              <a:buNone/>
            </a:pPr>
            <a:endParaRPr lang="en-US" sz="1600" dirty="0">
              <a:ea typeface="+mn-lt"/>
              <a:cs typeface="+mn-lt"/>
            </a:endParaRPr>
          </a:p>
          <a:p>
            <a:pPr>
              <a:buNone/>
            </a:pPr>
            <a:endParaRPr lang="en-US" sz="2800" dirty="0">
              <a:ea typeface="+mn-lt"/>
              <a:cs typeface="+mn-lt"/>
            </a:endParaRPr>
          </a:p>
          <a:p>
            <a:pPr>
              <a:buNone/>
            </a:pPr>
            <a:r>
              <a:rPr lang="en-US" sz="2800" dirty="0">
                <a:ea typeface="+mn-lt"/>
                <a:cs typeface="+mn-lt"/>
              </a:rPr>
              <a:t>where </a:t>
            </a:r>
            <a:r>
              <a:rPr lang="en-US" sz="2800" i="1" dirty="0">
                <a:ea typeface="+mn-lt"/>
                <a:cs typeface="+mn-lt"/>
              </a:rPr>
              <a:t>y</a:t>
            </a:r>
            <a:r>
              <a:rPr lang="en-US" sz="2800" dirty="0">
                <a:ea typeface="+mn-lt"/>
                <a:cs typeface="+mn-lt"/>
              </a:rPr>
              <a:t> is an actual value and </a:t>
            </a:r>
            <a:r>
              <a:rPr lang="en-US" sz="2800" i="1" dirty="0">
                <a:ea typeface="+mn-lt"/>
                <a:cs typeface="+mn-lt"/>
              </a:rPr>
              <a:t>y’ </a:t>
            </a:r>
            <a:r>
              <a:rPr lang="en-US" sz="2800" dirty="0">
                <a:ea typeface="+mn-lt"/>
                <a:cs typeface="+mn-lt"/>
              </a:rPr>
              <a:t>is a predicted value.</a:t>
            </a:r>
            <a:endParaRPr lang="en-US" sz="2800" dirty="0">
              <a:cs typeface="Calibri"/>
            </a:endParaRPr>
          </a:p>
          <a:p>
            <a:pPr>
              <a:buNone/>
            </a:pPr>
            <a:r>
              <a:rPr lang="en-US" sz="2800" i="1" dirty="0" err="1">
                <a:ea typeface="+mn-lt"/>
                <a:cs typeface="+mn-lt"/>
              </a:rPr>
              <a:t>MedAE</a:t>
            </a:r>
            <a:r>
              <a:rPr lang="en-US" sz="2800" dirty="0">
                <a:ea typeface="+mn-lt"/>
                <a:cs typeface="+mn-lt"/>
              </a:rPr>
              <a:t>, on the other hand, is less sensitive to outliers and considered more stable, as the median is affected by the outliers or values at the end tails much less than the average. </a:t>
            </a:r>
            <a:endParaRPr lang="en-US" sz="2800" dirty="0">
              <a:cs typeface="Calibri"/>
            </a:endParaRPr>
          </a:p>
          <a:p>
            <a:pPr>
              <a:buNone/>
            </a:pPr>
            <a:endParaRPr lang="en-US" sz="2800" b="1" dirty="0">
              <a:cs typeface="Calibri"/>
            </a:endParaRPr>
          </a:p>
          <a:p>
            <a:pPr marL="0" indent="0">
              <a:buNone/>
            </a:pPr>
            <a:br>
              <a:rPr lang="en-US" sz="1600" dirty="0"/>
            </a:br>
            <a:endParaRPr lang="en-US" sz="1600" dirty="0"/>
          </a:p>
          <a:p>
            <a:endParaRPr lang="en-US" sz="1600" dirty="0">
              <a:cs typeface="Calibri"/>
            </a:endParaRPr>
          </a:p>
          <a:p>
            <a:endParaRPr lang="en-IN" dirty="0"/>
          </a:p>
        </p:txBody>
      </p:sp>
      <p:pic>
        <p:nvPicPr>
          <p:cNvPr id="4" name="Picture 3">
            <a:extLst>
              <a:ext uri="{FF2B5EF4-FFF2-40B4-BE49-F238E27FC236}">
                <a16:creationId xmlns:a16="http://schemas.microsoft.com/office/drawing/2014/main" id="{F1F0D1F8-F52B-408B-8210-A90AC44335A1}"/>
              </a:ext>
            </a:extLst>
          </p:cNvPr>
          <p:cNvPicPr>
            <a:picLocks noChangeAspect="1"/>
          </p:cNvPicPr>
          <p:nvPr/>
        </p:nvPicPr>
        <p:blipFill>
          <a:blip r:embed="rId2"/>
          <a:stretch>
            <a:fillRect/>
          </a:stretch>
        </p:blipFill>
        <p:spPr>
          <a:xfrm>
            <a:off x="838201" y="3045913"/>
            <a:ext cx="6878216" cy="69179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275995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B3CD-C8C6-46D0-AA7B-1889B5E2237E}"/>
              </a:ext>
            </a:extLst>
          </p:cNvPr>
          <p:cNvSpPr>
            <a:spLocks noGrp="1"/>
          </p:cNvSpPr>
          <p:nvPr>
            <p:ph type="title"/>
          </p:nvPr>
        </p:nvSpPr>
        <p:spPr/>
        <p:txBody>
          <a:bodyPr/>
          <a:lstStyle/>
          <a:p>
            <a:r>
              <a:rPr lang="en-US" dirty="0">
                <a:cs typeface="Calibri Light"/>
              </a:rPr>
              <a:t>Evaluation Metrics</a:t>
            </a:r>
            <a:endParaRPr lang="en-IN" dirty="0"/>
          </a:p>
        </p:txBody>
      </p:sp>
      <p:sp>
        <p:nvSpPr>
          <p:cNvPr id="3" name="Content Placeholder 2">
            <a:extLst>
              <a:ext uri="{FF2B5EF4-FFF2-40B4-BE49-F238E27FC236}">
                <a16:creationId xmlns:a16="http://schemas.microsoft.com/office/drawing/2014/main" id="{001C8DA3-4079-49B8-9173-7A49DB207739}"/>
              </a:ext>
            </a:extLst>
          </p:cNvPr>
          <p:cNvSpPr>
            <a:spLocks noGrp="1"/>
          </p:cNvSpPr>
          <p:nvPr>
            <p:ph idx="1"/>
          </p:nvPr>
        </p:nvSpPr>
        <p:spPr/>
        <p:txBody>
          <a:bodyPr>
            <a:normAutofit/>
          </a:bodyPr>
          <a:lstStyle/>
          <a:p>
            <a:pPr marL="0" indent="0">
              <a:buNone/>
            </a:pPr>
            <a:r>
              <a:rPr lang="en-US" sz="2000" b="1" dirty="0">
                <a:ea typeface="+mn-lt"/>
                <a:cs typeface="+mn-lt"/>
              </a:rPr>
              <a:t>R-squared:</a:t>
            </a:r>
            <a:endParaRPr lang="en-US" sz="2000" b="1" dirty="0">
              <a:cs typeface="Calibri" panose="020F0502020204030204"/>
            </a:endParaRPr>
          </a:p>
          <a:p>
            <a:pPr marL="0" indent="0">
              <a:buNone/>
            </a:pPr>
            <a:r>
              <a:rPr lang="en-US" sz="2000" i="1" dirty="0">
                <a:ea typeface="+mn-lt"/>
                <a:cs typeface="+mn-lt"/>
              </a:rPr>
              <a:t>R-squared</a:t>
            </a:r>
            <a:r>
              <a:rPr lang="en-US" sz="2000" dirty="0">
                <a:ea typeface="+mn-lt"/>
                <a:cs typeface="+mn-lt"/>
              </a:rPr>
              <a:t> (aka coefficient of determination) measures the </a:t>
            </a:r>
            <a:r>
              <a:rPr lang="en-US" sz="2000" i="1" dirty="0">
                <a:ea typeface="+mn-lt"/>
                <a:cs typeface="+mn-lt"/>
              </a:rPr>
              <a:t>goodness of fit</a:t>
            </a:r>
            <a:r>
              <a:rPr lang="en-US" sz="2000" dirty="0">
                <a:ea typeface="+mn-lt"/>
                <a:cs typeface="+mn-lt"/>
              </a:rPr>
              <a:t>. It indicates how well a regression model is fitted to the data. R-squared ranges from 0 to 1 and determines the proportion of variation in the data</a:t>
            </a:r>
          </a:p>
          <a:p>
            <a:endParaRPr lang="en-IN" sz="2000" dirty="0"/>
          </a:p>
        </p:txBody>
      </p:sp>
      <p:pic>
        <p:nvPicPr>
          <p:cNvPr id="4" name="Picture 3">
            <a:extLst>
              <a:ext uri="{FF2B5EF4-FFF2-40B4-BE49-F238E27FC236}">
                <a16:creationId xmlns:a16="http://schemas.microsoft.com/office/drawing/2014/main" id="{A40F5BB2-C661-4223-AFD2-70EB01D36AB7}"/>
              </a:ext>
            </a:extLst>
          </p:cNvPr>
          <p:cNvPicPr>
            <a:picLocks noChangeAspect="1"/>
          </p:cNvPicPr>
          <p:nvPr/>
        </p:nvPicPr>
        <p:blipFill>
          <a:blip r:embed="rId2"/>
          <a:stretch>
            <a:fillRect/>
          </a:stretch>
        </p:blipFill>
        <p:spPr>
          <a:xfrm>
            <a:off x="1016071" y="3429000"/>
            <a:ext cx="4791342" cy="1551927"/>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0B04D638-5B19-44BC-B228-B5C3F99C2AA9}"/>
              </a:ext>
            </a:extLst>
          </p:cNvPr>
          <p:cNvPicPr>
            <a:picLocks noChangeAspect="1"/>
          </p:cNvPicPr>
          <p:nvPr/>
        </p:nvPicPr>
        <p:blipFill>
          <a:blip r:embed="rId3"/>
          <a:stretch>
            <a:fillRect/>
          </a:stretch>
        </p:blipFill>
        <p:spPr>
          <a:xfrm>
            <a:off x="1016071" y="5154750"/>
            <a:ext cx="5399915" cy="13381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12732557"/>
      </p:ext>
    </p:extLst>
  </p:cSld>
  <p:clrMapOvr>
    <a:masterClrMapping/>
  </p:clrMapOvr>
</p:sld>
</file>

<file path=ppt/theme/theme1.xml><?xml version="1.0" encoding="utf-8"?>
<a:theme xmlns:a="http://schemas.openxmlformats.org/drawingml/2006/main" name="ExploreVTI">
  <a:themeElements>
    <a:clrScheme name="AnalogousFromLightSeedRightStep">
      <a:dk1>
        <a:srgbClr val="000000"/>
      </a:dk1>
      <a:lt1>
        <a:srgbClr val="FFFFFF"/>
      </a:lt1>
      <a:dk2>
        <a:srgbClr val="35371F"/>
      </a:dk2>
      <a:lt2>
        <a:srgbClr val="E2E7E8"/>
      </a:lt2>
      <a:accent1>
        <a:srgbClr val="C1998C"/>
      </a:accent1>
      <a:accent2>
        <a:srgbClr val="B5A17B"/>
      </a:accent2>
      <a:accent3>
        <a:srgbClr val="A3A67E"/>
      </a:accent3>
      <a:accent4>
        <a:srgbClr val="8FAA74"/>
      </a:accent4>
      <a:accent5>
        <a:srgbClr val="85AB82"/>
      </a:accent5>
      <a:accent6>
        <a:srgbClr val="77AF89"/>
      </a:accent6>
      <a:hlink>
        <a:srgbClr val="5D8A99"/>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109</TotalTime>
  <Words>785</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Aharoni</vt:lpstr>
      <vt:lpstr>Arial</vt:lpstr>
      <vt:lpstr>Avenir Next LT Pro</vt:lpstr>
      <vt:lpstr>AvenirNext LT Pro Medium</vt:lpstr>
      <vt:lpstr>Calibri</vt:lpstr>
      <vt:lpstr>Posterama</vt:lpstr>
      <vt:lpstr>Segoe UI Semilight</vt:lpstr>
      <vt:lpstr>Symbol</vt:lpstr>
      <vt:lpstr>Wingdings</vt:lpstr>
      <vt:lpstr>ExploreVTI</vt:lpstr>
      <vt:lpstr>Customer purchase prediction</vt:lpstr>
      <vt:lpstr>Contents</vt:lpstr>
      <vt:lpstr>Introduction</vt:lpstr>
      <vt:lpstr>Problem Statement</vt:lpstr>
      <vt:lpstr>Proposed Framework</vt:lpstr>
      <vt:lpstr>Tool &amp; Technologies</vt:lpstr>
      <vt:lpstr>Methodology</vt:lpstr>
      <vt:lpstr>Evaluation Metrics</vt:lpstr>
      <vt:lpstr>Evaluation Metrics</vt:lpstr>
      <vt:lpstr>Dataset</vt:lpstr>
      <vt:lpstr>Code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purchase prediction</dc:title>
  <dc:creator>VENKATA SAI SURYA ANIL PEDAGADI</dc:creator>
  <cp:lastModifiedBy>VENKATA SAI SURYA ANIL PEDAGADI</cp:lastModifiedBy>
  <cp:revision>3</cp:revision>
  <dcterms:created xsi:type="dcterms:W3CDTF">2022-03-09T06:43:29Z</dcterms:created>
  <dcterms:modified xsi:type="dcterms:W3CDTF">2022-03-09T14:21:46Z</dcterms:modified>
</cp:coreProperties>
</file>