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60" r:id="rId5"/>
    <p:sldId id="261" r:id="rId6"/>
    <p:sldId id="262" r:id="rId7"/>
    <p:sldId id="263" r:id="rId8"/>
    <p:sldId id="280" r:id="rId9"/>
    <p:sldId id="281" r:id="rId10"/>
    <p:sldId id="264" r:id="rId11"/>
    <p:sldId id="273" r:id="rId12"/>
    <p:sldId id="274" r:id="rId13"/>
    <p:sldId id="275" r:id="rId14"/>
    <p:sldId id="276" r:id="rId15"/>
    <p:sldId id="277" r:id="rId16"/>
    <p:sldId id="278" r:id="rId17"/>
    <p:sldId id="272" r:id="rId18"/>
    <p:sldId id="279" r:id="rId19"/>
    <p:sldId id="270" r:id="rId20"/>
    <p:sldId id="271" r:id="rId21"/>
    <p:sldId id="267" r:id="rId22"/>
    <p:sldId id="266" r:id="rId23"/>
    <p:sldId id="259" r:id="rId24"/>
  </p:sldIdLst>
  <p:sldSz cx="12192000" cy="6858000"/>
  <p:notesSz cx="6858000" cy="9144000"/>
  <p:embeddedFontLst>
    <p:embeddedFont>
      <p:font typeface="Consolas" panose="020B0609020204030204" pitchFamily="49" charset="0"/>
      <p:regular r:id="rId26"/>
      <p:bold r:id="rId27"/>
      <p:italic r:id="rId28"/>
      <p:boldItalic r:id="rId29"/>
    </p:embeddedFont>
    <p:embeddedFont>
      <p:font typeface="Lato Black" panose="020F0502020204030203" pitchFamily="34" charset="0"/>
      <p:bold r:id="rId30"/>
      <p:boldItalic r:id="rId31"/>
    </p:embeddedFont>
    <p:embeddedFont>
      <p:font typeface="Libre Baskerville" panose="02000000000000000000" pitchFamily="2" charset="0"/>
      <p:regular r:id="rId32"/>
      <p:bold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8467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95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2146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489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678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501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8332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0752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346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91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481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473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621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6E4B57F-7F97-7316-0F26-111253B2A36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92116F5-FF16-A7B5-673F-7723241B68E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3C28A473-32DE-2027-26A8-F98227E5190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11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3E18AA1-26F5-8C78-8576-BD7F0B4BA2D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2A630FA-5E91-716C-46D5-AE39DFE9894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DE223C7-2F48-088F-14EB-FF21973325A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31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A3C5CDA-F092-E1E3-B439-A9A8B21E8BA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23AE1F-A013-ACFB-A376-F6AC875F508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165591F8-79C8-E504-D8C9-08C44992C2B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993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1EA0759-9085-E42A-FAD5-B80D2272CF2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9487B52-201F-B2F8-EFEA-7780FD4C6DB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64A44D4-7B5C-07EE-4DD3-F70FFD3FDE0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344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1EA0759-9085-E42A-FAD5-B80D2272CF2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9487B52-201F-B2F8-EFEA-7780FD4C6DB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64A44D4-7B5C-07EE-4DD3-F70FFD3FDE0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559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1EA0759-9085-E42A-FAD5-B80D2272CF2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9487B52-201F-B2F8-EFEA-7780FD4C6DB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64A44D4-7B5C-07EE-4DD3-F70FFD3FDE0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8503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23567" y="3669859"/>
            <a:ext cx="7344864"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200" b="1" dirty="0">
                <a:solidFill>
                  <a:schemeClr val="dk1"/>
                </a:solidFill>
                <a:latin typeface="Calibri"/>
                <a:ea typeface="Calibri"/>
                <a:cs typeface="Calibri"/>
                <a:sym typeface="Calibri"/>
              </a:rPr>
              <a:t>Exploratory Data Analysis on AMCAT Data</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232823"/>
          </a:xfrm>
          <a:prstGeom prst="rect">
            <a:avLst/>
          </a:prstGeom>
          <a:noFill/>
          <a:ln>
            <a:noFill/>
          </a:ln>
        </p:spPr>
        <p:txBody>
          <a:bodyPr spcFirstLastPara="1" wrap="square" lIns="91425" tIns="45700" rIns="91425" bIns="45700" anchor="t" anchorCtr="0">
            <a:normAutofit/>
          </a:bodyPr>
          <a:lstStyle/>
          <a:p>
            <a:pPr marL="571500" indent="-457200">
              <a:buAutoNum type="arabicPeriod"/>
            </a:pPr>
            <a:r>
              <a:rPr lang="en-US" sz="2500" b="1" dirty="0">
                <a:solidFill>
                  <a:schemeClr val="tx1"/>
                </a:solidFill>
                <a:latin typeface="Times New Roman" panose="02020603050405020304" pitchFamily="18" charset="0"/>
                <a:cs typeface="Times New Roman" panose="02020603050405020304" pitchFamily="18" charset="0"/>
              </a:rPr>
              <a:t>Continuous Features:</a:t>
            </a: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1.1 Tenure</a:t>
            </a: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1.2 Salary</a:t>
            </a:r>
          </a:p>
        </p:txBody>
      </p:sp>
      <p:pic>
        <p:nvPicPr>
          <p:cNvPr id="11" name="Picture 10">
            <a:extLst>
              <a:ext uri="{FF2B5EF4-FFF2-40B4-BE49-F238E27FC236}">
                <a16:creationId xmlns:a16="http://schemas.microsoft.com/office/drawing/2014/main" id="{F0ADEEF9-4107-6233-8430-F81A82BA52A4}"/>
              </a:ext>
            </a:extLst>
          </p:cNvPr>
          <p:cNvPicPr>
            <a:picLocks noChangeAspect="1"/>
          </p:cNvPicPr>
          <p:nvPr/>
        </p:nvPicPr>
        <p:blipFill>
          <a:blip r:embed="rId3"/>
          <a:stretch>
            <a:fillRect/>
          </a:stretch>
        </p:blipFill>
        <p:spPr>
          <a:xfrm>
            <a:off x="340895" y="1744450"/>
            <a:ext cx="8193506" cy="1701770"/>
          </a:xfrm>
          <a:prstGeom prst="rect">
            <a:avLst/>
          </a:prstGeom>
        </p:spPr>
      </p:pic>
      <p:pic>
        <p:nvPicPr>
          <p:cNvPr id="13" name="Picture 12">
            <a:extLst>
              <a:ext uri="{FF2B5EF4-FFF2-40B4-BE49-F238E27FC236}">
                <a16:creationId xmlns:a16="http://schemas.microsoft.com/office/drawing/2014/main" id="{143D0A55-A7E5-D73B-70EB-C06A87782F2D}"/>
              </a:ext>
            </a:extLst>
          </p:cNvPr>
          <p:cNvPicPr>
            <a:picLocks noChangeAspect="1"/>
          </p:cNvPicPr>
          <p:nvPr/>
        </p:nvPicPr>
        <p:blipFill>
          <a:blip r:embed="rId4"/>
          <a:stretch>
            <a:fillRect/>
          </a:stretch>
        </p:blipFill>
        <p:spPr>
          <a:xfrm>
            <a:off x="340893" y="4240553"/>
            <a:ext cx="8272797" cy="1701769"/>
          </a:xfrm>
          <a:prstGeom prst="rect">
            <a:avLst/>
          </a:prstGeom>
        </p:spPr>
      </p:pic>
    </p:spTree>
    <p:extLst>
      <p:ext uri="{BB962C8B-B14F-4D97-AF65-F5344CB8AC3E}">
        <p14:creationId xmlns:p14="http://schemas.microsoft.com/office/powerpoint/2010/main" val="86529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232823"/>
          </a:xfrm>
          <a:prstGeom prst="rect">
            <a:avLst/>
          </a:prstGeom>
          <a:noFill/>
          <a:ln>
            <a:noFill/>
          </a:ln>
        </p:spPr>
        <p:txBody>
          <a:bodyPr spcFirstLastPara="1" wrap="square" lIns="91425" tIns="45700" rIns="91425" bIns="45700" anchor="t" anchorCtr="0">
            <a:normAutofit/>
          </a:bodyPr>
          <a:lstStyle/>
          <a:p>
            <a:pPr marL="571500" indent="-457200">
              <a:buAutoNum type="arabicPeriod"/>
            </a:pPr>
            <a:r>
              <a:rPr lang="en-US" sz="2500" b="1" dirty="0">
                <a:solidFill>
                  <a:schemeClr val="tx1"/>
                </a:solidFill>
                <a:latin typeface="Times New Roman" panose="02020603050405020304" pitchFamily="18" charset="0"/>
                <a:cs typeface="Times New Roman" panose="02020603050405020304" pitchFamily="18" charset="0"/>
              </a:rPr>
              <a:t>Continuous Features:</a:t>
            </a: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1.3 </a:t>
            </a:r>
            <a:r>
              <a:rPr lang="en-US" sz="1600" b="1" dirty="0">
                <a:solidFill>
                  <a:schemeClr val="tx1"/>
                </a:solidFill>
                <a:latin typeface="Times New Roman" panose="02020603050405020304" pitchFamily="18" charset="0"/>
                <a:cs typeface="Times New Roman" panose="02020603050405020304" pitchFamily="18" charset="0"/>
              </a:rPr>
              <a:t>10</a:t>
            </a:r>
            <a:r>
              <a:rPr lang="en-US" sz="1600" b="1" baseline="30000" dirty="0">
                <a:solidFill>
                  <a:schemeClr val="tx1"/>
                </a:solidFill>
                <a:latin typeface="Times New Roman" panose="02020603050405020304" pitchFamily="18" charset="0"/>
                <a:cs typeface="Times New Roman" panose="02020603050405020304" pitchFamily="18" charset="0"/>
              </a:rPr>
              <a:t>th</a:t>
            </a:r>
            <a:r>
              <a:rPr lang="en-US" sz="1600" b="1" dirty="0">
                <a:solidFill>
                  <a:schemeClr val="tx1"/>
                </a:solidFill>
                <a:latin typeface="Times New Roman" panose="02020603050405020304" pitchFamily="18" charset="0"/>
                <a:cs typeface="Times New Roman" panose="02020603050405020304" pitchFamily="18" charset="0"/>
              </a:rPr>
              <a:t> Percentage</a:t>
            </a: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1.4 12</a:t>
            </a:r>
            <a:r>
              <a:rPr lang="en-US" sz="1600" b="1" baseline="30000" dirty="0">
                <a:solidFill>
                  <a:schemeClr val="tx1"/>
                </a:solidFill>
                <a:effectLst/>
                <a:latin typeface="Times New Roman" panose="02020603050405020304" pitchFamily="18" charset="0"/>
                <a:cs typeface="Times New Roman" panose="02020603050405020304" pitchFamily="18" charset="0"/>
              </a:rPr>
              <a:t>th</a:t>
            </a:r>
            <a:r>
              <a:rPr lang="en-US" sz="1600" b="1" dirty="0">
                <a:solidFill>
                  <a:schemeClr val="tx1"/>
                </a:solidFill>
                <a:effectLst/>
                <a:latin typeface="Times New Roman" panose="02020603050405020304" pitchFamily="18" charset="0"/>
                <a:cs typeface="Times New Roman" panose="02020603050405020304" pitchFamily="18" charset="0"/>
              </a:rPr>
              <a:t> Percentage</a:t>
            </a:r>
          </a:p>
        </p:txBody>
      </p:sp>
      <p:pic>
        <p:nvPicPr>
          <p:cNvPr id="3" name="Picture 2">
            <a:extLst>
              <a:ext uri="{FF2B5EF4-FFF2-40B4-BE49-F238E27FC236}">
                <a16:creationId xmlns:a16="http://schemas.microsoft.com/office/drawing/2014/main" id="{35AE704A-6F21-C856-6960-DF87BF5A6770}"/>
              </a:ext>
            </a:extLst>
          </p:cNvPr>
          <p:cNvPicPr>
            <a:picLocks noChangeAspect="1"/>
          </p:cNvPicPr>
          <p:nvPr/>
        </p:nvPicPr>
        <p:blipFill>
          <a:blip r:embed="rId3"/>
          <a:stretch>
            <a:fillRect/>
          </a:stretch>
        </p:blipFill>
        <p:spPr>
          <a:xfrm>
            <a:off x="340893" y="1831847"/>
            <a:ext cx="8486274" cy="1597152"/>
          </a:xfrm>
          <a:prstGeom prst="rect">
            <a:avLst/>
          </a:prstGeom>
        </p:spPr>
      </p:pic>
      <p:pic>
        <p:nvPicPr>
          <p:cNvPr id="5" name="Picture 4">
            <a:extLst>
              <a:ext uri="{FF2B5EF4-FFF2-40B4-BE49-F238E27FC236}">
                <a16:creationId xmlns:a16="http://schemas.microsoft.com/office/drawing/2014/main" id="{C4DEFB8C-BC2B-0919-216E-C3C1F4CF0438}"/>
              </a:ext>
            </a:extLst>
          </p:cNvPr>
          <p:cNvPicPr>
            <a:picLocks noChangeAspect="1"/>
          </p:cNvPicPr>
          <p:nvPr/>
        </p:nvPicPr>
        <p:blipFill>
          <a:blip r:embed="rId4"/>
          <a:stretch>
            <a:fillRect/>
          </a:stretch>
        </p:blipFill>
        <p:spPr>
          <a:xfrm>
            <a:off x="340893" y="4274213"/>
            <a:ext cx="8486274" cy="1610533"/>
          </a:xfrm>
          <a:prstGeom prst="rect">
            <a:avLst/>
          </a:prstGeom>
        </p:spPr>
      </p:pic>
    </p:spTree>
    <p:extLst>
      <p:ext uri="{BB962C8B-B14F-4D97-AF65-F5344CB8AC3E}">
        <p14:creationId xmlns:p14="http://schemas.microsoft.com/office/powerpoint/2010/main" val="2532360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232823"/>
          </a:xfrm>
          <a:prstGeom prst="rect">
            <a:avLst/>
          </a:prstGeom>
          <a:noFill/>
          <a:ln>
            <a:noFill/>
          </a:ln>
        </p:spPr>
        <p:txBody>
          <a:bodyPr spcFirstLastPara="1" wrap="square" lIns="91425" tIns="45700" rIns="91425" bIns="45700" anchor="t" anchorCtr="0">
            <a:normAutofit/>
          </a:bodyPr>
          <a:lstStyle/>
          <a:p>
            <a:pPr marL="571500" indent="-457200">
              <a:buAutoNum type="arabicPeriod"/>
            </a:pPr>
            <a:r>
              <a:rPr lang="en-US" sz="2500" b="1" dirty="0">
                <a:solidFill>
                  <a:schemeClr val="tx1"/>
                </a:solidFill>
                <a:latin typeface="Times New Roman" panose="02020603050405020304" pitchFamily="18" charset="0"/>
                <a:cs typeface="Times New Roman" panose="02020603050405020304" pitchFamily="18" charset="0"/>
              </a:rPr>
              <a:t>Continuous Features:</a:t>
            </a: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1.5 </a:t>
            </a:r>
            <a:r>
              <a:rPr lang="en-US" sz="1600" b="1" dirty="0" err="1">
                <a:solidFill>
                  <a:schemeClr val="tx1"/>
                </a:solidFill>
                <a:effectLst/>
                <a:latin typeface="Times New Roman" panose="02020603050405020304" pitchFamily="18" charset="0"/>
                <a:cs typeface="Times New Roman" panose="02020603050405020304" pitchFamily="18" charset="0"/>
              </a:rPr>
              <a:t>CollegeGPA</a:t>
            </a: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1.6 English</a:t>
            </a:r>
          </a:p>
        </p:txBody>
      </p:sp>
      <p:pic>
        <p:nvPicPr>
          <p:cNvPr id="4" name="Picture 3">
            <a:extLst>
              <a:ext uri="{FF2B5EF4-FFF2-40B4-BE49-F238E27FC236}">
                <a16:creationId xmlns:a16="http://schemas.microsoft.com/office/drawing/2014/main" id="{DBA3427B-AF88-74DC-11C0-CE6CADF0A4CB}"/>
              </a:ext>
            </a:extLst>
          </p:cNvPr>
          <p:cNvPicPr>
            <a:picLocks noChangeAspect="1"/>
          </p:cNvPicPr>
          <p:nvPr/>
        </p:nvPicPr>
        <p:blipFill>
          <a:blip r:embed="rId3"/>
          <a:stretch>
            <a:fillRect/>
          </a:stretch>
        </p:blipFill>
        <p:spPr>
          <a:xfrm>
            <a:off x="340894" y="1781074"/>
            <a:ext cx="8497532" cy="1610533"/>
          </a:xfrm>
          <a:prstGeom prst="rect">
            <a:avLst/>
          </a:prstGeom>
        </p:spPr>
      </p:pic>
      <p:pic>
        <p:nvPicPr>
          <p:cNvPr id="7" name="Picture 6">
            <a:extLst>
              <a:ext uri="{FF2B5EF4-FFF2-40B4-BE49-F238E27FC236}">
                <a16:creationId xmlns:a16="http://schemas.microsoft.com/office/drawing/2014/main" id="{21E5DD0A-99DD-275E-5F72-7C9D27D9D8F0}"/>
              </a:ext>
            </a:extLst>
          </p:cNvPr>
          <p:cNvPicPr>
            <a:picLocks noChangeAspect="1"/>
          </p:cNvPicPr>
          <p:nvPr/>
        </p:nvPicPr>
        <p:blipFill>
          <a:blip r:embed="rId4"/>
          <a:stretch>
            <a:fillRect/>
          </a:stretch>
        </p:blipFill>
        <p:spPr>
          <a:xfrm>
            <a:off x="389020" y="4185940"/>
            <a:ext cx="7890287" cy="1446658"/>
          </a:xfrm>
          <a:prstGeom prst="rect">
            <a:avLst/>
          </a:prstGeom>
        </p:spPr>
      </p:pic>
    </p:spTree>
    <p:extLst>
      <p:ext uri="{BB962C8B-B14F-4D97-AF65-F5344CB8AC3E}">
        <p14:creationId xmlns:p14="http://schemas.microsoft.com/office/powerpoint/2010/main" val="177886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232823"/>
          </a:xfrm>
          <a:prstGeom prst="rect">
            <a:avLst/>
          </a:prstGeom>
          <a:noFill/>
          <a:ln>
            <a:noFill/>
          </a:ln>
        </p:spPr>
        <p:txBody>
          <a:bodyPr spcFirstLastPara="1" wrap="square" lIns="91425" tIns="45700" rIns="91425" bIns="45700" anchor="t" anchorCtr="0">
            <a:normAutofit/>
          </a:bodyPr>
          <a:lstStyle/>
          <a:p>
            <a:pPr marL="571500" indent="-457200">
              <a:buAutoNum type="arabicPeriod"/>
            </a:pPr>
            <a:r>
              <a:rPr lang="en-US" sz="2500" b="1" dirty="0">
                <a:solidFill>
                  <a:schemeClr val="tx1"/>
                </a:solidFill>
                <a:latin typeface="Times New Roman" panose="02020603050405020304" pitchFamily="18" charset="0"/>
                <a:cs typeface="Times New Roman" panose="02020603050405020304" pitchFamily="18" charset="0"/>
              </a:rPr>
              <a:t>Continuous Features:</a:t>
            </a: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1.7 </a:t>
            </a:r>
            <a:r>
              <a:rPr lang="en-US" sz="1600" b="1" dirty="0">
                <a:solidFill>
                  <a:schemeClr val="tx1"/>
                </a:solidFill>
                <a:latin typeface="Times New Roman" panose="02020603050405020304" pitchFamily="18" charset="0"/>
                <a:cs typeface="Times New Roman" panose="02020603050405020304" pitchFamily="18" charset="0"/>
              </a:rPr>
              <a:t>Logical</a:t>
            </a: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1.8 Quant</a:t>
            </a:r>
          </a:p>
        </p:txBody>
      </p:sp>
      <p:pic>
        <p:nvPicPr>
          <p:cNvPr id="6" name="Picture 5">
            <a:extLst>
              <a:ext uri="{FF2B5EF4-FFF2-40B4-BE49-F238E27FC236}">
                <a16:creationId xmlns:a16="http://schemas.microsoft.com/office/drawing/2014/main" id="{6E26A883-FC6D-3990-0A7D-C384416155B0}"/>
              </a:ext>
            </a:extLst>
          </p:cNvPr>
          <p:cNvPicPr>
            <a:picLocks noChangeAspect="1"/>
          </p:cNvPicPr>
          <p:nvPr/>
        </p:nvPicPr>
        <p:blipFill>
          <a:blip r:embed="rId3"/>
          <a:stretch>
            <a:fillRect/>
          </a:stretch>
        </p:blipFill>
        <p:spPr>
          <a:xfrm>
            <a:off x="389020" y="1816065"/>
            <a:ext cx="7088420" cy="1612934"/>
          </a:xfrm>
          <a:prstGeom prst="rect">
            <a:avLst/>
          </a:prstGeom>
        </p:spPr>
      </p:pic>
      <p:pic>
        <p:nvPicPr>
          <p:cNvPr id="9" name="Picture 8">
            <a:extLst>
              <a:ext uri="{FF2B5EF4-FFF2-40B4-BE49-F238E27FC236}">
                <a16:creationId xmlns:a16="http://schemas.microsoft.com/office/drawing/2014/main" id="{457CBF90-1EE8-294A-8413-CB2FB9F09747}"/>
              </a:ext>
            </a:extLst>
          </p:cNvPr>
          <p:cNvPicPr>
            <a:picLocks noChangeAspect="1"/>
          </p:cNvPicPr>
          <p:nvPr/>
        </p:nvPicPr>
        <p:blipFill>
          <a:blip r:embed="rId4"/>
          <a:stretch>
            <a:fillRect/>
          </a:stretch>
        </p:blipFill>
        <p:spPr>
          <a:xfrm>
            <a:off x="389020" y="4223332"/>
            <a:ext cx="9049187" cy="1612934"/>
          </a:xfrm>
          <a:prstGeom prst="rect">
            <a:avLst/>
          </a:prstGeom>
        </p:spPr>
      </p:pic>
    </p:spTree>
    <p:extLst>
      <p:ext uri="{BB962C8B-B14F-4D97-AF65-F5344CB8AC3E}">
        <p14:creationId xmlns:p14="http://schemas.microsoft.com/office/powerpoint/2010/main" val="315275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232823"/>
          </a:xfrm>
          <a:prstGeom prst="rect">
            <a:avLst/>
          </a:prstGeom>
          <a:noFill/>
          <a:ln>
            <a:noFill/>
          </a:ln>
        </p:spPr>
        <p:txBody>
          <a:bodyPr spcFirstLastPara="1" wrap="square" lIns="91425" tIns="45700" rIns="91425" bIns="45700" anchor="t" anchorCtr="0">
            <a:normAutofit/>
          </a:bodyPr>
          <a:lstStyle/>
          <a:p>
            <a:pPr marL="571500" indent="-457200">
              <a:buAutoNum type="arabicPeriod"/>
            </a:pPr>
            <a:r>
              <a:rPr lang="en-US" sz="2500" b="1" dirty="0">
                <a:solidFill>
                  <a:schemeClr val="tx1"/>
                </a:solidFill>
                <a:latin typeface="Times New Roman" panose="02020603050405020304" pitchFamily="18" charset="0"/>
                <a:cs typeface="Times New Roman" panose="02020603050405020304" pitchFamily="18" charset="0"/>
              </a:rPr>
              <a:t>Continuous Features:</a:t>
            </a: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1.9 </a:t>
            </a:r>
            <a:r>
              <a:rPr lang="en-US" sz="1600" b="1" dirty="0">
                <a:solidFill>
                  <a:schemeClr val="tx1"/>
                </a:solidFill>
                <a:latin typeface="Times New Roman" panose="02020603050405020304" pitchFamily="18" charset="0"/>
                <a:cs typeface="Times New Roman" panose="02020603050405020304" pitchFamily="18" charset="0"/>
              </a:rPr>
              <a:t>Computer Programming</a:t>
            </a: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1.10 </a:t>
            </a:r>
            <a:r>
              <a:rPr lang="en-US" sz="1600" b="1" dirty="0">
                <a:solidFill>
                  <a:schemeClr val="tx1"/>
                </a:solidFill>
                <a:latin typeface="Times New Roman" panose="02020603050405020304" pitchFamily="18" charset="0"/>
                <a:cs typeface="Times New Roman" panose="02020603050405020304" pitchFamily="18" charset="0"/>
              </a:rPr>
              <a:t>Electronics &amp; Semiconductors</a:t>
            </a:r>
            <a:endParaRPr lang="en-US" sz="1600" b="1" dirty="0">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63E28A-2CED-8EAB-2C61-B458BBA53226}"/>
              </a:ext>
            </a:extLst>
          </p:cNvPr>
          <p:cNvPicPr>
            <a:picLocks noChangeAspect="1"/>
          </p:cNvPicPr>
          <p:nvPr/>
        </p:nvPicPr>
        <p:blipFill>
          <a:blip r:embed="rId3"/>
          <a:stretch>
            <a:fillRect/>
          </a:stretch>
        </p:blipFill>
        <p:spPr>
          <a:xfrm>
            <a:off x="340894" y="1866790"/>
            <a:ext cx="8957561" cy="1699487"/>
          </a:xfrm>
          <a:prstGeom prst="rect">
            <a:avLst/>
          </a:prstGeom>
        </p:spPr>
      </p:pic>
      <p:pic>
        <p:nvPicPr>
          <p:cNvPr id="8" name="Picture 7">
            <a:extLst>
              <a:ext uri="{FF2B5EF4-FFF2-40B4-BE49-F238E27FC236}">
                <a16:creationId xmlns:a16="http://schemas.microsoft.com/office/drawing/2014/main" id="{E73CD139-0D20-4B64-808B-BD4B2163B23D}"/>
              </a:ext>
            </a:extLst>
          </p:cNvPr>
          <p:cNvPicPr>
            <a:picLocks noChangeAspect="1"/>
          </p:cNvPicPr>
          <p:nvPr/>
        </p:nvPicPr>
        <p:blipFill>
          <a:blip r:embed="rId4"/>
          <a:stretch>
            <a:fillRect/>
          </a:stretch>
        </p:blipFill>
        <p:spPr>
          <a:xfrm>
            <a:off x="340894" y="4317826"/>
            <a:ext cx="8957561" cy="1727585"/>
          </a:xfrm>
          <a:prstGeom prst="rect">
            <a:avLst/>
          </a:prstGeom>
        </p:spPr>
      </p:pic>
    </p:spTree>
    <p:extLst>
      <p:ext uri="{BB962C8B-B14F-4D97-AF65-F5344CB8AC3E}">
        <p14:creationId xmlns:p14="http://schemas.microsoft.com/office/powerpoint/2010/main" val="226647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491959"/>
          </a:xfrm>
          <a:prstGeom prst="rect">
            <a:avLst/>
          </a:prstGeom>
          <a:noFill/>
          <a:ln>
            <a:noFill/>
          </a:ln>
        </p:spPr>
        <p:txBody>
          <a:bodyPr spcFirstLastPara="1" wrap="square" lIns="91425" tIns="45700" rIns="91425" bIns="45700" anchor="t" anchorCtr="0">
            <a:normAutofit/>
          </a:bodyPr>
          <a:lstStyle/>
          <a:p>
            <a:pPr marL="571500" indent="-457200">
              <a:buAutoNum type="arabicPeriod"/>
            </a:pPr>
            <a:r>
              <a:rPr lang="en-US" sz="2500" b="1" dirty="0">
                <a:solidFill>
                  <a:schemeClr val="tx1"/>
                </a:solidFill>
                <a:latin typeface="Times New Roman" panose="02020603050405020304" pitchFamily="18" charset="0"/>
                <a:cs typeface="Times New Roman" panose="02020603050405020304" pitchFamily="18" charset="0"/>
              </a:rPr>
              <a:t>Continuous Features:</a:t>
            </a: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1.11 Age</a:t>
            </a: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marL="571500" indent="-457200">
              <a:buFont typeface="+mj-lt"/>
              <a:buAutoNum type="arabicPeriod" startAt="2"/>
            </a:pPr>
            <a:r>
              <a:rPr lang="en-US" sz="2500" b="1" dirty="0">
                <a:solidFill>
                  <a:schemeClr val="tx1"/>
                </a:solidFill>
                <a:latin typeface="Times New Roman" panose="02020603050405020304" pitchFamily="18" charset="0"/>
                <a:cs typeface="Times New Roman" panose="02020603050405020304" pitchFamily="18" charset="0"/>
              </a:rPr>
              <a:t>Categorical Features:</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2.1 Designation</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Software engineer is the most common </a:t>
            </a:r>
            <a:r>
              <a:rPr lang="en-US" sz="1600" dirty="0" err="1">
                <a:solidFill>
                  <a:schemeClr val="tx1"/>
                </a:solidFill>
                <a:latin typeface="Times New Roman" panose="02020603050405020304" pitchFamily="18" charset="0"/>
                <a:cs typeface="Times New Roman" panose="02020603050405020304" pitchFamily="18" charset="0"/>
              </a:rPr>
              <a:t>desgination</a:t>
            </a:r>
            <a:r>
              <a:rPr lang="en-US" sz="1600" dirty="0">
                <a:solidFill>
                  <a:schemeClr val="tx1"/>
                </a:solidFill>
                <a:latin typeface="Times New Roman" panose="02020603050405020304" pitchFamily="18" charset="0"/>
                <a:cs typeface="Times New Roman" panose="02020603050405020304" pitchFamily="18" charset="0"/>
              </a:rPr>
              <a:t> of all, followed by system engineer and software developer.</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2.2 </a:t>
            </a:r>
            <a:r>
              <a:rPr lang="en-US" sz="1600" b="1" dirty="0" err="1">
                <a:solidFill>
                  <a:schemeClr val="tx1"/>
                </a:solidFill>
                <a:latin typeface="Times New Roman" panose="02020603050405020304" pitchFamily="18" charset="0"/>
                <a:cs typeface="Times New Roman" panose="02020603050405020304" pitchFamily="18" charset="0"/>
              </a:rPr>
              <a:t>JobCity</a:t>
            </a: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The most </a:t>
            </a:r>
            <a:r>
              <a:rPr lang="en-US" sz="1600" dirty="0" err="1">
                <a:solidFill>
                  <a:schemeClr val="tx1"/>
                </a:solidFill>
                <a:latin typeface="Times New Roman" panose="02020603050405020304" pitchFamily="18" charset="0"/>
                <a:cs typeface="Times New Roman" panose="02020603050405020304" pitchFamily="18" charset="0"/>
              </a:rPr>
              <a:t>favourable</a:t>
            </a:r>
            <a:r>
              <a:rPr lang="en-US" sz="1600" dirty="0">
                <a:solidFill>
                  <a:schemeClr val="tx1"/>
                </a:solidFill>
                <a:latin typeface="Times New Roman" panose="02020603050405020304" pitchFamily="18" charset="0"/>
                <a:cs typeface="Times New Roman" panose="02020603050405020304" pitchFamily="18" charset="0"/>
              </a:rPr>
              <a:t> city for job placements is Bangalore, followed by Noida, Hyderabad and Pune. Mumbai and Kolkata being least </a:t>
            </a:r>
            <a:r>
              <a:rPr lang="en-US" sz="1600" dirty="0" err="1">
                <a:solidFill>
                  <a:schemeClr val="tx1"/>
                </a:solidFill>
                <a:latin typeface="Times New Roman" panose="02020603050405020304" pitchFamily="18" charset="0"/>
                <a:cs typeface="Times New Roman" panose="02020603050405020304" pitchFamily="18" charset="0"/>
              </a:rPr>
              <a:t>favourable</a:t>
            </a:r>
            <a:r>
              <a:rPr lang="en-US" sz="1600" dirty="0">
                <a:solidFill>
                  <a:schemeClr val="tx1"/>
                </a:solidFill>
                <a:latin typeface="Times New Roman" panose="02020603050405020304" pitchFamily="18" charset="0"/>
                <a:cs typeface="Times New Roman" panose="02020603050405020304" pitchFamily="18" charset="0"/>
              </a:rPr>
              <a:t>.</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2.3 Gender</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The dataset is not balanced in terms of gender as the population of Male is really larger as compared to the female one.</a:t>
            </a:r>
          </a:p>
        </p:txBody>
      </p:sp>
      <p:pic>
        <p:nvPicPr>
          <p:cNvPr id="3" name="Picture 2">
            <a:extLst>
              <a:ext uri="{FF2B5EF4-FFF2-40B4-BE49-F238E27FC236}">
                <a16:creationId xmlns:a16="http://schemas.microsoft.com/office/drawing/2014/main" id="{30A519EC-149D-DC5B-6638-9A8E7F1D126F}"/>
              </a:ext>
            </a:extLst>
          </p:cNvPr>
          <p:cNvPicPr>
            <a:picLocks noChangeAspect="1"/>
          </p:cNvPicPr>
          <p:nvPr/>
        </p:nvPicPr>
        <p:blipFill>
          <a:blip r:embed="rId3"/>
          <a:stretch>
            <a:fillRect/>
          </a:stretch>
        </p:blipFill>
        <p:spPr>
          <a:xfrm>
            <a:off x="461135" y="1819095"/>
            <a:ext cx="10010274" cy="1621936"/>
          </a:xfrm>
          <a:prstGeom prst="rect">
            <a:avLst/>
          </a:prstGeom>
        </p:spPr>
      </p:pic>
    </p:spTree>
    <p:extLst>
      <p:ext uri="{BB962C8B-B14F-4D97-AF65-F5344CB8AC3E}">
        <p14:creationId xmlns:p14="http://schemas.microsoft.com/office/powerpoint/2010/main" val="362525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491959"/>
          </a:xfrm>
          <a:prstGeom prst="rect">
            <a:avLst/>
          </a:prstGeom>
          <a:noFill/>
          <a:ln>
            <a:noFill/>
          </a:ln>
        </p:spPr>
        <p:txBody>
          <a:bodyPr spcFirstLastPara="1" wrap="square" lIns="91425" tIns="45700" rIns="91425" bIns="45700" anchor="t" anchorCtr="0">
            <a:normAutofit lnSpcReduction="10000"/>
          </a:bodyPr>
          <a:lstStyle/>
          <a:p>
            <a:pPr marL="571500" indent="-457200">
              <a:buFont typeface="+mj-lt"/>
              <a:buAutoNum type="arabicPeriod" startAt="2"/>
            </a:pPr>
            <a:r>
              <a:rPr lang="en-US" sz="2400" b="1" dirty="0">
                <a:solidFill>
                  <a:schemeClr val="tx1"/>
                </a:solidFill>
                <a:latin typeface="Times New Roman" panose="02020603050405020304" pitchFamily="18" charset="0"/>
                <a:cs typeface="Times New Roman" panose="02020603050405020304" pitchFamily="18" charset="0"/>
              </a:rPr>
              <a:t>Categorical Features:</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2.4 10board &amp; 12board</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CBSE is the most common school board for both 12th and 10th.</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2.5 </a:t>
            </a:r>
            <a:r>
              <a:rPr lang="en-US" sz="1600" b="1" dirty="0" err="1">
                <a:solidFill>
                  <a:schemeClr val="tx1"/>
                </a:solidFill>
                <a:latin typeface="Times New Roman" panose="02020603050405020304" pitchFamily="18" charset="0"/>
                <a:cs typeface="Times New Roman" panose="02020603050405020304" pitchFamily="18" charset="0"/>
              </a:rPr>
              <a:t>CollegeTier</a:t>
            </a: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Almost all the college belongs to Tier 1 only with a percentage of 92.5</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2.6 Degree</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Most of the students have done their graduation in </a:t>
            </a:r>
            <a:r>
              <a:rPr lang="en-US" sz="1600" dirty="0" err="1">
                <a:solidFill>
                  <a:schemeClr val="tx1"/>
                </a:solidFill>
                <a:latin typeface="Times New Roman" panose="02020603050405020304" pitchFamily="18" charset="0"/>
                <a:cs typeface="Times New Roman" panose="02020603050405020304" pitchFamily="18" charset="0"/>
              </a:rPr>
              <a:t>B.Tech</a:t>
            </a:r>
            <a:r>
              <a:rPr lang="en-US" sz="1600" dirty="0">
                <a:solidFill>
                  <a:schemeClr val="tx1"/>
                </a:solidFill>
                <a:latin typeface="Times New Roman" panose="02020603050405020304" pitchFamily="18" charset="0"/>
                <a:cs typeface="Times New Roman" panose="02020603050405020304" pitchFamily="18" charset="0"/>
              </a:rPr>
              <a:t> and there are very less students from </a:t>
            </a:r>
            <a:r>
              <a:rPr lang="en-US" sz="1600" dirty="0" err="1">
                <a:solidFill>
                  <a:schemeClr val="tx1"/>
                </a:solidFill>
                <a:latin typeface="Times New Roman" panose="02020603050405020304" pitchFamily="18" charset="0"/>
                <a:cs typeface="Times New Roman" panose="02020603050405020304" pitchFamily="18" charset="0"/>
              </a:rPr>
              <a:t>M.Sc</a:t>
            </a:r>
            <a:r>
              <a:rPr lang="en-US" sz="1600" dirty="0">
                <a:solidFill>
                  <a:schemeClr val="tx1"/>
                </a:solidFill>
                <a:latin typeface="Times New Roman" panose="02020603050405020304" pitchFamily="18" charset="0"/>
                <a:cs typeface="Times New Roman" panose="02020603050405020304" pitchFamily="18" charset="0"/>
              </a:rPr>
              <a:t>(Tech)</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2.7 </a:t>
            </a:r>
            <a:r>
              <a:rPr lang="en-US" sz="1600" b="1" dirty="0" err="1">
                <a:solidFill>
                  <a:schemeClr val="tx1"/>
                </a:solidFill>
                <a:latin typeface="Times New Roman" panose="02020603050405020304" pitchFamily="18" charset="0"/>
                <a:cs typeface="Times New Roman" panose="02020603050405020304" pitchFamily="18" charset="0"/>
              </a:rPr>
              <a:t>CollegeCityTier</a:t>
            </a: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Majority of the colleges are from Tier 0 city.</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2.8 </a:t>
            </a:r>
            <a:r>
              <a:rPr lang="en-US" sz="1600" b="1" dirty="0" err="1">
                <a:solidFill>
                  <a:schemeClr val="tx1"/>
                </a:solidFill>
                <a:latin typeface="Times New Roman" panose="02020603050405020304" pitchFamily="18" charset="0"/>
                <a:cs typeface="Times New Roman" panose="02020603050405020304" pitchFamily="18" charset="0"/>
              </a:rPr>
              <a:t>GraduationYear</a:t>
            </a: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Maximum number of students were graduated in 2013, followed by the year 2014 and 2012.</a:t>
            </a:r>
          </a:p>
          <a:p>
            <a:pPr marL="11430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marL="571500" indent="-457200">
              <a:buFont typeface="+mj-lt"/>
              <a:buAutoNum type="arabicPeriod" startAt="3"/>
            </a:pPr>
            <a:r>
              <a:rPr lang="en-US" sz="2500" b="1" dirty="0">
                <a:solidFill>
                  <a:schemeClr val="tx1"/>
                </a:solidFill>
                <a:latin typeface="Times New Roman" panose="02020603050405020304" pitchFamily="18" charset="0"/>
                <a:cs typeface="Times New Roman" panose="02020603050405020304" pitchFamily="18" charset="0"/>
              </a:rPr>
              <a:t>Removing Outliers:</a:t>
            </a: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Number of observation with outliers: 3864</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Number of observations without outliers: 2490</a:t>
            </a:r>
          </a:p>
        </p:txBody>
      </p:sp>
    </p:spTree>
    <p:extLst>
      <p:ext uri="{BB962C8B-B14F-4D97-AF65-F5344CB8AC3E}">
        <p14:creationId xmlns:p14="http://schemas.microsoft.com/office/powerpoint/2010/main" val="124459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232823"/>
          </a:xfrm>
          <a:prstGeom prst="rect">
            <a:avLst/>
          </a:prstGeom>
          <a:noFill/>
          <a:ln>
            <a:noFill/>
          </a:ln>
        </p:spPr>
        <p:txBody>
          <a:bodyPr spcFirstLastPara="1" wrap="square" lIns="91425" tIns="45700" rIns="91425" bIns="45700" anchor="t" anchorCtr="0">
            <a:normAutofit/>
          </a:bodyPr>
          <a:lstStyle/>
          <a:p>
            <a:pPr marL="571500" indent="-457200">
              <a:buAutoNum type="arabicPeriod"/>
            </a:pPr>
            <a:r>
              <a:rPr lang="en-US" sz="2500" b="1" dirty="0">
                <a:solidFill>
                  <a:schemeClr val="tx1"/>
                </a:solidFill>
                <a:latin typeface="Times New Roman" panose="02020603050405020304" pitchFamily="18" charset="0"/>
                <a:cs typeface="Times New Roman" panose="02020603050405020304" pitchFamily="18" charset="0"/>
              </a:rPr>
              <a:t>Bar Plots:</a:t>
            </a: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1.1 Average Salary for each Designation</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Bar plot shows the maximum salary for each Designation. Senior Software Engineer has the highest salary but they also has the maximum standard deviation in their salary. There are only two designations namely, software developer and technical support engineer who has salary lower than average salary.</a:t>
            </a: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1.2 Average Salary for each Gender</a:t>
            </a:r>
          </a:p>
          <a:p>
            <a:pPr marL="114300" indent="0">
              <a:buNone/>
            </a:pPr>
            <a:r>
              <a:rPr lang="en-US" sz="1600" dirty="0">
                <a:solidFill>
                  <a:schemeClr val="tx1"/>
                </a:solidFill>
                <a:effectLst/>
                <a:latin typeface="Times New Roman" panose="02020603050405020304" pitchFamily="18" charset="0"/>
                <a:cs typeface="Times New Roman" panose="02020603050405020304" pitchFamily="18" charset="0"/>
              </a:rPr>
              <a:t>The average salary for both male and female is approximately equal and it implies that there was no gender bias in terms of salary. It is also plausible to say that Female's get salary below the overall average salary.</a:t>
            </a:r>
            <a:endParaRPr lang="en-US" sz="16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startAt="2"/>
            </a:pPr>
            <a:r>
              <a:rPr lang="en-US" sz="2500" b="1" dirty="0">
                <a:solidFill>
                  <a:schemeClr val="tx1"/>
                </a:solidFill>
                <a:effectLst/>
                <a:latin typeface="Times New Roman" panose="02020603050405020304" pitchFamily="18" charset="0"/>
                <a:cs typeface="Times New Roman" panose="02020603050405020304" pitchFamily="18" charset="0"/>
              </a:rPr>
              <a:t>Scatter Plots:</a:t>
            </a:r>
          </a:p>
          <a:p>
            <a:pPr marL="114300" indent="0">
              <a:buNone/>
            </a:pPr>
            <a:r>
              <a:rPr lang="en-US" sz="1600" b="1" dirty="0">
                <a:solidFill>
                  <a:schemeClr val="tx1"/>
                </a:solidFill>
                <a:effectLst/>
                <a:latin typeface="Times New Roman" panose="02020603050405020304" pitchFamily="18" charset="0"/>
                <a:cs typeface="Times New Roman" panose="02020603050405020304" pitchFamily="18" charset="0"/>
              </a:rPr>
              <a:t>2.1 Salary &amp; 10</a:t>
            </a:r>
            <a:r>
              <a:rPr lang="en-US" sz="1600" b="1" baseline="30000" dirty="0">
                <a:solidFill>
                  <a:schemeClr val="tx1"/>
                </a:solidFill>
                <a:effectLst/>
                <a:latin typeface="Times New Roman" panose="02020603050405020304" pitchFamily="18" charset="0"/>
                <a:cs typeface="Times New Roman" panose="02020603050405020304" pitchFamily="18" charset="0"/>
              </a:rPr>
              <a:t>th</a:t>
            </a:r>
            <a:r>
              <a:rPr lang="en-US" sz="1600" b="1" dirty="0">
                <a:solidFill>
                  <a:schemeClr val="tx1"/>
                </a:solidFill>
                <a:effectLst/>
                <a:latin typeface="Times New Roman" panose="02020603050405020304" pitchFamily="18" charset="0"/>
                <a:cs typeface="Times New Roman" panose="02020603050405020304" pitchFamily="18" charset="0"/>
              </a:rPr>
              <a:t> score</a:t>
            </a:r>
          </a:p>
          <a:p>
            <a:pPr marL="114300" indent="0">
              <a:buNone/>
            </a:pPr>
            <a:r>
              <a:rPr lang="en-US" sz="1600" dirty="0">
                <a:solidFill>
                  <a:schemeClr val="tx1"/>
                </a:solidFill>
                <a:effectLst/>
                <a:latin typeface="Times New Roman" panose="02020603050405020304" pitchFamily="18" charset="0"/>
                <a:cs typeface="Times New Roman" panose="02020603050405020304" pitchFamily="18" charset="0"/>
              </a:rPr>
              <a:t>There does not exist any correlation between Salary and 10th scores.</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2.2 Salary &amp; 12</a:t>
            </a:r>
            <a:r>
              <a:rPr lang="en-US" sz="1600" b="1" baseline="30000" dirty="0">
                <a:solidFill>
                  <a:schemeClr val="tx1"/>
                </a:solidFill>
                <a:latin typeface="Times New Roman" panose="02020603050405020304" pitchFamily="18" charset="0"/>
                <a:cs typeface="Times New Roman" panose="02020603050405020304" pitchFamily="18" charset="0"/>
              </a:rPr>
              <a:t>th</a:t>
            </a:r>
            <a:r>
              <a:rPr lang="en-US" sz="1600" b="1" dirty="0">
                <a:solidFill>
                  <a:schemeClr val="tx1"/>
                </a:solidFill>
                <a:latin typeface="Times New Roman" panose="02020603050405020304" pitchFamily="18" charset="0"/>
                <a:cs typeface="Times New Roman" panose="02020603050405020304" pitchFamily="18" charset="0"/>
              </a:rPr>
              <a:t> score</a:t>
            </a:r>
          </a:p>
          <a:p>
            <a:pPr marL="114300" indent="0">
              <a:buNone/>
            </a:pPr>
            <a:r>
              <a:rPr lang="en-US" sz="1600" dirty="0">
                <a:solidFill>
                  <a:schemeClr val="tx1"/>
                </a:solidFill>
                <a:effectLst/>
                <a:latin typeface="Times New Roman" panose="02020603050405020304" pitchFamily="18" charset="0"/>
                <a:cs typeface="Times New Roman" panose="02020603050405020304" pitchFamily="18" charset="0"/>
              </a:rPr>
              <a:t>There does not exist any correlation between Salary and 10th scores.</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2.3 Salary &amp; </a:t>
            </a:r>
            <a:r>
              <a:rPr lang="en-US" sz="1600" b="1" dirty="0" err="1">
                <a:solidFill>
                  <a:schemeClr val="tx1"/>
                </a:solidFill>
                <a:latin typeface="Times New Roman" panose="02020603050405020304" pitchFamily="18" charset="0"/>
                <a:cs typeface="Times New Roman" panose="02020603050405020304" pitchFamily="18" charset="0"/>
              </a:rPr>
              <a:t>CollegeGPAscore</a:t>
            </a:r>
            <a:endParaRPr lang="en-US" sz="16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effectLst/>
                <a:latin typeface="Times New Roman" panose="02020603050405020304" pitchFamily="18" charset="0"/>
                <a:cs typeface="Times New Roman" panose="02020603050405020304" pitchFamily="18" charset="0"/>
              </a:rPr>
              <a:t>There does not exist any correlation between Salary and </a:t>
            </a:r>
            <a:r>
              <a:rPr lang="en-US" sz="1600" dirty="0" err="1">
                <a:solidFill>
                  <a:schemeClr val="tx1"/>
                </a:solidFill>
                <a:effectLst/>
                <a:latin typeface="Times New Roman" panose="02020603050405020304" pitchFamily="18" charset="0"/>
                <a:cs typeface="Times New Roman" panose="02020603050405020304" pitchFamily="18" charset="0"/>
              </a:rPr>
              <a:t>CollegeGPA</a:t>
            </a:r>
            <a:r>
              <a:rPr lang="en-US" sz="1600" dirty="0">
                <a:solidFill>
                  <a:schemeClr val="tx1"/>
                </a:solidFill>
                <a:effectLst/>
                <a:latin typeface="Times New Roman" panose="02020603050405020304" pitchFamily="18" charset="0"/>
                <a:cs typeface="Times New Roman" panose="02020603050405020304" pitchFamily="18" charset="0"/>
              </a:rPr>
              <a:t> scores.</a:t>
            </a:r>
          </a:p>
          <a:p>
            <a:pPr marL="114300" indent="0">
              <a:buNone/>
            </a:pPr>
            <a:endParaRPr lang="en-US" sz="1600"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0" dirty="0">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7461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4760495" cy="5232823"/>
          </a:xfrm>
          <a:prstGeom prst="rect">
            <a:avLst/>
          </a:prstGeom>
          <a:noFill/>
          <a:ln>
            <a:noFill/>
          </a:ln>
        </p:spPr>
        <p:txBody>
          <a:bodyPr spcFirstLastPara="1" wrap="square" lIns="91425" tIns="45700" rIns="91425" bIns="45700" anchor="t" anchorCtr="0">
            <a:normAutofit/>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2.3 Salary &amp; Age</a:t>
            </a:r>
          </a:p>
          <a:p>
            <a:pPr marL="114300" indent="0">
              <a:buNone/>
            </a:pPr>
            <a:r>
              <a:rPr lang="en-US" sz="1600" dirty="0">
                <a:solidFill>
                  <a:schemeClr val="tx1"/>
                </a:solidFill>
                <a:effectLst/>
                <a:latin typeface="Times New Roman" panose="02020603050405020304" pitchFamily="18" charset="0"/>
                <a:cs typeface="Times New Roman" panose="02020603050405020304" pitchFamily="18" charset="0"/>
              </a:rPr>
              <a:t>After removing the outliers, it is evident that the salary and age are not related to each other.</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2.4 Salary &amp; Tenure</a:t>
            </a:r>
          </a:p>
          <a:p>
            <a:pPr marL="114300" indent="0">
              <a:buNone/>
            </a:pPr>
            <a:r>
              <a:rPr lang="en-US" sz="1600" dirty="0">
                <a:solidFill>
                  <a:schemeClr val="tx1"/>
                </a:solidFill>
                <a:effectLst/>
                <a:latin typeface="Times New Roman" panose="02020603050405020304" pitchFamily="18" charset="0"/>
                <a:cs typeface="Times New Roman" panose="02020603050405020304" pitchFamily="18" charset="0"/>
              </a:rPr>
              <a:t>After removing the outliers, it is evident that salary gets about 50% of increment as tenure increase as there is a positive correlation of 0.60.</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2.5 Salary with English, Quants &amp; Logical</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On the right.</a:t>
            </a:r>
          </a:p>
          <a:p>
            <a:pPr marL="114300" indent="0">
              <a:buNone/>
            </a:pPr>
            <a:endParaRPr lang="en-US" sz="1600"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1600" b="0" dirty="0">
              <a:solidFill>
                <a:schemeClr val="tx1"/>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13770376-4BB1-FAF3-F5E0-C5F9D6CF5712}"/>
              </a:ext>
            </a:extLst>
          </p:cNvPr>
          <p:cNvPicPr>
            <a:picLocks noChangeAspect="1"/>
          </p:cNvPicPr>
          <p:nvPr/>
        </p:nvPicPr>
        <p:blipFill>
          <a:blip r:embed="rId3"/>
          <a:stretch>
            <a:fillRect/>
          </a:stretch>
        </p:blipFill>
        <p:spPr>
          <a:xfrm>
            <a:off x="6096000" y="427905"/>
            <a:ext cx="5610396" cy="5617506"/>
          </a:xfrm>
          <a:prstGeom prst="rect">
            <a:avLst/>
          </a:prstGeom>
        </p:spPr>
      </p:pic>
    </p:spTree>
    <p:extLst>
      <p:ext uri="{BB962C8B-B14F-4D97-AF65-F5344CB8AC3E}">
        <p14:creationId xmlns:p14="http://schemas.microsoft.com/office/powerpoint/2010/main" val="542580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232823"/>
          </a:xfrm>
          <a:prstGeom prst="rect">
            <a:avLst/>
          </a:prstGeom>
          <a:noFill/>
          <a:ln>
            <a:noFill/>
          </a:ln>
        </p:spPr>
        <p:txBody>
          <a:bodyPr spcFirstLastPara="1" wrap="square" lIns="91425" tIns="45700" rIns="91425" bIns="45700" anchor="t" anchorCtr="0">
            <a:normAutofit/>
          </a:bodyPr>
          <a:lstStyle/>
          <a:p>
            <a:pPr marL="571500" indent="-457200">
              <a:buFont typeface="+mj-lt"/>
              <a:buAutoNum type="arabicPeriod" startAt="3"/>
            </a:pPr>
            <a:r>
              <a:rPr lang="en-US" sz="2500" b="1" dirty="0">
                <a:solidFill>
                  <a:schemeClr val="tx1"/>
                </a:solidFill>
                <a:latin typeface="Times New Roman" panose="02020603050405020304" pitchFamily="18" charset="0"/>
                <a:cs typeface="Times New Roman" panose="02020603050405020304" pitchFamily="18" charset="0"/>
              </a:rPr>
              <a:t>Crosstab between gender and specialization:</a:t>
            </a:r>
          </a:p>
          <a:p>
            <a:pPr marL="571500" indent="-457200">
              <a:buFont typeface="+mj-lt"/>
              <a:buAutoNum type="arabicPeriod" startAt="3"/>
            </a:pPr>
            <a:endParaRPr lang="en-US" sz="2500" b="1" dirty="0">
              <a:solidFill>
                <a:schemeClr val="tx1"/>
              </a:solidFill>
              <a:latin typeface="Times New Roman" panose="02020603050405020304" pitchFamily="18" charset="0"/>
              <a:cs typeface="Times New Roman" panose="02020603050405020304" pitchFamily="18" charset="0"/>
            </a:endParaRPr>
          </a:p>
          <a:p>
            <a:pPr marL="571500" indent="-457200">
              <a:buFont typeface="+mj-lt"/>
              <a:buAutoNum type="arabicPeriod" startAt="3"/>
            </a:pPr>
            <a:endParaRPr lang="en-US" sz="2500" b="1" dirty="0">
              <a:solidFill>
                <a:schemeClr val="tx1"/>
              </a:solidFill>
              <a:latin typeface="Times New Roman" panose="02020603050405020304" pitchFamily="18" charset="0"/>
              <a:cs typeface="Times New Roman" panose="02020603050405020304" pitchFamily="18" charset="0"/>
            </a:endParaRPr>
          </a:p>
          <a:p>
            <a:pPr marL="571500" indent="-457200">
              <a:buFont typeface="+mj-lt"/>
              <a:buAutoNum type="arabicPeriod" startAt="3"/>
            </a:pPr>
            <a:endParaRPr lang="en-US" sz="2500" b="1" dirty="0">
              <a:solidFill>
                <a:schemeClr val="tx1"/>
              </a:solidFill>
              <a:latin typeface="Times New Roman" panose="02020603050405020304" pitchFamily="18" charset="0"/>
              <a:cs typeface="Times New Roman" panose="02020603050405020304" pitchFamily="18" charset="0"/>
            </a:endParaRPr>
          </a:p>
          <a:p>
            <a:pPr marL="571500" indent="-457200">
              <a:buFont typeface="+mj-lt"/>
              <a:buAutoNum type="arabicPeriod" startAt="3"/>
            </a:pPr>
            <a:endParaRPr lang="en-US" sz="2500" b="1" dirty="0">
              <a:solidFill>
                <a:schemeClr val="tx1"/>
              </a:solidFill>
              <a:latin typeface="Times New Roman" panose="02020603050405020304" pitchFamily="18" charset="0"/>
              <a:cs typeface="Times New Roman" panose="02020603050405020304" pitchFamily="18" charset="0"/>
            </a:endParaRPr>
          </a:p>
          <a:p>
            <a:pPr marL="571500" indent="-457200">
              <a:buFont typeface="+mj-lt"/>
              <a:buAutoNum type="arabicPeriod" startAt="3"/>
            </a:pPr>
            <a:endParaRPr lang="en-US" sz="2500" b="1" dirty="0">
              <a:solidFill>
                <a:schemeClr val="tx1"/>
              </a:solidFill>
              <a:latin typeface="Times New Roman" panose="02020603050405020304" pitchFamily="18" charset="0"/>
              <a:cs typeface="Times New Roman" panose="02020603050405020304" pitchFamily="18" charset="0"/>
            </a:endParaRPr>
          </a:p>
          <a:p>
            <a:pPr marL="571500" indent="-457200">
              <a:buFont typeface="+mj-lt"/>
              <a:buAutoNum type="arabicPeriod" startAt="3"/>
            </a:pPr>
            <a:endParaRPr lang="en-US" sz="2500" b="1" dirty="0">
              <a:solidFill>
                <a:schemeClr val="tx1"/>
              </a:solidFill>
              <a:latin typeface="Times New Roman" panose="02020603050405020304" pitchFamily="18" charset="0"/>
              <a:cs typeface="Times New Roman" panose="02020603050405020304" pitchFamily="18" charset="0"/>
            </a:endParaRPr>
          </a:p>
          <a:p>
            <a:pPr marL="571500" indent="-457200">
              <a:buFont typeface="+mj-lt"/>
              <a:buAutoNum type="arabicPeriod" startAt="3"/>
            </a:pPr>
            <a:endParaRPr lang="en-US" sz="2500" b="1" dirty="0">
              <a:solidFill>
                <a:schemeClr val="tx1"/>
              </a:solidFill>
              <a:latin typeface="Times New Roman" panose="02020603050405020304" pitchFamily="18" charset="0"/>
              <a:cs typeface="Times New Roman" panose="02020603050405020304" pitchFamily="18" charset="0"/>
            </a:endParaRPr>
          </a:p>
          <a:p>
            <a:pPr marL="571500" indent="-457200">
              <a:buFont typeface="+mj-lt"/>
              <a:buAutoNum type="arabicPeriod" startAt="3"/>
            </a:pPr>
            <a:endParaRPr lang="en-US" sz="25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2500" dirty="0">
                <a:solidFill>
                  <a:schemeClr val="tx1"/>
                </a:solidFill>
                <a:latin typeface="Times New Roman" panose="02020603050405020304" pitchFamily="18" charset="0"/>
                <a:cs typeface="Times New Roman" panose="02020603050405020304" pitchFamily="18" charset="0"/>
              </a:rPr>
              <a:t>There are almost males 2 times as of females in every specialization. Also, there are very less number of females who opted for mechanical and electronics.</a:t>
            </a:r>
          </a:p>
          <a:p>
            <a:pPr marL="114300" indent="0">
              <a:buNone/>
            </a:pPr>
            <a:endParaRPr lang="en-US" sz="1600" b="0" dirty="0">
              <a:solidFill>
                <a:schemeClr val="tx1"/>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F3191729-5EDA-FC40-3D90-590CE5BAA6D0}"/>
              </a:ext>
            </a:extLst>
          </p:cNvPr>
          <p:cNvPicPr>
            <a:picLocks noChangeAspect="1"/>
          </p:cNvPicPr>
          <p:nvPr/>
        </p:nvPicPr>
        <p:blipFill>
          <a:blip r:embed="rId3"/>
          <a:stretch>
            <a:fillRect/>
          </a:stretch>
        </p:blipFill>
        <p:spPr>
          <a:xfrm>
            <a:off x="1457325" y="1757362"/>
            <a:ext cx="9277350" cy="3343275"/>
          </a:xfrm>
          <a:prstGeom prst="rect">
            <a:avLst/>
          </a:prstGeom>
        </p:spPr>
      </p:pic>
    </p:spTree>
    <p:extLst>
      <p:ext uri="{BB962C8B-B14F-4D97-AF65-F5344CB8AC3E}">
        <p14:creationId xmlns:p14="http://schemas.microsoft.com/office/powerpoint/2010/main" val="65342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77979" y="912459"/>
            <a:ext cx="10636041" cy="507827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Background: </a:t>
            </a:r>
          </a:p>
          <a:p>
            <a:pPr marR="0" lvl="0" algn="l" rtl="0">
              <a:spcBef>
                <a:spcPts val="0"/>
              </a:spcBef>
              <a:spcAft>
                <a:spcPts val="0"/>
              </a:spcAft>
              <a:buClr>
                <a:schemeClr val="dk1"/>
              </a:buClr>
              <a:buSzPts val="1800"/>
            </a:pPr>
            <a:r>
              <a:rPr lang="en-US" sz="1800" dirty="0">
                <a:latin typeface="Times New Roman" panose="02020603050405020304" pitchFamily="18" charset="0"/>
                <a:cs typeface="Times New Roman" panose="02020603050405020304" pitchFamily="18" charset="0"/>
              </a:rPr>
              <a:t>I am Surya Atrish pursuing </a:t>
            </a:r>
            <a:r>
              <a:rPr lang="en-US" sz="1800" dirty="0" err="1">
                <a:latin typeface="Times New Roman" panose="02020603050405020304" pitchFamily="18" charset="0"/>
                <a:cs typeface="Times New Roman" panose="02020603050405020304" pitchFamily="18" charset="0"/>
              </a:rPr>
              <a:t>B.Tech</a:t>
            </a:r>
            <a:r>
              <a:rPr lang="en-US" sz="1800" dirty="0">
                <a:latin typeface="Times New Roman" panose="02020603050405020304" pitchFamily="18" charset="0"/>
                <a:cs typeface="Times New Roman" panose="02020603050405020304" pitchFamily="18" charset="0"/>
              </a:rPr>
              <a:t> in Computer Science and Engineering with a strong interest in Python and Data Analytics.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Motivation for Data Science: </a:t>
            </a:r>
          </a:p>
          <a:p>
            <a:pPr marR="0" lvl="0" algn="l" rtl="0">
              <a:spcBef>
                <a:spcPts val="0"/>
              </a:spcBef>
              <a:spcAft>
                <a:spcPts val="0"/>
              </a:spcAft>
              <a:buClr>
                <a:schemeClr val="dk1"/>
              </a:buClr>
              <a:buSzPts val="1800"/>
            </a:pPr>
            <a:r>
              <a:rPr lang="en-US" sz="1800" dirty="0">
                <a:latin typeface="Times New Roman" panose="02020603050405020304" pitchFamily="18" charset="0"/>
                <a:cs typeface="Times New Roman" panose="02020603050405020304" pitchFamily="18" charset="0"/>
              </a:rPr>
              <a:t>Since the start of my undergraduate life, I was deeply interested in Python, its various libraries and frameworks and all the various kinds of problems it can solve. So, I started learning about it, started doing projects. At the same time, I also completed an internship on Data Analytics in Python, SQL Tableau and Power BI. Through research and introspection, I discovered that Data Science resonates deeply with me, offering a perfect fit for my aspirations and skills.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Work Experience: </a:t>
            </a:r>
          </a:p>
          <a:p>
            <a:pPr marR="0" lvl="0" algn="l" rtl="0">
              <a:spcBef>
                <a:spcPts val="0"/>
              </a:spcBef>
              <a:spcAft>
                <a:spcPts val="0"/>
              </a:spcAft>
              <a:buClr>
                <a:schemeClr val="dk1"/>
              </a:buClr>
              <a:buSzPts val="1800"/>
            </a:pPr>
            <a:r>
              <a:rPr lang="en-US" sz="1800" dirty="0">
                <a:latin typeface="Times New Roman" panose="02020603050405020304" pitchFamily="18" charset="0"/>
                <a:cs typeface="Times New Roman" panose="02020603050405020304" pitchFamily="18" charset="0"/>
              </a:rPr>
              <a:t>I am Currently interning at </a:t>
            </a:r>
            <a:r>
              <a:rPr lang="en-US" sz="1800" dirty="0" err="1">
                <a:latin typeface="Times New Roman" panose="02020603050405020304" pitchFamily="18" charset="0"/>
                <a:cs typeface="Times New Roman" panose="02020603050405020304" pitchFamily="18" charset="0"/>
              </a:rPr>
              <a:t>Innomatics</a:t>
            </a:r>
            <a:r>
              <a:rPr lang="en-US" sz="1800" dirty="0">
                <a:latin typeface="Times New Roman" panose="02020603050405020304" pitchFamily="18" charset="0"/>
                <a:cs typeface="Times New Roman" panose="02020603050405020304" pitchFamily="18" charset="0"/>
              </a:rPr>
              <a:t> Research Labs, transitioning from a computer science and engineering background to data science.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LinkedIn: </a:t>
            </a:r>
            <a:r>
              <a:rPr lang="en-US" sz="1800" dirty="0">
                <a:latin typeface="Times New Roman" panose="02020603050405020304" pitchFamily="18" charset="0"/>
                <a:cs typeface="Times New Roman" panose="02020603050405020304" pitchFamily="18" charset="0"/>
              </a:rPr>
              <a:t>https://www.linkedin.com/in/surya-atrish/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GitHub: </a:t>
            </a:r>
            <a:r>
              <a:rPr lang="en-US" sz="1800" dirty="0">
                <a:latin typeface="Times New Roman" panose="02020603050405020304" pitchFamily="18" charset="0"/>
                <a:cs typeface="Times New Roman" panose="02020603050405020304" pitchFamily="18" charset="0"/>
              </a:rPr>
              <a:t>https://github.com/suryaatrish</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Bivariate Analysis: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232823"/>
          </a:xfrm>
          <a:prstGeom prst="rect">
            <a:avLst/>
          </a:prstGeom>
          <a:noFill/>
          <a:ln>
            <a:noFill/>
          </a:ln>
        </p:spPr>
        <p:txBody>
          <a:bodyPr spcFirstLastPara="1" wrap="square" lIns="91425" tIns="45700" rIns="91425" bIns="45700" anchor="t" anchorCtr="0">
            <a:normAutofit/>
          </a:bodyPr>
          <a:lstStyle/>
          <a:p>
            <a:pPr marL="571500" indent="-457200">
              <a:buFont typeface="+mj-lt"/>
              <a:buAutoNum type="arabicPeriod" startAt="4"/>
            </a:pPr>
            <a:r>
              <a:rPr lang="en-US" sz="2500" b="1" dirty="0">
                <a:solidFill>
                  <a:schemeClr val="tx1"/>
                </a:solidFill>
                <a:latin typeface="Times New Roman" panose="02020603050405020304" pitchFamily="18" charset="0"/>
                <a:cs typeface="Times New Roman" panose="02020603050405020304" pitchFamily="18" charset="0"/>
              </a:rPr>
              <a:t>Pivot Tables:</a:t>
            </a: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b="0" dirty="0">
              <a:solidFill>
                <a:schemeClr val="tx1"/>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16297974-E9B1-C8D9-B354-9729CFFFCD3F}"/>
              </a:ext>
            </a:extLst>
          </p:cNvPr>
          <p:cNvPicPr>
            <a:picLocks noChangeAspect="1"/>
          </p:cNvPicPr>
          <p:nvPr/>
        </p:nvPicPr>
        <p:blipFill>
          <a:blip r:embed="rId3"/>
          <a:stretch>
            <a:fillRect/>
          </a:stretch>
        </p:blipFill>
        <p:spPr>
          <a:xfrm>
            <a:off x="593482" y="1486404"/>
            <a:ext cx="4058729" cy="2143925"/>
          </a:xfrm>
          <a:prstGeom prst="rect">
            <a:avLst/>
          </a:prstGeom>
        </p:spPr>
      </p:pic>
      <p:pic>
        <p:nvPicPr>
          <p:cNvPr id="6" name="Picture 5">
            <a:extLst>
              <a:ext uri="{FF2B5EF4-FFF2-40B4-BE49-F238E27FC236}">
                <a16:creationId xmlns:a16="http://schemas.microsoft.com/office/drawing/2014/main" id="{4017543E-5A80-A8DA-119C-1D83A341F6A3}"/>
              </a:ext>
            </a:extLst>
          </p:cNvPr>
          <p:cNvPicPr>
            <a:picLocks noChangeAspect="1"/>
          </p:cNvPicPr>
          <p:nvPr/>
        </p:nvPicPr>
        <p:blipFill>
          <a:blip r:embed="rId4"/>
          <a:stretch>
            <a:fillRect/>
          </a:stretch>
        </p:blipFill>
        <p:spPr>
          <a:xfrm>
            <a:off x="593481" y="3630329"/>
            <a:ext cx="4058729" cy="2352626"/>
          </a:xfrm>
          <a:prstGeom prst="rect">
            <a:avLst/>
          </a:prstGeom>
        </p:spPr>
      </p:pic>
      <p:pic>
        <p:nvPicPr>
          <p:cNvPr id="8" name="Picture 7">
            <a:extLst>
              <a:ext uri="{FF2B5EF4-FFF2-40B4-BE49-F238E27FC236}">
                <a16:creationId xmlns:a16="http://schemas.microsoft.com/office/drawing/2014/main" id="{D10E027A-F19B-9EA5-7DCC-ABF148718988}"/>
              </a:ext>
            </a:extLst>
          </p:cNvPr>
          <p:cNvPicPr>
            <a:picLocks noChangeAspect="1"/>
          </p:cNvPicPr>
          <p:nvPr/>
        </p:nvPicPr>
        <p:blipFill>
          <a:blip r:embed="rId5"/>
          <a:stretch>
            <a:fillRect/>
          </a:stretch>
        </p:blipFill>
        <p:spPr>
          <a:xfrm>
            <a:off x="6593304" y="1341530"/>
            <a:ext cx="4383355" cy="2540794"/>
          </a:xfrm>
          <a:prstGeom prst="rect">
            <a:avLst/>
          </a:prstGeom>
        </p:spPr>
      </p:pic>
      <p:sp>
        <p:nvSpPr>
          <p:cNvPr id="9" name="TextBox 8">
            <a:extLst>
              <a:ext uri="{FF2B5EF4-FFF2-40B4-BE49-F238E27FC236}">
                <a16:creationId xmlns:a16="http://schemas.microsoft.com/office/drawing/2014/main" id="{EB71E551-9B43-946D-5068-D1DF3445205D}"/>
              </a:ext>
            </a:extLst>
          </p:cNvPr>
          <p:cNvSpPr txBox="1"/>
          <p:nvPr/>
        </p:nvSpPr>
        <p:spPr>
          <a:xfrm>
            <a:off x="465221" y="6076639"/>
            <a:ext cx="5325979"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College within Tier 1 offers high salary as compared to the colleges in </a:t>
            </a:r>
            <a:r>
              <a:rPr lang="en-US" dirty="0" err="1">
                <a:latin typeface="Times New Roman" panose="02020603050405020304" pitchFamily="18" charset="0"/>
                <a:cs typeface="Times New Roman" panose="02020603050405020304" pitchFamily="18" charset="0"/>
              </a:rPr>
              <a:t>TIer</a:t>
            </a:r>
            <a:r>
              <a:rPr lang="en-US" dirty="0">
                <a:latin typeface="Times New Roman" panose="02020603050405020304" pitchFamily="18" charset="0"/>
                <a:cs typeface="Times New Roman" panose="02020603050405020304" pitchFamily="18" charset="0"/>
              </a:rPr>
              <a:t> 2. Colleges in Tier 2 offers below overall average salary.</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9D2A9C-F248-8DE8-E8BF-098A009CAA67}"/>
              </a:ext>
            </a:extLst>
          </p:cNvPr>
          <p:cNvSpPr txBox="1"/>
          <p:nvPr/>
        </p:nvSpPr>
        <p:spPr>
          <a:xfrm>
            <a:off x="6593303" y="3888046"/>
            <a:ext cx="5185459"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Cities under Tier 1 and 2 offers almost same salaries to students.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266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Research Questions:</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340894" y="812588"/>
            <a:ext cx="10991127" cy="5232823"/>
          </a:xfrm>
          <a:prstGeom prst="rect">
            <a:avLst/>
          </a:prstGeom>
          <a:noFill/>
          <a:ln>
            <a:noFill/>
          </a:ln>
        </p:spPr>
        <p:txBody>
          <a:bodyPr spcFirstLastPara="1" wrap="square" lIns="91425" tIns="45700" rIns="91425" bIns="45700" anchor="t" anchorCtr="0">
            <a:normAutofit/>
          </a:bodyPr>
          <a:lstStyle/>
          <a:p>
            <a:pPr marL="571500" indent="-457200">
              <a:buAutoNum type="arabicPeriod"/>
            </a:pPr>
            <a:r>
              <a:rPr lang="en-US" sz="2500" b="1" dirty="0">
                <a:solidFill>
                  <a:schemeClr val="tx1"/>
                </a:solidFill>
                <a:effectLst/>
                <a:latin typeface="Times New Roman" panose="02020603050405020304" pitchFamily="18" charset="0"/>
                <a:cs typeface="Times New Roman" panose="02020603050405020304" pitchFamily="18" charset="0"/>
              </a:rPr>
              <a:t>Data Overview:</a:t>
            </a: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2500" b="0"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25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2500" b="0" dirty="0">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US" sz="2500" b="0" dirty="0">
              <a:solidFill>
                <a:schemeClr val="tx1"/>
              </a:solidFill>
              <a:effectLst/>
              <a:latin typeface="Times New Roman" panose="02020603050405020304" pitchFamily="18" charset="0"/>
              <a:cs typeface="Times New Roman" panose="02020603050405020304" pitchFamily="18" charset="0"/>
            </a:endParaRPr>
          </a:p>
          <a:p>
            <a:pPr marL="114300" indent="0">
              <a:buNone/>
            </a:pPr>
            <a:br>
              <a:rPr lang="en-US" sz="2500" b="0" dirty="0">
                <a:solidFill>
                  <a:schemeClr val="tx1"/>
                </a:solidFill>
                <a:effectLst/>
                <a:latin typeface="Times New Roman" panose="02020603050405020304" pitchFamily="18" charset="0"/>
                <a:cs typeface="Times New Roman" panose="02020603050405020304" pitchFamily="18" charset="0"/>
              </a:rPr>
            </a:br>
            <a:r>
              <a:rPr lang="en-US" sz="2500" b="0" dirty="0">
                <a:solidFill>
                  <a:schemeClr val="tx1"/>
                </a:solidFill>
                <a:effectLst/>
                <a:latin typeface="Times New Roman" panose="02020603050405020304" pitchFamily="18" charset="0"/>
                <a:cs typeface="Times New Roman" panose="02020603050405020304" pitchFamily="18" charset="0"/>
              </a:rPr>
              <a:t>2. </a:t>
            </a:r>
            <a:r>
              <a:rPr lang="en-US" sz="2500" b="1" dirty="0">
                <a:solidFill>
                  <a:schemeClr val="tx1"/>
                </a:solidFill>
                <a:effectLst/>
                <a:latin typeface="Times New Roman" panose="02020603050405020304" pitchFamily="18" charset="0"/>
                <a:cs typeface="Times New Roman" panose="02020603050405020304" pitchFamily="18" charset="0"/>
              </a:rPr>
              <a:t>Data Preparation:</a:t>
            </a:r>
            <a:endParaRPr lang="en-US" sz="2500" b="0" dirty="0">
              <a:solidFill>
                <a:schemeClr val="tx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66BE368-FB2E-9331-C24C-10E9D69C45ED}"/>
              </a:ext>
            </a:extLst>
          </p:cNvPr>
          <p:cNvPicPr>
            <a:picLocks noChangeAspect="1"/>
          </p:cNvPicPr>
          <p:nvPr/>
        </p:nvPicPr>
        <p:blipFill>
          <a:blip r:embed="rId3"/>
          <a:stretch>
            <a:fillRect/>
          </a:stretch>
        </p:blipFill>
        <p:spPr>
          <a:xfrm>
            <a:off x="859979" y="1426508"/>
            <a:ext cx="6889657" cy="1921341"/>
          </a:xfrm>
          <a:prstGeom prst="rect">
            <a:avLst/>
          </a:prstGeom>
        </p:spPr>
      </p:pic>
      <p:pic>
        <p:nvPicPr>
          <p:cNvPr id="5" name="Picture 4">
            <a:extLst>
              <a:ext uri="{FF2B5EF4-FFF2-40B4-BE49-F238E27FC236}">
                <a16:creationId xmlns:a16="http://schemas.microsoft.com/office/drawing/2014/main" id="{F2CA0F4C-7733-01CA-22BC-20CFD583172F}"/>
              </a:ext>
            </a:extLst>
          </p:cNvPr>
          <p:cNvPicPr>
            <a:picLocks noChangeAspect="1"/>
          </p:cNvPicPr>
          <p:nvPr/>
        </p:nvPicPr>
        <p:blipFill>
          <a:blip r:embed="rId4"/>
          <a:stretch>
            <a:fillRect/>
          </a:stretch>
        </p:blipFill>
        <p:spPr>
          <a:xfrm>
            <a:off x="859979" y="4146144"/>
            <a:ext cx="7193158" cy="2069265"/>
          </a:xfrm>
          <a:prstGeom prst="rect">
            <a:avLst/>
          </a:prstGeom>
        </p:spPr>
      </p:pic>
    </p:spTree>
    <p:extLst>
      <p:ext uri="{BB962C8B-B14F-4D97-AF65-F5344CB8AC3E}">
        <p14:creationId xmlns:p14="http://schemas.microsoft.com/office/powerpoint/2010/main" val="1025892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1" name="Google Shape;111;p4">
            <a:extLst>
              <a:ext uri="{FF2B5EF4-FFF2-40B4-BE49-F238E27FC236}">
                <a16:creationId xmlns:a16="http://schemas.microsoft.com/office/drawing/2014/main" id="{FA41626C-94DE-8342-B4A5-C0D781DDAD70}"/>
              </a:ext>
            </a:extLst>
          </p:cNvPr>
          <p:cNvSpPr txBox="1">
            <a:spLocks noGrp="1"/>
          </p:cNvSpPr>
          <p:nvPr>
            <p:ph type="body" idx="1"/>
          </p:nvPr>
        </p:nvSpPr>
        <p:spPr>
          <a:xfrm>
            <a:off x="838199" y="1110103"/>
            <a:ext cx="10991127" cy="5232823"/>
          </a:xfrm>
          <a:prstGeom prst="rect">
            <a:avLst/>
          </a:prstGeom>
          <a:noFill/>
          <a:ln>
            <a:noFill/>
          </a:ln>
        </p:spPr>
        <p:txBody>
          <a:bodyPr spcFirstLastPara="1" wrap="square" lIns="91425" tIns="45700" rIns="91425" bIns="45700" anchor="t" anchorCtr="0">
            <a:normAutofit fontScale="55000" lnSpcReduction="20000"/>
          </a:bodyPr>
          <a:lstStyle/>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1. </a:t>
            </a:r>
            <a:r>
              <a:rPr lang="en-US" sz="2500" b="1" dirty="0">
                <a:solidFill>
                  <a:schemeClr val="tx1"/>
                </a:solidFill>
                <a:effectLst/>
                <a:latin typeface="Times New Roman" panose="02020603050405020304" pitchFamily="18" charset="0"/>
                <a:cs typeface="Times New Roman" panose="02020603050405020304" pitchFamily="18" charset="0"/>
              </a:rPr>
              <a:t>Data Overview:</a:t>
            </a:r>
            <a:endParaRPr lang="en-US" sz="2500" b="0"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Within the dataset, the focus lies on exploring the employment outcomes of engineering graduates, with particular attention to the target variable "Salary". Additionally, it encompasses standardized scores representing cognitive, technical, and personality skills.</a:t>
            </a:r>
          </a:p>
          <a:p>
            <a:pPr marL="114300" indent="0">
              <a:buNone/>
            </a:pPr>
            <a:br>
              <a:rPr lang="en-US" sz="2500" b="0" dirty="0">
                <a:solidFill>
                  <a:schemeClr val="tx1"/>
                </a:solidFill>
                <a:effectLst/>
                <a:latin typeface="Times New Roman" panose="02020603050405020304" pitchFamily="18" charset="0"/>
                <a:cs typeface="Times New Roman" panose="02020603050405020304" pitchFamily="18" charset="0"/>
              </a:rPr>
            </a:br>
            <a:r>
              <a:rPr lang="en-US" sz="2500" b="0" dirty="0">
                <a:solidFill>
                  <a:schemeClr val="tx1"/>
                </a:solidFill>
                <a:effectLst/>
                <a:latin typeface="Times New Roman" panose="02020603050405020304" pitchFamily="18" charset="0"/>
                <a:cs typeface="Times New Roman" panose="02020603050405020304" pitchFamily="18" charset="0"/>
              </a:rPr>
              <a:t>2. </a:t>
            </a:r>
            <a:r>
              <a:rPr lang="en-US" sz="2500" b="1" dirty="0">
                <a:solidFill>
                  <a:schemeClr val="tx1"/>
                </a:solidFill>
                <a:effectLst/>
                <a:latin typeface="Times New Roman" panose="02020603050405020304" pitchFamily="18" charset="0"/>
                <a:cs typeface="Times New Roman" panose="02020603050405020304" pitchFamily="18" charset="0"/>
              </a:rPr>
              <a:t>Data Preparation:</a:t>
            </a:r>
            <a:endParaRPr lang="en-US" sz="2500" b="0"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Initial scrutiny reveals a dataset comprising 3998 rows and 39 columns.</a:t>
            </a: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To refine the dataset, redundant rows and columns are eliminated to ensure data efficiency.</a:t>
            </a: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The mitigation of missing values (</a:t>
            </a:r>
            <a:r>
              <a:rPr lang="en-US" sz="2500" b="0" dirty="0" err="1">
                <a:solidFill>
                  <a:schemeClr val="tx1"/>
                </a:solidFill>
                <a:effectLst/>
                <a:latin typeface="Times New Roman" panose="02020603050405020304" pitchFamily="18" charset="0"/>
                <a:cs typeface="Times New Roman" panose="02020603050405020304" pitchFamily="18" charset="0"/>
              </a:rPr>
              <a:t>NaN</a:t>
            </a:r>
            <a:r>
              <a:rPr lang="en-US" sz="2500" b="0" dirty="0">
                <a:solidFill>
                  <a:schemeClr val="tx1"/>
                </a:solidFill>
                <a:effectLst/>
                <a:latin typeface="Times New Roman" panose="02020603050405020304" pitchFamily="18" charset="0"/>
                <a:cs typeface="Times New Roman" panose="02020603050405020304" pitchFamily="18" charset="0"/>
              </a:rPr>
              <a:t>) is prioritized to uphold data integrity.</a:t>
            </a: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Post-cleaning, the next step involves visualization.</a:t>
            </a:r>
          </a:p>
          <a:p>
            <a:pPr marL="114300" indent="0">
              <a:buNone/>
            </a:pPr>
            <a:br>
              <a:rPr lang="en-US" sz="2500" b="0" dirty="0">
                <a:solidFill>
                  <a:schemeClr val="tx1"/>
                </a:solidFill>
                <a:effectLst/>
                <a:latin typeface="Times New Roman" panose="02020603050405020304" pitchFamily="18" charset="0"/>
                <a:cs typeface="Times New Roman" panose="02020603050405020304" pitchFamily="18" charset="0"/>
              </a:rPr>
            </a:br>
            <a:r>
              <a:rPr lang="en-US" sz="2500" b="0" dirty="0">
                <a:solidFill>
                  <a:schemeClr val="tx1"/>
                </a:solidFill>
                <a:effectLst/>
                <a:latin typeface="Times New Roman" panose="02020603050405020304" pitchFamily="18" charset="0"/>
                <a:cs typeface="Times New Roman" panose="02020603050405020304" pitchFamily="18" charset="0"/>
              </a:rPr>
              <a:t>3. </a:t>
            </a:r>
            <a:r>
              <a:rPr lang="en-US" sz="2500" b="1" dirty="0">
                <a:solidFill>
                  <a:schemeClr val="tx1"/>
                </a:solidFill>
                <a:effectLst/>
                <a:latin typeface="Times New Roman" panose="02020603050405020304" pitchFamily="18" charset="0"/>
                <a:cs typeface="Times New Roman" panose="02020603050405020304" pitchFamily="18" charset="0"/>
              </a:rPr>
              <a:t>Data Visualization:</a:t>
            </a:r>
            <a:endParaRPr lang="en-US" sz="2500" b="0"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a:t>
            </a:r>
            <a:r>
              <a:rPr lang="en-US" sz="2500" b="1" dirty="0">
                <a:solidFill>
                  <a:schemeClr val="tx1"/>
                </a:solidFill>
                <a:effectLst/>
                <a:latin typeface="Times New Roman" panose="02020603050405020304" pitchFamily="18" charset="0"/>
                <a:cs typeface="Times New Roman" panose="02020603050405020304" pitchFamily="18" charset="0"/>
              </a:rPr>
              <a:t>Univariate Analysis:</a:t>
            </a:r>
            <a:endParaRPr lang="en-US" sz="2500" b="0"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Univariate analysis encompasses various plots such as Cumulative Distribution Functions (CDF), Histograms, Box Plots, and Summary Plots.</a:t>
            </a: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These visualizations effectively illustrate probability and frequency distributions.</a:t>
            </a:r>
          </a:p>
          <a:p>
            <a:pPr marL="114300" indent="0">
              <a:buNone/>
            </a:pPr>
            <a:br>
              <a:rPr lang="en-US" sz="2500" b="0" dirty="0">
                <a:solidFill>
                  <a:schemeClr val="tx1"/>
                </a:solidFill>
                <a:effectLst/>
                <a:latin typeface="Times New Roman" panose="02020603050405020304" pitchFamily="18" charset="0"/>
                <a:cs typeface="Times New Roman" panose="02020603050405020304" pitchFamily="18" charset="0"/>
              </a:rPr>
            </a:br>
            <a:r>
              <a:rPr lang="en-US" sz="2500" b="0" dirty="0">
                <a:solidFill>
                  <a:schemeClr val="tx1"/>
                </a:solidFill>
                <a:effectLst/>
                <a:latin typeface="Times New Roman" panose="02020603050405020304" pitchFamily="18" charset="0"/>
                <a:cs typeface="Times New Roman" panose="02020603050405020304" pitchFamily="18" charset="0"/>
              </a:rPr>
              <a:t>    - </a:t>
            </a:r>
            <a:r>
              <a:rPr lang="en-US" sz="2500" b="1" dirty="0">
                <a:solidFill>
                  <a:schemeClr val="tx1"/>
                </a:solidFill>
                <a:effectLst/>
                <a:latin typeface="Times New Roman" panose="02020603050405020304" pitchFamily="18" charset="0"/>
                <a:cs typeface="Times New Roman" panose="02020603050405020304" pitchFamily="18" charset="0"/>
              </a:rPr>
              <a:t>Bivariate Analysis:</a:t>
            </a:r>
            <a:endParaRPr lang="en-US" sz="2500" b="0"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Bivariate analysis incorporates Scatterplots, </a:t>
            </a:r>
            <a:r>
              <a:rPr lang="en-US" sz="2500" b="0" dirty="0" err="1">
                <a:solidFill>
                  <a:schemeClr val="tx1"/>
                </a:solidFill>
                <a:effectLst/>
                <a:latin typeface="Times New Roman" panose="02020603050405020304" pitchFamily="18" charset="0"/>
                <a:cs typeface="Times New Roman" panose="02020603050405020304" pitchFamily="18" charset="0"/>
              </a:rPr>
              <a:t>Barplots</a:t>
            </a:r>
            <a:r>
              <a:rPr lang="en-US" sz="2500" b="0" dirty="0">
                <a:solidFill>
                  <a:schemeClr val="tx1"/>
                </a:solidFill>
                <a:effectLst/>
                <a:latin typeface="Times New Roman" panose="02020603050405020304" pitchFamily="18" charset="0"/>
                <a:cs typeface="Times New Roman" panose="02020603050405020304" pitchFamily="18" charset="0"/>
              </a:rPr>
              <a:t>, Crosstabs, Pivot tables, and pie charts.</a:t>
            </a: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It facilitates the comparison of percentages across variables and the identification of outliers, prominently showcased through Boxplots.</a:t>
            </a:r>
          </a:p>
          <a:p>
            <a:pPr marL="114300" indent="0">
              <a:buNone/>
            </a:pPr>
            <a:r>
              <a:rPr lang="en-US" sz="2500" b="0" dirty="0">
                <a:solidFill>
                  <a:schemeClr val="tx1"/>
                </a:solidFill>
                <a:effectLst/>
                <a:latin typeface="Times New Roman" panose="02020603050405020304" pitchFamily="18" charset="0"/>
                <a:cs typeface="Times New Roman" panose="02020603050405020304" pitchFamily="18" charset="0"/>
              </a:rPr>
              <a:t>        - </a:t>
            </a:r>
            <a:r>
              <a:rPr lang="en-US" sz="2500" b="0" dirty="0" err="1">
                <a:solidFill>
                  <a:schemeClr val="tx1"/>
                </a:solidFill>
                <a:effectLst/>
                <a:latin typeface="Times New Roman" panose="02020603050405020304" pitchFamily="18" charset="0"/>
                <a:cs typeface="Times New Roman" panose="02020603050405020304" pitchFamily="18" charset="0"/>
              </a:rPr>
              <a:t>Countplots</a:t>
            </a:r>
            <a:r>
              <a:rPr lang="en-US" sz="2500" b="0" dirty="0">
                <a:solidFill>
                  <a:schemeClr val="tx1"/>
                </a:solidFill>
                <a:effectLst/>
                <a:latin typeface="Times New Roman" panose="02020603050405020304" pitchFamily="18" charset="0"/>
                <a:cs typeface="Times New Roman" panose="02020603050405020304" pitchFamily="18" charset="0"/>
              </a:rPr>
              <a:t> are particularly useful in pinpointing outliers within categorical variables like Job City, offering insights into cities with significant employee counts.</a:t>
            </a:r>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201873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347996" y="1004630"/>
            <a:ext cx="11186278" cy="58533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Step - 1 - Introduction -&gt; Give a detailed data description and objective</a:t>
            </a:r>
          </a:p>
          <a:p>
            <a:pPr indent="-457200">
              <a:spcBef>
                <a:spcPts val="0"/>
              </a:spcBef>
              <a:buSzPct val="100000"/>
            </a:pPr>
            <a:r>
              <a:rPr lang="en-US" sz="1600" dirty="0">
                <a:latin typeface="Times New Roman" panose="02020603050405020304" pitchFamily="18" charset="0"/>
                <a:cs typeface="Times New Roman" panose="02020603050405020304" pitchFamily="18" charset="0"/>
              </a:rPr>
              <a:t>Dataset Description</a:t>
            </a:r>
          </a:p>
          <a:p>
            <a:pPr indent="-457200">
              <a:spcBef>
                <a:spcPts val="0"/>
              </a:spcBef>
              <a:buSzPct val="100000"/>
            </a:pPr>
            <a:r>
              <a:rPr lang="en-US" sz="1600" dirty="0">
                <a:latin typeface="Times New Roman" panose="02020603050405020304" pitchFamily="18" charset="0"/>
                <a:cs typeface="Times New Roman" panose="02020603050405020304" pitchFamily="18" charset="0"/>
              </a:rPr>
              <a:t>Objective</a:t>
            </a:r>
          </a:p>
          <a:p>
            <a:pPr marL="0" lvl="0" indent="0" algn="l" rtl="0">
              <a:lnSpc>
                <a:spcPct val="9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Step - 2 - Import the data and display the head, shape and description of the data.</a:t>
            </a:r>
          </a:p>
          <a:p>
            <a:pPr indent="-457200">
              <a:spcBef>
                <a:spcPts val="0"/>
              </a:spcBef>
              <a:buSzPct val="100000"/>
            </a:pPr>
            <a:r>
              <a:rPr lang="en-US" sz="1600" dirty="0">
                <a:latin typeface="Times New Roman" panose="02020603050405020304" pitchFamily="18" charset="0"/>
                <a:cs typeface="Times New Roman" panose="02020603050405020304" pitchFamily="18" charset="0"/>
              </a:rPr>
              <a:t>Describing the data</a:t>
            </a:r>
          </a:p>
          <a:p>
            <a:pPr indent="-457200">
              <a:spcBef>
                <a:spcPts val="0"/>
              </a:spcBef>
              <a:buSzPct val="100000"/>
            </a:pPr>
            <a:r>
              <a:rPr lang="en-US" sz="1600" dirty="0">
                <a:latin typeface="Times New Roman" panose="02020603050405020304" pitchFamily="18" charset="0"/>
                <a:cs typeface="Times New Roman" panose="02020603050405020304" pitchFamily="18" charset="0"/>
              </a:rPr>
              <a:t>Data Cleaning</a:t>
            </a:r>
          </a:p>
          <a:p>
            <a:pPr indent="-457200">
              <a:spcBef>
                <a:spcPts val="0"/>
              </a:spcBef>
              <a:buSzPct val="100000"/>
            </a:pPr>
            <a:r>
              <a:rPr lang="en-US" sz="1600" dirty="0">
                <a:latin typeface="Times New Roman" panose="02020603050405020304" pitchFamily="18" charset="0"/>
                <a:cs typeface="Times New Roman" panose="02020603050405020304" pitchFamily="18" charset="0"/>
              </a:rPr>
              <a:t>Conversion of Data Types</a:t>
            </a:r>
          </a:p>
          <a:p>
            <a:pPr indent="-457200">
              <a:spcBef>
                <a:spcPts val="0"/>
              </a:spcBef>
              <a:buSzPct val="100000"/>
            </a:pPr>
            <a:r>
              <a:rPr lang="en-US" sz="1600" dirty="0">
                <a:latin typeface="Times New Roman" panose="02020603050405020304" pitchFamily="18" charset="0"/>
                <a:cs typeface="Times New Roman" panose="02020603050405020304" pitchFamily="18" charset="0"/>
              </a:rPr>
              <a:t>Collapsing Categories</a:t>
            </a:r>
          </a:p>
          <a:p>
            <a:pPr indent="-457200">
              <a:spcBef>
                <a:spcPts val="0"/>
              </a:spcBef>
              <a:buSzPct val="100000"/>
            </a:pPr>
            <a:r>
              <a:rPr lang="en-US" sz="1600" dirty="0">
                <a:latin typeface="Times New Roman" panose="02020603050405020304" pitchFamily="18" charset="0"/>
                <a:cs typeface="Times New Roman" panose="02020603050405020304" pitchFamily="18" charset="0"/>
              </a:rPr>
              <a:t>Feature Engineering</a:t>
            </a:r>
          </a:p>
          <a:p>
            <a:pPr marL="0" lvl="0" indent="0" algn="l" rtl="0">
              <a:lnSpc>
                <a:spcPct val="9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Step - 3 - Univariate Analysis</a:t>
            </a:r>
          </a:p>
          <a:p>
            <a:pPr indent="-457200">
              <a:spcBef>
                <a:spcPts val="0"/>
              </a:spcBef>
              <a:buSzPct val="100000"/>
            </a:pPr>
            <a:r>
              <a:rPr lang="en-US" sz="1600" dirty="0">
                <a:latin typeface="Times New Roman" panose="02020603050405020304" pitchFamily="18" charset="0"/>
                <a:cs typeface="Times New Roman" panose="02020603050405020304" pitchFamily="18" charset="0"/>
              </a:rPr>
              <a:t>Continuous Features</a:t>
            </a:r>
          </a:p>
          <a:p>
            <a:pPr indent="-457200">
              <a:spcBef>
                <a:spcPts val="0"/>
              </a:spcBef>
              <a:buSzPct val="100000"/>
            </a:pPr>
            <a:r>
              <a:rPr lang="en-US" sz="1600" dirty="0">
                <a:latin typeface="Times New Roman" panose="02020603050405020304" pitchFamily="18" charset="0"/>
                <a:cs typeface="Times New Roman" panose="02020603050405020304" pitchFamily="18" charset="0"/>
              </a:rPr>
              <a:t>Categorical Features</a:t>
            </a:r>
          </a:p>
          <a:p>
            <a:pPr indent="-457200">
              <a:spcBef>
                <a:spcPts val="0"/>
              </a:spcBef>
              <a:buSzPct val="100000"/>
            </a:pPr>
            <a:r>
              <a:rPr lang="en-US" sz="1600" dirty="0">
                <a:latin typeface="Times New Roman" panose="02020603050405020304" pitchFamily="18" charset="0"/>
                <a:cs typeface="Times New Roman" panose="02020603050405020304" pitchFamily="18" charset="0"/>
              </a:rPr>
              <a:t>Removing Outliers</a:t>
            </a:r>
          </a:p>
          <a:p>
            <a:pPr marL="0" lvl="0" indent="0" algn="l" rtl="0">
              <a:lnSpc>
                <a:spcPct val="9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Step - 4 - Bivariate Analysis</a:t>
            </a:r>
          </a:p>
          <a:p>
            <a:pPr marL="228600" lvl="0" indent="-228600" algn="l" rtl="0">
              <a:lnSpc>
                <a:spcPct val="90000"/>
              </a:lnSpc>
              <a:spcBef>
                <a:spcPts val="0"/>
              </a:spcBef>
              <a:spcAft>
                <a:spcPts val="0"/>
              </a:spcAft>
              <a:buClr>
                <a:schemeClr val="dk1"/>
              </a:buClr>
              <a:buSzPct val="100000"/>
              <a:buChar char="•"/>
            </a:pPr>
            <a:r>
              <a:rPr lang="en-US" sz="1600" dirty="0" err="1">
                <a:latin typeface="Times New Roman" panose="02020603050405020304" pitchFamily="18" charset="0"/>
                <a:cs typeface="Times New Roman" panose="02020603050405020304" pitchFamily="18" charset="0"/>
              </a:rPr>
              <a:t>Barplots</a:t>
            </a:r>
            <a:endParaRPr lang="en-US" sz="16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0"/>
              </a:spcBef>
              <a:spcAft>
                <a:spcPts val="0"/>
              </a:spcAft>
              <a:buClr>
                <a:schemeClr val="dk1"/>
              </a:buClr>
              <a:buSzPct val="100000"/>
              <a:buChar char="•"/>
            </a:pPr>
            <a:r>
              <a:rPr lang="en-US" sz="1600" dirty="0">
                <a:latin typeface="Times New Roman" panose="02020603050405020304" pitchFamily="18" charset="0"/>
                <a:cs typeface="Times New Roman" panose="02020603050405020304" pitchFamily="18" charset="0"/>
              </a:rPr>
              <a:t>Scatter Plots</a:t>
            </a:r>
          </a:p>
          <a:p>
            <a:pPr marL="228600" lvl="0" indent="-228600" algn="l" rtl="0">
              <a:lnSpc>
                <a:spcPct val="90000"/>
              </a:lnSpc>
              <a:spcBef>
                <a:spcPts val="0"/>
              </a:spcBef>
              <a:spcAft>
                <a:spcPts val="0"/>
              </a:spcAft>
              <a:buClr>
                <a:schemeClr val="dk1"/>
              </a:buClr>
              <a:buSzPct val="100000"/>
              <a:buChar char="•"/>
            </a:pPr>
            <a:r>
              <a:rPr lang="en-US" sz="1600" dirty="0">
                <a:latin typeface="Times New Roman" panose="02020603050405020304" pitchFamily="18" charset="0"/>
                <a:cs typeface="Times New Roman" panose="02020603050405020304" pitchFamily="18" charset="0"/>
              </a:rPr>
              <a:t>Crosstabs</a:t>
            </a:r>
          </a:p>
          <a:p>
            <a:pPr marL="228600" lvl="0" indent="-228600" algn="l" rtl="0">
              <a:lnSpc>
                <a:spcPct val="90000"/>
              </a:lnSpc>
              <a:spcBef>
                <a:spcPts val="0"/>
              </a:spcBef>
              <a:spcAft>
                <a:spcPts val="0"/>
              </a:spcAft>
              <a:buClr>
                <a:schemeClr val="dk1"/>
              </a:buClr>
              <a:buSzPct val="100000"/>
              <a:buChar char="•"/>
            </a:pPr>
            <a:r>
              <a:rPr lang="en-US" sz="1600" dirty="0">
                <a:latin typeface="Times New Roman" panose="02020603050405020304" pitchFamily="18" charset="0"/>
                <a:cs typeface="Times New Roman" panose="02020603050405020304" pitchFamily="18" charset="0"/>
              </a:rPr>
              <a:t>Pivot Tables</a:t>
            </a:r>
          </a:p>
          <a:p>
            <a:pPr marL="228600" lvl="0" indent="-228600" algn="l" rtl="0">
              <a:lnSpc>
                <a:spcPct val="90000"/>
              </a:lnSpc>
              <a:spcBef>
                <a:spcPts val="0"/>
              </a:spcBef>
              <a:spcAft>
                <a:spcPts val="0"/>
              </a:spcAft>
              <a:buClr>
                <a:schemeClr val="dk1"/>
              </a:buClr>
              <a:buSzPct val="100000"/>
              <a:buChar char="•"/>
            </a:pPr>
            <a:r>
              <a:rPr lang="en-US" sz="1600" dirty="0">
                <a:latin typeface="Times New Roman" panose="02020603050405020304" pitchFamily="18" charset="0"/>
                <a:cs typeface="Times New Roman" panose="02020603050405020304" pitchFamily="18" charset="0"/>
              </a:rPr>
              <a:t>Step - 5 - Research Questions</a:t>
            </a:r>
          </a:p>
          <a:p>
            <a:pPr marL="228600" lvl="0" indent="-228600" algn="l" rtl="0">
              <a:lnSpc>
                <a:spcPct val="90000"/>
              </a:lnSpc>
              <a:spcBef>
                <a:spcPts val="0"/>
              </a:spcBef>
              <a:spcAft>
                <a:spcPts val="0"/>
              </a:spcAft>
              <a:buClr>
                <a:schemeClr val="dk1"/>
              </a:buClr>
              <a:buSzPct val="100000"/>
              <a:buChar char="•"/>
            </a:pPr>
            <a:r>
              <a:rPr lang="en-US" sz="1600" dirty="0">
                <a:latin typeface="Times New Roman" panose="02020603050405020304" pitchFamily="18" charset="0"/>
                <a:cs typeface="Times New Roman" panose="02020603050405020304" pitchFamily="18" charset="0"/>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a:p>
            <a:pPr marL="228600" lvl="0" indent="-228600" algn="l" rtl="0">
              <a:lnSpc>
                <a:spcPct val="90000"/>
              </a:lnSpc>
              <a:spcBef>
                <a:spcPts val="0"/>
              </a:spcBef>
              <a:spcAft>
                <a:spcPts val="0"/>
              </a:spcAft>
              <a:buClr>
                <a:schemeClr val="dk1"/>
              </a:buClr>
              <a:buSzPct val="100000"/>
              <a:buChar char="•"/>
            </a:pPr>
            <a:r>
              <a:rPr lang="en-US" sz="1600" dirty="0">
                <a:latin typeface="Times New Roman" panose="02020603050405020304" pitchFamily="18" charset="0"/>
                <a:cs typeface="Times New Roman" panose="02020603050405020304" pitchFamily="18" charset="0"/>
              </a:rPr>
              <a:t>Is there a relationship between gender and specialization? (i.e. Does the preference of </a:t>
            </a:r>
            <a:r>
              <a:rPr lang="en-US" sz="1600" dirty="0" err="1">
                <a:latin typeface="Times New Roman" panose="02020603050405020304" pitchFamily="18" charset="0"/>
                <a:cs typeface="Times New Roman" panose="02020603050405020304" pitchFamily="18" charset="0"/>
              </a:rPr>
              <a:t>Specialisation</a:t>
            </a:r>
            <a:r>
              <a:rPr lang="en-US" sz="1600" dirty="0">
                <a:latin typeface="Times New Roman" panose="02020603050405020304" pitchFamily="18" charset="0"/>
                <a:cs typeface="Times New Roman" panose="02020603050405020304" pitchFamily="18" charset="0"/>
              </a:rPr>
              <a:t> depend on the Gender?)</a:t>
            </a:r>
          </a:p>
          <a:p>
            <a:pPr marL="0" lvl="0" indent="0" algn="l" rtl="0">
              <a:lnSpc>
                <a:spcPct val="9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Step - 6 - Conclusion</a:t>
            </a:r>
          </a:p>
          <a:p>
            <a:pPr marL="0" lvl="0" indent="0" algn="l" rtl="0">
              <a:lnSpc>
                <a:spcPct val="9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Step - 7 - (Bonus) Come up with some interesting conclusions or research questions (such as step-5).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413CAFB-C657-CB99-8F5D-BDE6F1048AFA}"/>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2C3F250-9FDD-15B5-F882-7DEFDD406E4B}"/>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a:t>
            </a:r>
            <a:endParaRPr b="1" dirty="0">
              <a:solidFill>
                <a:srgbClr val="FF0000"/>
              </a:solidFill>
            </a:endParaRPr>
          </a:p>
        </p:txBody>
      </p:sp>
      <p:sp>
        <p:nvSpPr>
          <p:cNvPr id="111" name="Google Shape;111;p4">
            <a:extLst>
              <a:ext uri="{FF2B5EF4-FFF2-40B4-BE49-F238E27FC236}">
                <a16:creationId xmlns:a16="http://schemas.microsoft.com/office/drawing/2014/main" id="{F243CD6E-3430-721F-896A-0A6F6C6BE4D0}"/>
              </a:ext>
            </a:extLst>
          </p:cNvPr>
          <p:cNvSpPr txBox="1">
            <a:spLocks noGrp="1"/>
          </p:cNvSpPr>
          <p:nvPr>
            <p:ph type="body" idx="1"/>
          </p:nvPr>
        </p:nvSpPr>
        <p:spPr>
          <a:xfrm>
            <a:off x="684880" y="1343818"/>
            <a:ext cx="10515600" cy="4926550"/>
          </a:xfrm>
          <a:prstGeom prst="rect">
            <a:avLst/>
          </a:prstGeom>
          <a:noFill/>
          <a:ln>
            <a:noFill/>
          </a:ln>
        </p:spPr>
        <p:txBody>
          <a:bodyPr spcFirstLastPara="1" wrap="square" lIns="91425" tIns="45700" rIns="91425" bIns="45700" anchor="t" anchorCtr="0">
            <a:normAutofit lnSpcReduction="10000"/>
          </a:bodyPr>
          <a:lstStyle/>
          <a:p>
            <a:pPr marL="114300" indent="0">
              <a:buNone/>
            </a:pPr>
            <a:r>
              <a:rPr lang="en-US" sz="1900" b="0" dirty="0">
                <a:solidFill>
                  <a:schemeClr val="tx1"/>
                </a:solidFill>
                <a:effectLst/>
                <a:latin typeface="Times New Roman" panose="02020603050405020304" pitchFamily="18" charset="0"/>
                <a:cs typeface="Times New Roman" panose="02020603050405020304" pitchFamily="18" charset="0"/>
              </a:rPr>
              <a:t>The primary objective of the project is to conduct Exploratory Data Analysis (EDA) on the provided dataset, with a particular emphasis on understanding the link between various variables and the target variable, Salary. The EDA process involves:</a:t>
            </a:r>
          </a:p>
          <a:p>
            <a:pPr marL="114300" indent="0">
              <a:buNone/>
            </a:pPr>
            <a:endParaRPr lang="en-US" sz="1900" b="0" dirty="0">
              <a:solidFill>
                <a:schemeClr val="tx1"/>
              </a:solidFill>
              <a:effectLst/>
              <a:latin typeface="Times New Roman" panose="02020603050405020304" pitchFamily="18" charset="0"/>
              <a:cs typeface="Times New Roman" panose="02020603050405020304" pitchFamily="18" charset="0"/>
            </a:endParaRPr>
          </a:p>
          <a:p>
            <a:pPr marL="628650" indent="-514350">
              <a:buFont typeface="+mj-lt"/>
              <a:buAutoNum type="arabicPeriod"/>
            </a:pPr>
            <a:r>
              <a:rPr lang="en-US" sz="1900" b="0" dirty="0">
                <a:solidFill>
                  <a:schemeClr val="tx1"/>
                </a:solidFill>
                <a:effectLst/>
                <a:latin typeface="Times New Roman" panose="02020603050405020304" pitchFamily="18" charset="0"/>
                <a:cs typeface="Times New Roman" panose="02020603050405020304" pitchFamily="18" charset="0"/>
              </a:rPr>
              <a:t>Identifying and handling missing values, dealing with outliers, and ensuring data consistency and integrity.</a:t>
            </a:r>
          </a:p>
          <a:p>
            <a:pPr marL="628650" indent="-514350">
              <a:buFont typeface="+mj-lt"/>
              <a:buAutoNum type="arabicPeriod"/>
            </a:pPr>
            <a:r>
              <a:rPr lang="en-US" sz="1900" b="0" dirty="0">
                <a:solidFill>
                  <a:schemeClr val="tx1"/>
                </a:solidFill>
                <a:effectLst/>
                <a:latin typeface="Times New Roman" panose="02020603050405020304" pitchFamily="18" charset="0"/>
                <a:cs typeface="Times New Roman" panose="02020603050405020304" pitchFamily="18" charset="0"/>
              </a:rPr>
              <a:t>Calculating summary statistics (mean, median, standard deviation, etc.) for continuous variables and frequency distributions for categorical variables.</a:t>
            </a:r>
          </a:p>
          <a:p>
            <a:pPr marL="628650" indent="-514350">
              <a:buFont typeface="+mj-lt"/>
              <a:buAutoNum type="arabicPeriod"/>
            </a:pPr>
            <a:r>
              <a:rPr lang="en-US" sz="1900" b="0" dirty="0">
                <a:solidFill>
                  <a:schemeClr val="tx1"/>
                </a:solidFill>
                <a:effectLst/>
                <a:latin typeface="Times New Roman" panose="02020603050405020304" pitchFamily="18" charset="0"/>
                <a:cs typeface="Times New Roman" panose="02020603050405020304" pitchFamily="18" charset="0"/>
              </a:rPr>
              <a:t>Creating visualizations such as histograms, box plots, scatter plots, and heatmaps to explore relationships between variables, identify patterns, and detect outliers.</a:t>
            </a:r>
          </a:p>
          <a:p>
            <a:pPr marL="628650" indent="-514350">
              <a:buFont typeface="+mj-lt"/>
              <a:buAutoNum type="arabicPeriod"/>
            </a:pPr>
            <a:r>
              <a:rPr lang="en-US" sz="1900" b="0" dirty="0">
                <a:solidFill>
                  <a:schemeClr val="tx1"/>
                </a:solidFill>
                <a:effectLst/>
                <a:latin typeface="Times New Roman" panose="02020603050405020304" pitchFamily="18" charset="0"/>
                <a:cs typeface="Times New Roman" panose="02020603050405020304" pitchFamily="18" charset="0"/>
              </a:rPr>
              <a:t>Creating new features or transforming existing ones to better represent the underlying data and improve model performance.</a:t>
            </a:r>
          </a:p>
          <a:p>
            <a:pPr marL="628650" indent="-514350">
              <a:buFont typeface="+mj-lt"/>
              <a:buAutoNum type="arabicPeriod"/>
            </a:pPr>
            <a:r>
              <a:rPr lang="en-US" sz="1900" b="0" dirty="0">
                <a:solidFill>
                  <a:schemeClr val="tx1"/>
                </a:solidFill>
                <a:effectLst/>
                <a:latin typeface="Times New Roman" panose="02020603050405020304" pitchFamily="18" charset="0"/>
                <a:cs typeface="Times New Roman" panose="02020603050405020304" pitchFamily="18" charset="0"/>
              </a:rPr>
              <a:t>Examining the correlations between different variables to understand their relationships and identify potential predictors of employment outcomes.</a:t>
            </a:r>
          </a:p>
          <a:p>
            <a:pPr marL="628650" indent="-514350">
              <a:buFont typeface="+mj-lt"/>
              <a:buAutoNum type="arabicPeriod"/>
            </a:pPr>
            <a:r>
              <a:rPr lang="en-US" sz="1900" b="0" dirty="0">
                <a:solidFill>
                  <a:schemeClr val="tx1"/>
                </a:solidFill>
                <a:effectLst/>
                <a:latin typeface="Times New Roman" panose="02020603050405020304" pitchFamily="18" charset="0"/>
                <a:cs typeface="Times New Roman" panose="02020603050405020304" pitchFamily="18" charset="0"/>
              </a:rPr>
              <a:t>Investigating the relationships between the independent factors and the target variable (salary).</a:t>
            </a:r>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48004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11D5D9A-3188-128D-17D5-FAB58FAC33D2}"/>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1CBDB5F2-4ED8-2A8A-F111-168085FA2BD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Description:</a:t>
            </a:r>
            <a:endParaRPr b="1" dirty="0">
              <a:solidFill>
                <a:srgbClr val="FF0000"/>
              </a:solidFill>
            </a:endParaRPr>
          </a:p>
        </p:txBody>
      </p:sp>
      <p:sp>
        <p:nvSpPr>
          <p:cNvPr id="111" name="Google Shape;111;p4">
            <a:extLst>
              <a:ext uri="{FF2B5EF4-FFF2-40B4-BE49-F238E27FC236}">
                <a16:creationId xmlns:a16="http://schemas.microsoft.com/office/drawing/2014/main" id="{B578C981-6C3E-26BE-E46F-79CDD8423731}"/>
              </a:ext>
            </a:extLst>
          </p:cNvPr>
          <p:cNvSpPr txBox="1">
            <a:spLocks noGrp="1"/>
          </p:cNvSpPr>
          <p:nvPr>
            <p:ph type="body" idx="1"/>
          </p:nvPr>
        </p:nvSpPr>
        <p:spPr>
          <a:xfrm>
            <a:off x="838200" y="1110104"/>
            <a:ext cx="10515600" cy="4926550"/>
          </a:xfrm>
          <a:prstGeom prst="rect">
            <a:avLst/>
          </a:prstGeom>
          <a:noFill/>
          <a:ln>
            <a:noFill/>
          </a:ln>
        </p:spPr>
        <p:txBody>
          <a:bodyPr spcFirstLastPara="1" wrap="square" lIns="91425" tIns="45700" rIns="91425" bIns="45700" anchor="t" anchorCtr="0">
            <a:normAutofit fontScale="77500" lnSpcReduction="20000"/>
          </a:bodyPr>
          <a:lstStyle/>
          <a:p>
            <a:pPr marL="114300" indent="0">
              <a:buNone/>
            </a:pPr>
            <a:r>
              <a:rPr lang="en-US" sz="2200" dirty="0">
                <a:solidFill>
                  <a:schemeClr val="tx1"/>
                </a:solidFill>
                <a:latin typeface="Times New Roman" panose="02020603050405020304" pitchFamily="18" charset="0"/>
                <a:cs typeface="Times New Roman" panose="02020603050405020304" pitchFamily="18" charset="0"/>
              </a:rPr>
              <a:t>The dataset contains information on 3,998 individuals, spanning across 39 columns. Each row represents a unique individual, while each column provides specific details about their employment and educational background. </a:t>
            </a:r>
            <a:endParaRPr lang="en-US" sz="2200" b="0" dirty="0">
              <a:solidFill>
                <a:schemeClr val="tx1"/>
              </a:solidFill>
              <a:effectLst/>
              <a:latin typeface="Times New Roman" panose="02020603050405020304" pitchFamily="18" charset="0"/>
              <a:cs typeface="Times New Roman" panose="02020603050405020304" pitchFamily="18" charset="0"/>
            </a:endParaRPr>
          </a:p>
          <a:p>
            <a:pPr marL="114300" indent="0" algn="l">
              <a:buNone/>
            </a:pPr>
            <a:endParaRPr lang="en-US" sz="1200" b="1" i="0" dirty="0">
              <a:solidFill>
                <a:schemeClr val="tx1"/>
              </a:solidFill>
              <a:effectLst/>
              <a:latin typeface="Times New Roman" panose="02020603050405020304" pitchFamily="18" charset="0"/>
              <a:cs typeface="Times New Roman" panose="02020603050405020304" pitchFamily="18" charset="0"/>
            </a:endParaRPr>
          </a:p>
          <a:p>
            <a:pPr marL="114300" indent="0" algn="l">
              <a:buNone/>
            </a:pPr>
            <a:r>
              <a:rPr lang="en-US" sz="2200" b="1" dirty="0">
                <a:solidFill>
                  <a:schemeClr val="tx1"/>
                </a:solidFill>
                <a:latin typeface="Times New Roman" panose="02020603050405020304" pitchFamily="18" charset="0"/>
                <a:cs typeface="Times New Roman" panose="02020603050405020304" pitchFamily="18" charset="0"/>
              </a:rPr>
              <a:t>Key columns include</a:t>
            </a:r>
            <a:r>
              <a:rPr lang="en-US" sz="2200" b="1" i="0" dirty="0">
                <a:solidFill>
                  <a:schemeClr val="tx1"/>
                </a:solidFill>
                <a:effectLst/>
                <a:latin typeface="Times New Roman" panose="02020603050405020304" pitchFamily="18" charset="0"/>
                <a:cs typeface="Times New Roman" panose="02020603050405020304" pitchFamily="18" charset="0"/>
              </a:rPr>
              <a:t>:</a:t>
            </a:r>
            <a:endParaRPr lang="en-US" sz="2200" b="0" i="0" dirty="0">
              <a:solidFill>
                <a:schemeClr val="tx1"/>
              </a:solidFill>
              <a:effectLst/>
              <a:latin typeface="Times New Roman" panose="02020603050405020304" pitchFamily="18" charset="0"/>
              <a:cs typeface="Times New Roman" panose="02020603050405020304" pitchFamily="18" charset="0"/>
            </a:endParaRPr>
          </a:p>
          <a:p>
            <a:r>
              <a:rPr lang="en-US" sz="2200" b="1" i="0" dirty="0">
                <a:solidFill>
                  <a:schemeClr val="tx1"/>
                </a:solidFill>
                <a:effectLst/>
                <a:latin typeface="Times New Roman" panose="02020603050405020304" pitchFamily="18" charset="0"/>
                <a:cs typeface="Times New Roman" panose="02020603050405020304" pitchFamily="18" charset="0"/>
              </a:rPr>
              <a:t>ID</a:t>
            </a:r>
            <a:r>
              <a:rPr lang="en-US" sz="2200" b="0" i="0" dirty="0">
                <a:solidFill>
                  <a:schemeClr val="tx1"/>
                </a:solidFill>
                <a:effectLst/>
                <a:latin typeface="Times New Roman" panose="02020603050405020304" pitchFamily="18" charset="0"/>
                <a:cs typeface="Times New Roman" panose="02020603050405020304" pitchFamily="18" charset="0"/>
              </a:rPr>
              <a:t>: A unique identifier for each candidate.</a:t>
            </a:r>
          </a:p>
          <a:p>
            <a:r>
              <a:rPr lang="en-US" sz="2200" b="1" i="0" dirty="0">
                <a:solidFill>
                  <a:schemeClr val="tx1"/>
                </a:solidFill>
                <a:effectLst/>
                <a:latin typeface="Times New Roman" panose="02020603050405020304" pitchFamily="18" charset="0"/>
                <a:cs typeface="Times New Roman" panose="02020603050405020304" pitchFamily="18" charset="0"/>
              </a:rPr>
              <a:t>Salary</a:t>
            </a:r>
            <a:r>
              <a:rPr lang="en-US" sz="2200" b="0" i="0" dirty="0">
                <a:solidFill>
                  <a:schemeClr val="tx1"/>
                </a:solidFill>
                <a:effectLst/>
                <a:latin typeface="Times New Roman" panose="02020603050405020304" pitchFamily="18" charset="0"/>
                <a:cs typeface="Times New Roman" panose="02020603050405020304" pitchFamily="18" charset="0"/>
              </a:rPr>
              <a:t>: Annual CTC offered to the candidate (in INR).</a:t>
            </a:r>
          </a:p>
          <a:p>
            <a:r>
              <a:rPr lang="en-US" sz="2200" b="1" i="0" dirty="0">
                <a:solidFill>
                  <a:schemeClr val="tx1"/>
                </a:solidFill>
                <a:effectLst/>
                <a:latin typeface="Times New Roman" panose="02020603050405020304" pitchFamily="18" charset="0"/>
                <a:cs typeface="Times New Roman" panose="02020603050405020304" pitchFamily="18" charset="0"/>
              </a:rPr>
              <a:t>DOJ</a:t>
            </a:r>
            <a:r>
              <a:rPr lang="en-US" sz="2200" b="0" i="0" dirty="0">
                <a:solidFill>
                  <a:schemeClr val="tx1"/>
                </a:solidFill>
                <a:effectLst/>
                <a:latin typeface="Times New Roman" panose="02020603050405020304" pitchFamily="18" charset="0"/>
                <a:cs typeface="Times New Roman" panose="02020603050405020304" pitchFamily="18" charset="0"/>
              </a:rPr>
              <a:t>: Date of joining the company.</a:t>
            </a:r>
          </a:p>
          <a:p>
            <a:r>
              <a:rPr lang="en-US" sz="2200" b="1" i="0" dirty="0">
                <a:solidFill>
                  <a:schemeClr val="tx1"/>
                </a:solidFill>
                <a:effectLst/>
                <a:latin typeface="Times New Roman" panose="02020603050405020304" pitchFamily="18" charset="0"/>
                <a:cs typeface="Times New Roman" panose="02020603050405020304" pitchFamily="18" charset="0"/>
              </a:rPr>
              <a:t>DOL</a:t>
            </a:r>
            <a:r>
              <a:rPr lang="en-US" sz="2200" b="0" i="0" dirty="0">
                <a:solidFill>
                  <a:schemeClr val="tx1"/>
                </a:solidFill>
                <a:effectLst/>
                <a:latin typeface="Times New Roman" panose="02020603050405020304" pitchFamily="18" charset="0"/>
                <a:cs typeface="Times New Roman" panose="02020603050405020304" pitchFamily="18" charset="0"/>
              </a:rPr>
              <a:t>: Date of leaving the company.</a:t>
            </a:r>
          </a:p>
          <a:p>
            <a:r>
              <a:rPr lang="en-US" sz="2200" b="1" i="0" dirty="0">
                <a:solidFill>
                  <a:schemeClr val="tx1"/>
                </a:solidFill>
                <a:effectLst/>
                <a:latin typeface="Times New Roman" panose="02020603050405020304" pitchFamily="18" charset="0"/>
                <a:cs typeface="Times New Roman" panose="02020603050405020304" pitchFamily="18" charset="0"/>
              </a:rPr>
              <a:t>Designation</a:t>
            </a:r>
            <a:r>
              <a:rPr lang="en-US" sz="2200" b="0" i="0" dirty="0">
                <a:solidFill>
                  <a:schemeClr val="tx1"/>
                </a:solidFill>
                <a:effectLst/>
                <a:latin typeface="Times New Roman" panose="02020603050405020304" pitchFamily="18" charset="0"/>
                <a:cs typeface="Times New Roman" panose="02020603050405020304" pitchFamily="18" charset="0"/>
              </a:rPr>
              <a:t>: Designation offered in the job.</a:t>
            </a:r>
          </a:p>
          <a:p>
            <a:r>
              <a:rPr lang="en-US" sz="2200" b="1" i="0" dirty="0" err="1">
                <a:solidFill>
                  <a:schemeClr val="tx1"/>
                </a:solidFill>
                <a:effectLst/>
                <a:latin typeface="Times New Roman" panose="02020603050405020304" pitchFamily="18" charset="0"/>
                <a:cs typeface="Times New Roman" panose="02020603050405020304" pitchFamily="18" charset="0"/>
              </a:rPr>
              <a:t>JobCity</a:t>
            </a:r>
            <a:r>
              <a:rPr lang="en-US" sz="2200" b="0" i="0" dirty="0">
                <a:solidFill>
                  <a:schemeClr val="tx1"/>
                </a:solidFill>
                <a:effectLst/>
                <a:latin typeface="Times New Roman" panose="02020603050405020304" pitchFamily="18" charset="0"/>
                <a:cs typeface="Times New Roman" panose="02020603050405020304" pitchFamily="18" charset="0"/>
              </a:rPr>
              <a:t>: Location of the job (city).</a:t>
            </a:r>
          </a:p>
          <a:p>
            <a:r>
              <a:rPr lang="en-US" sz="2200" b="1" i="0" dirty="0">
                <a:solidFill>
                  <a:schemeClr val="tx1"/>
                </a:solidFill>
                <a:effectLst/>
                <a:latin typeface="Times New Roman" panose="02020603050405020304" pitchFamily="18" charset="0"/>
                <a:cs typeface="Times New Roman" panose="02020603050405020304" pitchFamily="18" charset="0"/>
              </a:rPr>
              <a:t>Gender</a:t>
            </a:r>
            <a:r>
              <a:rPr lang="en-US" sz="2200" b="0" i="0" dirty="0">
                <a:solidFill>
                  <a:schemeClr val="tx1"/>
                </a:solidFill>
                <a:effectLst/>
                <a:latin typeface="Times New Roman" panose="02020603050405020304" pitchFamily="18" charset="0"/>
                <a:cs typeface="Times New Roman" panose="02020603050405020304" pitchFamily="18" charset="0"/>
              </a:rPr>
              <a:t>: Candidate’s gender.</a:t>
            </a:r>
          </a:p>
          <a:p>
            <a:r>
              <a:rPr lang="en-US" sz="2200" b="1" i="0" dirty="0">
                <a:solidFill>
                  <a:schemeClr val="tx1"/>
                </a:solidFill>
                <a:effectLst/>
                <a:latin typeface="Times New Roman" panose="02020603050405020304" pitchFamily="18" charset="0"/>
                <a:cs typeface="Times New Roman" panose="02020603050405020304" pitchFamily="18" charset="0"/>
              </a:rPr>
              <a:t>DOB</a:t>
            </a:r>
            <a:r>
              <a:rPr lang="en-US" sz="2200" b="0" i="0" dirty="0">
                <a:solidFill>
                  <a:schemeClr val="tx1"/>
                </a:solidFill>
                <a:effectLst/>
                <a:latin typeface="Times New Roman" panose="02020603050405020304" pitchFamily="18" charset="0"/>
                <a:cs typeface="Times New Roman" panose="02020603050405020304" pitchFamily="18" charset="0"/>
              </a:rPr>
              <a:t>: Date of birth of the candidate.</a:t>
            </a:r>
          </a:p>
          <a:p>
            <a:r>
              <a:rPr lang="en-US" sz="2200" b="1" i="0" dirty="0">
                <a:solidFill>
                  <a:schemeClr val="tx1"/>
                </a:solidFill>
                <a:effectLst/>
                <a:latin typeface="Times New Roman" panose="02020603050405020304" pitchFamily="18" charset="0"/>
                <a:cs typeface="Times New Roman" panose="02020603050405020304" pitchFamily="18" charset="0"/>
              </a:rPr>
              <a:t>10percentage</a:t>
            </a:r>
            <a:r>
              <a:rPr lang="en-US" sz="2200" b="0" i="0" dirty="0">
                <a:solidFill>
                  <a:schemeClr val="tx1"/>
                </a:solidFill>
                <a:effectLst/>
                <a:latin typeface="Times New Roman" panose="02020603050405020304" pitchFamily="18" charset="0"/>
                <a:cs typeface="Times New Roman" panose="02020603050405020304" pitchFamily="18" charset="0"/>
              </a:rPr>
              <a:t>: Overall marks obtained in grade 10 examinations.</a:t>
            </a:r>
          </a:p>
          <a:p>
            <a:r>
              <a:rPr lang="en-US" sz="2200" b="1" i="0" dirty="0">
                <a:solidFill>
                  <a:schemeClr val="tx1"/>
                </a:solidFill>
                <a:effectLst/>
                <a:latin typeface="Times New Roman" panose="02020603050405020304" pitchFamily="18" charset="0"/>
                <a:cs typeface="Times New Roman" panose="02020603050405020304" pitchFamily="18" charset="0"/>
              </a:rPr>
              <a:t>10board</a:t>
            </a:r>
            <a:r>
              <a:rPr lang="en-US" sz="2200" b="0" i="0" dirty="0">
                <a:solidFill>
                  <a:schemeClr val="tx1"/>
                </a:solidFill>
                <a:effectLst/>
                <a:latin typeface="Times New Roman" panose="02020603050405020304" pitchFamily="18" charset="0"/>
                <a:cs typeface="Times New Roman" panose="02020603050405020304" pitchFamily="18" charset="0"/>
              </a:rPr>
              <a:t>: The school board whose curriculum the candidate followed in grade 10.</a:t>
            </a:r>
          </a:p>
          <a:p>
            <a:r>
              <a:rPr lang="en-US" sz="2200" b="1" i="0" dirty="0">
                <a:solidFill>
                  <a:schemeClr val="tx1"/>
                </a:solidFill>
                <a:effectLst/>
                <a:latin typeface="Times New Roman" panose="02020603050405020304" pitchFamily="18" charset="0"/>
                <a:cs typeface="Times New Roman" panose="02020603050405020304" pitchFamily="18" charset="0"/>
              </a:rPr>
              <a:t>12graduation</a:t>
            </a:r>
            <a:r>
              <a:rPr lang="en-US" sz="2200" b="0" i="0" dirty="0">
                <a:solidFill>
                  <a:schemeClr val="tx1"/>
                </a:solidFill>
                <a:effectLst/>
                <a:latin typeface="Times New Roman" panose="02020603050405020304" pitchFamily="18" charset="0"/>
                <a:cs typeface="Times New Roman" panose="02020603050405020304" pitchFamily="18" charset="0"/>
              </a:rPr>
              <a:t>: Year of graduation from senior year high school.</a:t>
            </a:r>
          </a:p>
          <a:p>
            <a:r>
              <a:rPr lang="en-US" sz="2000" b="1" i="0" dirty="0">
                <a:solidFill>
                  <a:schemeClr val="tx1"/>
                </a:solidFill>
                <a:effectLst/>
                <a:latin typeface="Times New Roman" panose="02020603050405020304" pitchFamily="18" charset="0"/>
                <a:cs typeface="Times New Roman" panose="02020603050405020304" pitchFamily="18" charset="0"/>
              </a:rPr>
              <a:t>12percentage</a:t>
            </a:r>
            <a:r>
              <a:rPr lang="en-US" sz="2000" b="0" i="0" dirty="0">
                <a:solidFill>
                  <a:schemeClr val="tx1"/>
                </a:solidFill>
                <a:effectLst/>
                <a:latin typeface="Times New Roman" panose="02020603050405020304" pitchFamily="18" charset="0"/>
                <a:cs typeface="Times New Roman" panose="02020603050405020304" pitchFamily="18" charset="0"/>
              </a:rPr>
              <a:t>: Overall marks obtained in grade 12 examinations.</a:t>
            </a:r>
          </a:p>
          <a:p>
            <a:endParaRPr lang="en-US" sz="2200" b="0" i="0" dirty="0">
              <a:solidFill>
                <a:schemeClr val="tx1"/>
              </a:solidFill>
              <a:effectLst/>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139079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2CB1110-AD02-6D73-EE48-648BF278550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0229977-821B-BB1F-6642-A89DFF4460D9}"/>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Description:</a:t>
            </a:r>
            <a:endParaRPr b="1" dirty="0">
              <a:solidFill>
                <a:srgbClr val="FF0000"/>
              </a:solidFill>
            </a:endParaRPr>
          </a:p>
        </p:txBody>
      </p:sp>
      <p:sp>
        <p:nvSpPr>
          <p:cNvPr id="111" name="Google Shape;111;p4">
            <a:extLst>
              <a:ext uri="{FF2B5EF4-FFF2-40B4-BE49-F238E27FC236}">
                <a16:creationId xmlns:a16="http://schemas.microsoft.com/office/drawing/2014/main" id="{10DE4020-02EE-7511-6666-7009686B88F7}"/>
              </a:ext>
            </a:extLst>
          </p:cNvPr>
          <p:cNvSpPr txBox="1">
            <a:spLocks noGrp="1"/>
          </p:cNvSpPr>
          <p:nvPr>
            <p:ph type="body" idx="1"/>
          </p:nvPr>
        </p:nvSpPr>
        <p:spPr>
          <a:xfrm>
            <a:off x="838200" y="965725"/>
            <a:ext cx="10515600" cy="4926550"/>
          </a:xfrm>
          <a:prstGeom prst="rect">
            <a:avLst/>
          </a:prstGeom>
          <a:noFill/>
          <a:ln>
            <a:noFill/>
          </a:ln>
        </p:spPr>
        <p:txBody>
          <a:bodyPr spcFirstLastPara="1" wrap="square" lIns="91425" tIns="45700" rIns="91425" bIns="45700" anchor="t" anchorCtr="0">
            <a:normAutofit fontScale="70000" lnSpcReduction="20000"/>
          </a:bodyPr>
          <a:lstStyle/>
          <a:p>
            <a:r>
              <a:rPr lang="en-US" sz="2400" b="1" i="0" dirty="0">
                <a:solidFill>
                  <a:schemeClr val="tx1"/>
                </a:solidFill>
                <a:effectLst/>
                <a:latin typeface="Times New Roman" panose="02020603050405020304" pitchFamily="18" charset="0"/>
                <a:cs typeface="Times New Roman" panose="02020603050405020304" pitchFamily="18" charset="0"/>
              </a:rPr>
              <a:t>12board</a:t>
            </a:r>
            <a:r>
              <a:rPr lang="en-US" sz="2400" b="0" i="0" dirty="0">
                <a:solidFill>
                  <a:schemeClr val="tx1"/>
                </a:solidFill>
                <a:effectLst/>
                <a:latin typeface="Times New Roman" panose="02020603050405020304" pitchFamily="18" charset="0"/>
                <a:cs typeface="Times New Roman" panose="02020603050405020304" pitchFamily="18" charset="0"/>
              </a:rPr>
              <a:t>: The school board whose curriculum the candidate followed in grade 12.</a:t>
            </a:r>
          </a:p>
          <a:p>
            <a:r>
              <a:rPr lang="en-US" sz="2400" b="1" i="0" dirty="0" err="1">
                <a:solidFill>
                  <a:schemeClr val="tx1"/>
                </a:solidFill>
                <a:effectLst/>
                <a:latin typeface="Times New Roman" panose="02020603050405020304" pitchFamily="18" charset="0"/>
                <a:cs typeface="Times New Roman" panose="02020603050405020304" pitchFamily="18" charset="0"/>
              </a:rPr>
              <a:t>CollegeID</a:t>
            </a:r>
            <a:r>
              <a:rPr lang="en-US" sz="2400" b="0" i="0" dirty="0">
                <a:solidFill>
                  <a:schemeClr val="tx1"/>
                </a:solidFill>
                <a:effectLst/>
                <a:latin typeface="Times New Roman" panose="02020603050405020304" pitchFamily="18" charset="0"/>
                <a:cs typeface="Times New Roman" panose="02020603050405020304" pitchFamily="18" charset="0"/>
              </a:rPr>
              <a:t>: Unique ID identifying the college which the candidate attended.</a:t>
            </a:r>
          </a:p>
          <a:p>
            <a:r>
              <a:rPr lang="en-US" sz="2400" b="1" i="0" dirty="0" err="1">
                <a:solidFill>
                  <a:schemeClr val="tx1"/>
                </a:solidFill>
                <a:effectLst/>
                <a:latin typeface="Times New Roman" panose="02020603050405020304" pitchFamily="18" charset="0"/>
                <a:cs typeface="Times New Roman" panose="02020603050405020304" pitchFamily="18" charset="0"/>
              </a:rPr>
              <a:t>CollegeTier</a:t>
            </a:r>
            <a:r>
              <a:rPr lang="en-US" sz="2400" b="0" i="0" dirty="0">
                <a:solidFill>
                  <a:schemeClr val="tx1"/>
                </a:solidFill>
                <a:effectLst/>
                <a:latin typeface="Times New Roman" panose="02020603050405020304" pitchFamily="18" charset="0"/>
                <a:cs typeface="Times New Roman" panose="02020603050405020304" pitchFamily="18" charset="0"/>
              </a:rPr>
              <a:t>: Tier of college.</a:t>
            </a:r>
          </a:p>
          <a:p>
            <a:r>
              <a:rPr lang="en-US" sz="2400" b="1" i="0" dirty="0">
                <a:solidFill>
                  <a:schemeClr val="tx1"/>
                </a:solidFill>
                <a:effectLst/>
                <a:latin typeface="Times New Roman" panose="02020603050405020304" pitchFamily="18" charset="0"/>
                <a:cs typeface="Times New Roman" panose="02020603050405020304" pitchFamily="18" charset="0"/>
              </a:rPr>
              <a:t>Degree</a:t>
            </a:r>
            <a:r>
              <a:rPr lang="en-US" sz="2400" b="0" i="0" dirty="0">
                <a:solidFill>
                  <a:schemeClr val="tx1"/>
                </a:solidFill>
                <a:effectLst/>
                <a:latin typeface="Times New Roman" panose="02020603050405020304" pitchFamily="18" charset="0"/>
                <a:cs typeface="Times New Roman" panose="02020603050405020304" pitchFamily="18" charset="0"/>
              </a:rPr>
              <a:t>: Degree obtained/pursued by the candidate.</a:t>
            </a:r>
          </a:p>
          <a:p>
            <a:r>
              <a:rPr lang="en-US" sz="2400" b="1" i="0" dirty="0">
                <a:solidFill>
                  <a:schemeClr val="tx1"/>
                </a:solidFill>
                <a:effectLst/>
                <a:latin typeface="Times New Roman" panose="02020603050405020304" pitchFamily="18" charset="0"/>
                <a:cs typeface="Times New Roman" panose="02020603050405020304" pitchFamily="18" charset="0"/>
              </a:rPr>
              <a:t>Specialization</a:t>
            </a:r>
            <a:r>
              <a:rPr lang="en-US" sz="2400" b="0" i="0" dirty="0">
                <a:solidFill>
                  <a:schemeClr val="tx1"/>
                </a:solidFill>
                <a:effectLst/>
                <a:latin typeface="Times New Roman" panose="02020603050405020304" pitchFamily="18" charset="0"/>
                <a:cs typeface="Times New Roman" panose="02020603050405020304" pitchFamily="18" charset="0"/>
              </a:rPr>
              <a:t>: Specialization pursued by the candidate.</a:t>
            </a:r>
          </a:p>
          <a:p>
            <a:r>
              <a:rPr lang="en-US" sz="2400" b="1" i="0" dirty="0" err="1">
                <a:solidFill>
                  <a:schemeClr val="tx1"/>
                </a:solidFill>
                <a:effectLst/>
                <a:latin typeface="Times New Roman" panose="02020603050405020304" pitchFamily="18" charset="0"/>
                <a:cs typeface="Times New Roman" panose="02020603050405020304" pitchFamily="18" charset="0"/>
              </a:rPr>
              <a:t>CollegeGPA</a:t>
            </a:r>
            <a:r>
              <a:rPr lang="en-US" sz="2400" b="0" i="0" dirty="0">
                <a:solidFill>
                  <a:schemeClr val="tx1"/>
                </a:solidFill>
                <a:effectLst/>
                <a:latin typeface="Times New Roman" panose="02020603050405020304" pitchFamily="18" charset="0"/>
                <a:cs typeface="Times New Roman" panose="02020603050405020304" pitchFamily="18" charset="0"/>
              </a:rPr>
              <a:t>: Aggregate GPA at graduation.</a:t>
            </a:r>
          </a:p>
          <a:p>
            <a:r>
              <a:rPr lang="en-US" sz="2400" b="1" i="0" dirty="0" err="1">
                <a:solidFill>
                  <a:schemeClr val="tx1"/>
                </a:solidFill>
                <a:effectLst/>
                <a:latin typeface="Times New Roman" panose="02020603050405020304" pitchFamily="18" charset="0"/>
                <a:cs typeface="Times New Roman" panose="02020603050405020304" pitchFamily="18" charset="0"/>
              </a:rPr>
              <a:t>CollegeCityID</a:t>
            </a:r>
            <a:r>
              <a:rPr lang="en-US" sz="2400" b="0" i="0" dirty="0">
                <a:solidFill>
                  <a:schemeClr val="tx1"/>
                </a:solidFill>
                <a:effectLst/>
                <a:latin typeface="Times New Roman" panose="02020603050405020304" pitchFamily="18" charset="0"/>
                <a:cs typeface="Times New Roman" panose="02020603050405020304" pitchFamily="18" charset="0"/>
              </a:rPr>
              <a:t>: A unique ID to identify the city in which the college is located.</a:t>
            </a:r>
          </a:p>
          <a:p>
            <a:r>
              <a:rPr lang="en-US" sz="2400" b="1" i="0" dirty="0" err="1">
                <a:solidFill>
                  <a:schemeClr val="tx1"/>
                </a:solidFill>
                <a:effectLst/>
                <a:latin typeface="Times New Roman" panose="02020603050405020304" pitchFamily="18" charset="0"/>
                <a:cs typeface="Times New Roman" panose="02020603050405020304" pitchFamily="18" charset="0"/>
              </a:rPr>
              <a:t>CollegeCityTier</a:t>
            </a:r>
            <a:r>
              <a:rPr lang="en-US" sz="2400" b="0" i="0" dirty="0">
                <a:solidFill>
                  <a:schemeClr val="tx1"/>
                </a:solidFill>
                <a:effectLst/>
                <a:latin typeface="Times New Roman" panose="02020603050405020304" pitchFamily="18" charset="0"/>
                <a:cs typeface="Times New Roman" panose="02020603050405020304" pitchFamily="18" charset="0"/>
              </a:rPr>
              <a:t>: The tier of the city in which the college is located.</a:t>
            </a:r>
          </a:p>
          <a:p>
            <a:r>
              <a:rPr lang="en-US" sz="2400" b="1" i="0" dirty="0" err="1">
                <a:solidFill>
                  <a:schemeClr val="tx1"/>
                </a:solidFill>
                <a:effectLst/>
                <a:latin typeface="Times New Roman" panose="02020603050405020304" pitchFamily="18" charset="0"/>
                <a:cs typeface="Times New Roman" panose="02020603050405020304" pitchFamily="18" charset="0"/>
              </a:rPr>
              <a:t>CollegeState</a:t>
            </a:r>
            <a:r>
              <a:rPr lang="en-US" sz="2400" b="0" i="0" dirty="0">
                <a:solidFill>
                  <a:schemeClr val="tx1"/>
                </a:solidFill>
                <a:effectLst/>
                <a:latin typeface="Times New Roman" panose="02020603050405020304" pitchFamily="18" charset="0"/>
                <a:cs typeface="Times New Roman" panose="02020603050405020304" pitchFamily="18" charset="0"/>
              </a:rPr>
              <a:t>: Name of States.</a:t>
            </a:r>
          </a:p>
          <a:p>
            <a:r>
              <a:rPr lang="en-US" sz="2400" b="1" i="0" dirty="0" err="1">
                <a:solidFill>
                  <a:schemeClr val="tx1"/>
                </a:solidFill>
                <a:effectLst/>
                <a:latin typeface="Times New Roman" panose="02020603050405020304" pitchFamily="18" charset="0"/>
                <a:cs typeface="Times New Roman" panose="02020603050405020304" pitchFamily="18" charset="0"/>
              </a:rPr>
              <a:t>GraduationYear</a:t>
            </a:r>
            <a:r>
              <a:rPr lang="en-US" sz="2400" b="0" i="0" dirty="0">
                <a:solidFill>
                  <a:schemeClr val="tx1"/>
                </a:solidFill>
                <a:effectLst/>
                <a:latin typeface="Times New Roman" panose="02020603050405020304" pitchFamily="18" charset="0"/>
                <a:cs typeface="Times New Roman" panose="02020603050405020304" pitchFamily="18" charset="0"/>
              </a:rPr>
              <a:t>: Year of graduation (Bachelor’s degree).</a:t>
            </a:r>
          </a:p>
          <a:p>
            <a:r>
              <a:rPr lang="en-US" sz="2400" b="1" i="0" dirty="0">
                <a:solidFill>
                  <a:schemeClr val="tx1"/>
                </a:solidFill>
                <a:effectLst/>
                <a:latin typeface="Times New Roman" panose="02020603050405020304" pitchFamily="18" charset="0"/>
                <a:cs typeface="Times New Roman" panose="02020603050405020304" pitchFamily="18" charset="0"/>
              </a:rPr>
              <a:t>English, Logical, Quant</a:t>
            </a:r>
            <a:r>
              <a:rPr lang="en-US" sz="2400" b="0" i="0" dirty="0">
                <a:solidFill>
                  <a:schemeClr val="tx1"/>
                </a:solidFill>
                <a:effectLst/>
                <a:latin typeface="Times New Roman" panose="02020603050405020304" pitchFamily="18" charset="0"/>
                <a:cs typeface="Times New Roman" panose="02020603050405020304" pitchFamily="18" charset="0"/>
              </a:rPr>
              <a:t>: Scores in AMCAT English, Logical, and Quantitative sections.</a:t>
            </a:r>
          </a:p>
          <a:p>
            <a:r>
              <a:rPr lang="en-US" sz="2400" b="1" i="0" dirty="0">
                <a:solidFill>
                  <a:schemeClr val="tx1"/>
                </a:solidFill>
                <a:effectLst/>
                <a:latin typeface="Times New Roman" panose="02020603050405020304" pitchFamily="18" charset="0"/>
                <a:cs typeface="Times New Roman" panose="02020603050405020304" pitchFamily="18" charset="0"/>
              </a:rPr>
              <a:t>Domain</a:t>
            </a:r>
            <a:r>
              <a:rPr lang="en-US" sz="2400" b="0" i="0" dirty="0">
                <a:solidFill>
                  <a:schemeClr val="tx1"/>
                </a:solidFill>
                <a:effectLst/>
                <a:latin typeface="Times New Roman" panose="02020603050405020304" pitchFamily="18" charset="0"/>
                <a:cs typeface="Times New Roman" panose="02020603050405020304" pitchFamily="18" charset="0"/>
              </a:rPr>
              <a:t>: Standardized scores in AMCAT’s domain module.</a:t>
            </a:r>
          </a:p>
          <a:p>
            <a:r>
              <a:rPr lang="en-US" sz="2400" b="1" i="0" dirty="0" err="1">
                <a:solidFill>
                  <a:schemeClr val="tx1"/>
                </a:solidFill>
                <a:effectLst/>
                <a:latin typeface="Times New Roman" panose="02020603050405020304" pitchFamily="18" charset="0"/>
                <a:cs typeface="Times New Roman" panose="02020603050405020304" pitchFamily="18" charset="0"/>
              </a:rPr>
              <a:t>ComputerProgramming</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ElectronicsAndSemicon</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ComputerScience</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MechanicalEngg</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ElectricalEngg</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TelecomEngg</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CivilEngg</a:t>
            </a:r>
            <a:r>
              <a:rPr lang="en-US" sz="2400" b="0" i="0" dirty="0">
                <a:solidFill>
                  <a:schemeClr val="tx1"/>
                </a:solidFill>
                <a:effectLst/>
                <a:latin typeface="Times New Roman" panose="02020603050405020304" pitchFamily="18" charset="0"/>
                <a:cs typeface="Times New Roman" panose="02020603050405020304" pitchFamily="18" charset="0"/>
              </a:rPr>
              <a:t>: Scores in respective sections of AMCAT.</a:t>
            </a:r>
          </a:p>
          <a:p>
            <a:r>
              <a:rPr lang="en-US" sz="2400" b="1" i="0" dirty="0">
                <a:solidFill>
                  <a:schemeClr val="tx1"/>
                </a:solidFill>
                <a:effectLst/>
                <a:latin typeface="Times New Roman" panose="02020603050405020304" pitchFamily="18" charset="0"/>
                <a:cs typeface="Times New Roman" panose="02020603050405020304" pitchFamily="18" charset="0"/>
              </a:rPr>
              <a:t>Conscientiousness, Agreeableness, Extraversion, Neuroticism, </a:t>
            </a:r>
            <a:r>
              <a:rPr lang="en-US" sz="2400" b="1" i="0" dirty="0" err="1">
                <a:solidFill>
                  <a:schemeClr val="tx1"/>
                </a:solidFill>
                <a:effectLst/>
                <a:latin typeface="Times New Roman" panose="02020603050405020304" pitchFamily="18" charset="0"/>
                <a:cs typeface="Times New Roman" panose="02020603050405020304" pitchFamily="18" charset="0"/>
              </a:rPr>
              <a:t>Openness_to_experience</a:t>
            </a:r>
            <a:r>
              <a:rPr lang="en-US" sz="2400" b="0" i="0" dirty="0">
                <a:solidFill>
                  <a:schemeClr val="tx1"/>
                </a:solidFill>
                <a:effectLst/>
                <a:latin typeface="Times New Roman" panose="02020603050405020304" pitchFamily="18" charset="0"/>
                <a:cs typeface="Times New Roman" panose="02020603050405020304" pitchFamily="18" charset="0"/>
              </a:rPr>
              <a:t>: Standardized scores in different sections of AMCAT’s personality test.</a:t>
            </a:r>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242921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124F2AA-DF66-FC98-8F89-A71E82C0374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AF9B3FEC-2F29-0E61-C5C5-B7E0220978E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Data Cleaning:</a:t>
            </a:r>
            <a:endParaRPr b="1" dirty="0">
              <a:solidFill>
                <a:srgbClr val="FF0000"/>
              </a:solidFill>
            </a:endParaRPr>
          </a:p>
        </p:txBody>
      </p:sp>
      <p:sp>
        <p:nvSpPr>
          <p:cNvPr id="111" name="Google Shape;111;p4">
            <a:extLst>
              <a:ext uri="{FF2B5EF4-FFF2-40B4-BE49-F238E27FC236}">
                <a16:creationId xmlns:a16="http://schemas.microsoft.com/office/drawing/2014/main" id="{F2E056E7-618E-35B4-B121-4FEB7E8DF1DC}"/>
              </a:ext>
            </a:extLst>
          </p:cNvPr>
          <p:cNvSpPr txBox="1">
            <a:spLocks noGrp="1"/>
          </p:cNvSpPr>
          <p:nvPr>
            <p:ph type="body" idx="1"/>
          </p:nvPr>
        </p:nvSpPr>
        <p:spPr>
          <a:xfrm>
            <a:off x="838200" y="1110104"/>
            <a:ext cx="10515600" cy="4926550"/>
          </a:xfrm>
          <a:prstGeom prst="rect">
            <a:avLst/>
          </a:prstGeom>
          <a:noFill/>
          <a:ln>
            <a:noFill/>
          </a:ln>
        </p:spPr>
        <p:txBody>
          <a:bodyPr spcFirstLastPara="1" wrap="square" lIns="91425" tIns="45700" rIns="91425" bIns="45700" anchor="t" anchorCtr="0">
            <a:normAutofit/>
          </a:bodyPr>
          <a:lstStyle/>
          <a:p>
            <a:pPr marL="114300" indent="0">
              <a:buNone/>
            </a:pPr>
            <a:r>
              <a:rPr lang="en-US" sz="2200" dirty="0">
                <a:solidFill>
                  <a:schemeClr val="tx1"/>
                </a:solidFill>
                <a:latin typeface="Times New Roman" panose="02020603050405020304" pitchFamily="18" charset="0"/>
                <a:cs typeface="Times New Roman" panose="02020603050405020304" pitchFamily="18" charset="0"/>
              </a:rPr>
              <a:t>After conducting preliminary assessments on the provided data, it has come to my attention that there are some irregularities present within the dataset.</a:t>
            </a:r>
          </a:p>
          <a:p>
            <a:pPr marL="228600" lvl="0" indent="-130810" algn="l" rtl="0">
              <a:lnSpc>
                <a:spcPct val="90000"/>
              </a:lnSpc>
              <a:spcBef>
                <a:spcPts val="1000"/>
              </a:spcBef>
              <a:spcAft>
                <a:spcPts val="0"/>
              </a:spcAft>
              <a:buClr>
                <a:schemeClr val="dk1"/>
              </a:buClr>
              <a:buSzPct val="100000"/>
              <a:buNone/>
            </a:pPr>
            <a:endParaRPr dirty="0"/>
          </a:p>
        </p:txBody>
      </p:sp>
      <p:pic>
        <p:nvPicPr>
          <p:cNvPr id="3" name="Picture 2">
            <a:extLst>
              <a:ext uri="{FF2B5EF4-FFF2-40B4-BE49-F238E27FC236}">
                <a16:creationId xmlns:a16="http://schemas.microsoft.com/office/drawing/2014/main" id="{B6028F6D-1573-4FCC-BC69-4EC4368DBBC3}"/>
              </a:ext>
            </a:extLst>
          </p:cNvPr>
          <p:cNvPicPr>
            <a:picLocks noChangeAspect="1"/>
          </p:cNvPicPr>
          <p:nvPr/>
        </p:nvPicPr>
        <p:blipFill>
          <a:blip r:embed="rId3"/>
          <a:stretch>
            <a:fillRect/>
          </a:stretch>
        </p:blipFill>
        <p:spPr>
          <a:xfrm>
            <a:off x="756453" y="2326510"/>
            <a:ext cx="10667612" cy="2572599"/>
          </a:xfrm>
          <a:prstGeom prst="rect">
            <a:avLst/>
          </a:prstGeom>
        </p:spPr>
      </p:pic>
    </p:spTree>
    <p:extLst>
      <p:ext uri="{BB962C8B-B14F-4D97-AF65-F5344CB8AC3E}">
        <p14:creationId xmlns:p14="http://schemas.microsoft.com/office/powerpoint/2010/main" val="72076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124F2AA-DF66-FC98-8F89-A71E82C0374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AF9B3FEC-2F29-0E61-C5C5-B7E0220978E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Describing the data:</a:t>
            </a:r>
            <a:endParaRPr b="1" dirty="0">
              <a:solidFill>
                <a:srgbClr val="FF0000"/>
              </a:solidFill>
            </a:endParaRPr>
          </a:p>
        </p:txBody>
      </p:sp>
      <p:sp>
        <p:nvSpPr>
          <p:cNvPr id="111" name="Google Shape;111;p4">
            <a:extLst>
              <a:ext uri="{FF2B5EF4-FFF2-40B4-BE49-F238E27FC236}">
                <a16:creationId xmlns:a16="http://schemas.microsoft.com/office/drawing/2014/main" id="{F2E056E7-618E-35B4-B121-4FEB7E8DF1DC}"/>
              </a:ext>
            </a:extLst>
          </p:cNvPr>
          <p:cNvSpPr txBox="1">
            <a:spLocks noGrp="1"/>
          </p:cNvSpPr>
          <p:nvPr>
            <p:ph type="body" idx="1"/>
          </p:nvPr>
        </p:nvSpPr>
        <p:spPr>
          <a:xfrm>
            <a:off x="838200" y="1110104"/>
            <a:ext cx="10515600" cy="4926550"/>
          </a:xfrm>
          <a:prstGeom prst="rect">
            <a:avLst/>
          </a:prstGeom>
          <a:noFill/>
          <a:ln>
            <a:noFill/>
          </a:ln>
        </p:spPr>
        <p:txBody>
          <a:bodyPr spcFirstLastPara="1" wrap="square" lIns="91425" tIns="45700" rIns="91425" bIns="45700" anchor="t" anchorCtr="0">
            <a:normAutofit/>
          </a:bodyPr>
          <a:lstStyle/>
          <a:p>
            <a:r>
              <a:rPr lang="en-US" sz="2000" dirty="0">
                <a:latin typeface="Times New Roman" panose="02020603050405020304" pitchFamily="18" charset="0"/>
                <a:cs typeface="Times New Roman" panose="02020603050405020304" pitchFamily="18" charset="0"/>
              </a:rPr>
              <a:t>Shape: (3998. 39)</a:t>
            </a:r>
          </a:p>
          <a:p>
            <a:r>
              <a:rPr lang="en-US" sz="2000" dirty="0">
                <a:latin typeface="Times New Roman" panose="02020603050405020304" pitchFamily="18" charset="0"/>
                <a:cs typeface="Times New Roman" panose="02020603050405020304" pitchFamily="18" charset="0"/>
              </a:rPr>
              <a:t>Duplicated rows: 0</a:t>
            </a:r>
          </a:p>
          <a:p>
            <a:r>
              <a:rPr lang="en-US" sz="2000" dirty="0">
                <a:latin typeface="Times New Roman" panose="02020603050405020304" pitchFamily="18" charset="0"/>
                <a:cs typeface="Times New Roman" panose="02020603050405020304" pitchFamily="18" charset="0"/>
              </a:rPr>
              <a:t>Columns: 'Unnamed: 0', 'ID', 'Salary', 'DOJ', 'DOL', 'Designation', '</a:t>
            </a:r>
            <a:r>
              <a:rPr lang="en-US" sz="2000" dirty="0" err="1">
                <a:latin typeface="Times New Roman" panose="02020603050405020304" pitchFamily="18" charset="0"/>
                <a:cs typeface="Times New Roman" panose="02020603050405020304" pitchFamily="18" charset="0"/>
              </a:rPr>
              <a:t>JobCity</a:t>
            </a:r>
            <a:r>
              <a:rPr lang="en-US" sz="2000" dirty="0">
                <a:latin typeface="Times New Roman" panose="02020603050405020304" pitchFamily="18" charset="0"/>
                <a:cs typeface="Times New Roman" panose="02020603050405020304" pitchFamily="18" charset="0"/>
              </a:rPr>
              <a:t>', 'Gender', 'DOB', '10percentage', '10board', '12graduation',       '12percentage', '12board', '</a:t>
            </a:r>
            <a:r>
              <a:rPr lang="en-US" sz="2000" dirty="0" err="1">
                <a:latin typeface="Times New Roman" panose="02020603050405020304" pitchFamily="18" charset="0"/>
                <a:cs typeface="Times New Roman" panose="02020603050405020304" pitchFamily="18" charset="0"/>
              </a:rPr>
              <a:t>CollegeID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CollegeTier</a:t>
            </a:r>
            <a:r>
              <a:rPr lang="en-US" sz="2000" dirty="0">
                <a:latin typeface="Times New Roman" panose="02020603050405020304" pitchFamily="18" charset="0"/>
                <a:cs typeface="Times New Roman" panose="02020603050405020304" pitchFamily="18" charset="0"/>
              </a:rPr>
              <a:t>', 'Degree', 'Specialization', '</a:t>
            </a:r>
            <a:r>
              <a:rPr lang="en-US" sz="2000" dirty="0" err="1">
                <a:latin typeface="Times New Roman" panose="02020603050405020304" pitchFamily="18" charset="0"/>
                <a:cs typeface="Times New Roman" panose="02020603050405020304" pitchFamily="18" charset="0"/>
              </a:rPr>
              <a:t>collegeGPA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CollegeCityID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CollegeCityTier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CollegeState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GraduationYear</a:t>
            </a:r>
            <a:r>
              <a:rPr lang="en-US" sz="2000" dirty="0">
                <a:latin typeface="Times New Roman" panose="02020603050405020304" pitchFamily="18" charset="0"/>
                <a:cs typeface="Times New Roman" panose="02020603050405020304" pitchFamily="18" charset="0"/>
              </a:rPr>
              <a:t>', 'English', 'Logical', 'Quant', 'Domain', '</a:t>
            </a:r>
            <a:r>
              <a:rPr lang="en-US" sz="2000" dirty="0" err="1">
                <a:latin typeface="Times New Roman" panose="02020603050405020304" pitchFamily="18" charset="0"/>
                <a:cs typeface="Times New Roman" panose="02020603050405020304" pitchFamily="18" charset="0"/>
              </a:rPr>
              <a:t>ComputerProgramming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ElectronicsAndSemicon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ComputerScience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MechanicalEngg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ElectricalEngg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TelecomEngg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CivilEngg</a:t>
            </a:r>
            <a:r>
              <a:rPr lang="en-US" sz="2000" dirty="0">
                <a:latin typeface="Times New Roman" panose="02020603050405020304" pitchFamily="18" charset="0"/>
                <a:cs typeface="Times New Roman" panose="02020603050405020304" pitchFamily="18" charset="0"/>
              </a:rPr>
              <a:t>', 'conscientiousness', 'agreeableness', 'extraversion', '</a:t>
            </a:r>
            <a:r>
              <a:rPr lang="en-US" sz="2000" dirty="0" err="1">
                <a:latin typeface="Times New Roman" panose="02020603050405020304" pitchFamily="18" charset="0"/>
                <a:cs typeface="Times New Roman" panose="02020603050405020304" pitchFamily="18" charset="0"/>
              </a:rPr>
              <a:t>nueroticism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openess_to_experience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72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124F2AA-DF66-FC98-8F89-A71E82C0374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AF9B3FEC-2F29-0E61-C5C5-B7E0220978E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Feature Extraction:</a:t>
            </a:r>
            <a:endParaRPr b="1" dirty="0">
              <a:solidFill>
                <a:srgbClr val="FF0000"/>
              </a:solidFill>
            </a:endParaRPr>
          </a:p>
        </p:txBody>
      </p:sp>
      <p:sp>
        <p:nvSpPr>
          <p:cNvPr id="111" name="Google Shape;111;p4">
            <a:extLst>
              <a:ext uri="{FF2B5EF4-FFF2-40B4-BE49-F238E27FC236}">
                <a16:creationId xmlns:a16="http://schemas.microsoft.com/office/drawing/2014/main" id="{F2E056E7-618E-35B4-B121-4FEB7E8DF1DC}"/>
              </a:ext>
            </a:extLst>
          </p:cNvPr>
          <p:cNvSpPr txBox="1">
            <a:spLocks noGrp="1"/>
          </p:cNvSpPr>
          <p:nvPr>
            <p:ph type="body" idx="1"/>
          </p:nvPr>
        </p:nvSpPr>
        <p:spPr>
          <a:xfrm>
            <a:off x="838200" y="1110104"/>
            <a:ext cx="10515600" cy="4926550"/>
          </a:xfrm>
          <a:prstGeom prst="rect">
            <a:avLst/>
          </a:prstGeom>
          <a:noFill/>
          <a:ln>
            <a:noFill/>
          </a:ln>
        </p:spPr>
        <p:txBody>
          <a:bodyPr spcFirstLastPara="1" wrap="square" lIns="91425" tIns="45700" rIns="91425" bIns="45700" anchor="t" anchorCtr="0">
            <a:normAutofit/>
          </a:bodyPr>
          <a:lstStyle/>
          <a:p>
            <a:pPr marL="571500" indent="-457200">
              <a:buAutoNum type="arabicPeriod"/>
            </a:pPr>
            <a:r>
              <a:rPr lang="en-US" sz="2000" dirty="0">
                <a:solidFill>
                  <a:schemeClr val="tx1"/>
                </a:solidFill>
                <a:latin typeface="Times New Roman" panose="02020603050405020304" pitchFamily="18" charset="0"/>
                <a:cs typeface="Times New Roman" panose="02020603050405020304" pitchFamily="18" charset="0"/>
              </a:rPr>
              <a:t>Since the dataset was release in 2015, we add a age column by subtracting DOB year from 2015. This will add the age as of 2015.</a:t>
            </a:r>
          </a:p>
          <a:p>
            <a:pPr marL="571500" indent="-457200">
              <a:buAutoNum type="arabicPeriod"/>
            </a:pPr>
            <a:r>
              <a:rPr lang="en-US" sz="2000" dirty="0">
                <a:latin typeface="Times New Roman" panose="02020603050405020304" pitchFamily="18" charset="0"/>
                <a:cs typeface="Times New Roman" panose="02020603050405020304" pitchFamily="18" charset="0"/>
              </a:rPr>
              <a:t>Adding a tenure column by subtracting the `DOL` from `DOJ`</a:t>
            </a:r>
          </a:p>
          <a:p>
            <a:pPr marL="571500" indent="-457200">
              <a:buAutoNum type="arabicPeriod"/>
            </a:pPr>
            <a:r>
              <a:rPr lang="en-US" sz="2000" dirty="0">
                <a:latin typeface="Times New Roman" panose="02020603050405020304" pitchFamily="18" charset="0"/>
                <a:cs typeface="Times New Roman" panose="02020603050405020304" pitchFamily="18" charset="0"/>
              </a:rPr>
              <a:t>Dropping the rows where the </a:t>
            </a:r>
            <a:r>
              <a:rPr lang="en-US" sz="2000" dirty="0" err="1">
                <a:latin typeface="Times New Roman" panose="02020603050405020304" pitchFamily="18" charset="0"/>
                <a:cs typeface="Times New Roman" panose="02020603050405020304" pitchFamily="18" charset="0"/>
              </a:rPr>
              <a:t>graduationyear</a:t>
            </a:r>
            <a:r>
              <a:rPr lang="en-US" sz="2000" dirty="0">
                <a:latin typeface="Times New Roman" panose="02020603050405020304" pitchFamily="18" charset="0"/>
                <a:cs typeface="Times New Roman" panose="02020603050405020304" pitchFamily="18" charset="0"/>
              </a:rPr>
              <a:t> is greater than or equal to date of joining</a:t>
            </a:r>
          </a:p>
          <a:p>
            <a:pPr marL="571500" indent="-457200">
              <a:buAutoNum type="arabicPeriod"/>
            </a:pPr>
            <a:r>
              <a:rPr lang="en-IN" sz="2000" dirty="0">
                <a:latin typeface="Times New Roman" panose="02020603050405020304" pitchFamily="18" charset="0"/>
                <a:cs typeface="Times New Roman" panose="02020603050405020304" pitchFamily="18" charset="0"/>
              </a:rPr>
              <a:t>Function to calculate CDF</a:t>
            </a:r>
          </a:p>
        </p:txBody>
      </p:sp>
    </p:spTree>
    <p:extLst>
      <p:ext uri="{BB962C8B-B14F-4D97-AF65-F5344CB8AC3E}">
        <p14:creationId xmlns:p14="http://schemas.microsoft.com/office/powerpoint/2010/main" val="3461190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1860</Words>
  <Application>Microsoft Office PowerPoint</Application>
  <PresentationFormat>Widescreen</PresentationFormat>
  <Paragraphs>230</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Consolas</vt:lpstr>
      <vt:lpstr>Arial</vt:lpstr>
      <vt:lpstr>Calibri</vt:lpstr>
      <vt:lpstr>Libre Baskerville</vt:lpstr>
      <vt:lpstr>Lato Black</vt:lpstr>
      <vt:lpstr>Times New Roman</vt:lpstr>
      <vt:lpstr>Office Theme</vt:lpstr>
      <vt:lpstr>PowerPoint Presentation</vt:lpstr>
      <vt:lpstr>PowerPoint Presentation</vt:lpstr>
      <vt:lpstr>Agenda</vt:lpstr>
      <vt:lpstr>Objective:</vt:lpstr>
      <vt:lpstr>Description:</vt:lpstr>
      <vt:lpstr>Description:</vt:lpstr>
      <vt:lpstr>Data Cleaning:</vt:lpstr>
      <vt:lpstr>Describing the data:</vt:lpstr>
      <vt:lpstr>Feature Extraction:</vt:lpstr>
      <vt:lpstr>Univariate Analysis:</vt:lpstr>
      <vt:lpstr>Univariate Analysis:</vt:lpstr>
      <vt:lpstr>Univariate Analysis:</vt:lpstr>
      <vt:lpstr>Univariate Analysis:</vt:lpstr>
      <vt:lpstr>Univariate Analysis:</vt:lpstr>
      <vt:lpstr>Univariate Analysis:</vt:lpstr>
      <vt:lpstr>Univariate Analysis:</vt:lpstr>
      <vt:lpstr>Bivariate Analysis:</vt:lpstr>
      <vt:lpstr>Bivariate Analysis:</vt:lpstr>
      <vt:lpstr>Bivariate Analysis:</vt:lpstr>
      <vt:lpstr>Bivariate Analysis:</vt:lpstr>
      <vt:lpstr>Research Questions: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Surya Atrish</cp:lastModifiedBy>
  <cp:revision>2</cp:revision>
  <dcterms:created xsi:type="dcterms:W3CDTF">2021-02-16T05:19:01Z</dcterms:created>
  <dcterms:modified xsi:type="dcterms:W3CDTF">2024-03-12T18:12:30Z</dcterms:modified>
</cp:coreProperties>
</file>