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60" r:id="rId4"/>
    <p:sldId id="261" r:id="rId5"/>
    <p:sldId id="265" r:id="rId6"/>
    <p:sldId id="264" r:id="rId7"/>
    <p:sldId id="268" r:id="rId8"/>
    <p:sldId id="267" r:id="rId9"/>
    <p:sldId id="269" r:id="rId10"/>
    <p:sldId id="270" r:id="rId11"/>
    <p:sldId id="266" r:id="rId12"/>
    <p:sldId id="259" r:id="rId13"/>
  </p:sldIdLst>
  <p:sldSz cx="12192000" cy="6858000"/>
  <p:notesSz cx="6858000" cy="9144000"/>
  <p:embeddedFontLst>
    <p:embeddedFont>
      <p:font typeface="Lato Black" panose="020F0502020204030203" pitchFamily="34" charset="0"/>
      <p:bold r:id="rId15"/>
      <p:boldItalic r:id="rId16"/>
    </p:embeddedFont>
    <p:embeddedFont>
      <p:font typeface="Libre Baskerville" panose="02000000000000000000" pitchFamily="2"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54" y="7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67A5BD7-3320-E822-2F2D-ED3DA51BCE7E}"/>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7056FE8-689C-9439-2C42-3A1AEEACD32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A5A45186-A2AF-F851-30A0-7563F3B12A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080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767D1F9-53A9-16E4-C3C8-B67C1DF3BF7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D43DFBB-7637-D159-128D-EC68A63A081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C1FB8D9-6D19-FA8C-29F9-8DE141C7B95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5430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6E4B57F-7F97-7316-0F26-111253B2A36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E92116F5-FF16-A7B5-673F-7723241B68E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3C28A473-32DE-2027-26A8-F98227E5190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6117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3E18AA1-26F5-8C78-8576-BD7F0B4BA2D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2A630FA-5E91-716C-46D5-AE39DFE9894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EDE223C7-2F48-088F-14EB-FF21973325A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5315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4FFEE0D-18AD-A556-3BB5-EEEDE255BD63}"/>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C63633F3-D6E8-35E4-0547-A79F1E80E0C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E48D3810-32CF-CF9F-79A0-067D51D872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1170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501E282-9DB0-CF35-7C7D-6F3E80148DF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7F26FC-C8BF-F4AE-A717-CC9B798C2F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5E2DC69-A9A7-9A81-2F22-C2A22BA88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8467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1C70523-3418-9E47-7433-0BA429AC58DE}"/>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928D327-2593-7031-191A-D66FE68E503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7CCD268D-C851-3F41-C09F-06E98329D81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8073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CC22774-182C-167B-FC6A-EECFE43D338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472E6233-4456-BBB3-3C06-D743FB36E8C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A4B7D709-6022-094D-9BF9-E8936A0A238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7030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57C49B9-2D2B-D0D5-CB06-B421CA155C57}"/>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E18EA073-7F66-81C7-E822-1A5D329403E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21851659-B93F-87C2-2C72-DF282D58823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4795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23567" y="3669859"/>
            <a:ext cx="7344864" cy="8617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3200" b="1" dirty="0">
                <a:solidFill>
                  <a:schemeClr val="dk1"/>
                </a:solidFill>
                <a:latin typeface="Calibri"/>
                <a:ea typeface="Calibri"/>
                <a:cs typeface="Calibri"/>
                <a:sym typeface="Calibri"/>
              </a:rPr>
              <a:t>Note Making App Bug Fix</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C7A76D0-EA26-6992-7AFD-9035B5AD51E5}"/>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81499D48-5013-BB9C-52C6-658C09DCF4E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Final Output and Directory Structure:</a:t>
            </a:r>
            <a:endParaRPr b="1" dirty="0">
              <a:solidFill>
                <a:srgbClr val="FF0000"/>
              </a:solidFill>
            </a:endParaRPr>
          </a:p>
        </p:txBody>
      </p:sp>
      <p:pic>
        <p:nvPicPr>
          <p:cNvPr id="4" name="Picture 3">
            <a:extLst>
              <a:ext uri="{FF2B5EF4-FFF2-40B4-BE49-F238E27FC236}">
                <a16:creationId xmlns:a16="http://schemas.microsoft.com/office/drawing/2014/main" id="{FE2E847F-1E62-EB01-66A5-B1A882A4E877}"/>
              </a:ext>
            </a:extLst>
          </p:cNvPr>
          <p:cNvPicPr>
            <a:picLocks noChangeAspect="1"/>
          </p:cNvPicPr>
          <p:nvPr/>
        </p:nvPicPr>
        <p:blipFill>
          <a:blip r:embed="rId3"/>
          <a:stretch>
            <a:fillRect/>
          </a:stretch>
        </p:blipFill>
        <p:spPr>
          <a:xfrm>
            <a:off x="486137" y="1137736"/>
            <a:ext cx="6549075" cy="3933543"/>
          </a:xfrm>
          <a:prstGeom prst="rect">
            <a:avLst/>
          </a:prstGeom>
        </p:spPr>
      </p:pic>
      <p:pic>
        <p:nvPicPr>
          <p:cNvPr id="9" name="Picture 8">
            <a:extLst>
              <a:ext uri="{FF2B5EF4-FFF2-40B4-BE49-F238E27FC236}">
                <a16:creationId xmlns:a16="http://schemas.microsoft.com/office/drawing/2014/main" id="{7C1F6448-4616-1FE6-9E2C-C7F449376B74}"/>
              </a:ext>
            </a:extLst>
          </p:cNvPr>
          <p:cNvPicPr>
            <a:picLocks noChangeAspect="1"/>
          </p:cNvPicPr>
          <p:nvPr/>
        </p:nvPicPr>
        <p:blipFill>
          <a:blip r:embed="rId4"/>
          <a:stretch>
            <a:fillRect/>
          </a:stretch>
        </p:blipFill>
        <p:spPr>
          <a:xfrm>
            <a:off x="7589910" y="1137736"/>
            <a:ext cx="4115953" cy="2420344"/>
          </a:xfrm>
          <a:prstGeom prst="rect">
            <a:avLst/>
          </a:prstGeom>
        </p:spPr>
      </p:pic>
    </p:spTree>
    <p:extLst>
      <p:ext uri="{BB962C8B-B14F-4D97-AF65-F5344CB8AC3E}">
        <p14:creationId xmlns:p14="http://schemas.microsoft.com/office/powerpoint/2010/main" val="2755851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37A2722-D525-7DD9-D3C2-F796FD043BE6}"/>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EA5203AC-4B4F-0852-5DB7-8C96F4F315AA}"/>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a:t>
            </a:r>
            <a:endParaRPr b="1" dirty="0">
              <a:solidFill>
                <a:srgbClr val="FF0000"/>
              </a:solidFill>
            </a:endParaRPr>
          </a:p>
        </p:txBody>
      </p:sp>
      <p:sp>
        <p:nvSpPr>
          <p:cNvPr id="111" name="Google Shape;111;p4">
            <a:extLst>
              <a:ext uri="{FF2B5EF4-FFF2-40B4-BE49-F238E27FC236}">
                <a16:creationId xmlns:a16="http://schemas.microsoft.com/office/drawing/2014/main" id="{AF7B1A27-3034-D032-C03D-1883C3F34EA1}"/>
              </a:ext>
            </a:extLst>
          </p:cNvPr>
          <p:cNvSpPr txBox="1">
            <a:spLocks noGrp="1"/>
          </p:cNvSpPr>
          <p:nvPr>
            <p:ph type="body" idx="1"/>
          </p:nvPr>
        </p:nvSpPr>
        <p:spPr>
          <a:xfrm>
            <a:off x="838199" y="1110103"/>
            <a:ext cx="10991127" cy="5232823"/>
          </a:xfrm>
          <a:prstGeom prst="rect">
            <a:avLst/>
          </a:prstGeom>
          <a:noFill/>
          <a:ln>
            <a:noFill/>
          </a:ln>
        </p:spPr>
        <p:txBody>
          <a:bodyPr spcFirstLastPara="1" wrap="square" lIns="91425" tIns="45700" rIns="91425" bIns="45700" anchor="t" anchorCtr="0">
            <a:normAutofit/>
          </a:bodyPr>
          <a:lstStyle/>
          <a:p>
            <a:pPr marL="114300" indent="0" algn="l">
              <a:buNone/>
            </a:pPr>
            <a:r>
              <a:rPr lang="en-US" sz="2000" b="0" i="0" dirty="0">
                <a:solidFill>
                  <a:schemeClr val="tx1"/>
                </a:solidFill>
                <a:effectLst/>
                <a:latin typeface="Times New Roman" panose="02020603050405020304" pitchFamily="18" charset="0"/>
                <a:cs typeface="Times New Roman" panose="02020603050405020304" pitchFamily="18" charset="0"/>
              </a:rPr>
              <a:t>In wrapping up, we've made some big improvements to the Note Taking App! We fixed annoying bugs like notes duplicating and forms acting up, so now everything runs smoothly.</a:t>
            </a:r>
          </a:p>
          <a:p>
            <a:pPr marL="114300" indent="0" algn="l">
              <a:buNone/>
            </a:pPr>
            <a:r>
              <a:rPr lang="en-US" sz="2000" b="0" i="0" dirty="0">
                <a:solidFill>
                  <a:schemeClr val="tx1"/>
                </a:solidFill>
                <a:effectLst/>
                <a:latin typeface="Times New Roman" panose="02020603050405020304" pitchFamily="18" charset="0"/>
                <a:cs typeface="Times New Roman" panose="02020603050405020304" pitchFamily="18" charset="0"/>
              </a:rPr>
              <a:t>But we didn't stop there – we added cool stuff too! Now you can edit and delete notes, giving you more control. And we made the app look nicer too, with fancy styles and a design that works well on any device.</a:t>
            </a:r>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1467633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77979" y="912459"/>
            <a:ext cx="10636041" cy="5078273"/>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b="1" dirty="0">
                <a:latin typeface="Times New Roman" panose="02020603050405020304" pitchFamily="18" charset="0"/>
                <a:cs typeface="Times New Roman" panose="02020603050405020304" pitchFamily="18" charset="0"/>
              </a:rPr>
              <a:t>Background: </a:t>
            </a:r>
          </a:p>
          <a:p>
            <a:pPr marR="0" lvl="0" algn="l" rtl="0">
              <a:spcBef>
                <a:spcPts val="0"/>
              </a:spcBef>
              <a:spcAft>
                <a:spcPts val="0"/>
              </a:spcAft>
              <a:buClr>
                <a:schemeClr val="dk1"/>
              </a:buClr>
              <a:buSzPts val="1800"/>
            </a:pPr>
            <a:r>
              <a:rPr lang="en-US" sz="1800" dirty="0">
                <a:latin typeface="Times New Roman" panose="02020603050405020304" pitchFamily="18" charset="0"/>
                <a:cs typeface="Times New Roman" panose="02020603050405020304" pitchFamily="18" charset="0"/>
              </a:rPr>
              <a:t>I am Surya Atrish pursuing </a:t>
            </a:r>
            <a:r>
              <a:rPr lang="en-US" sz="1800" dirty="0" err="1">
                <a:latin typeface="Times New Roman" panose="02020603050405020304" pitchFamily="18" charset="0"/>
                <a:cs typeface="Times New Roman" panose="02020603050405020304" pitchFamily="18" charset="0"/>
              </a:rPr>
              <a:t>B.Tech</a:t>
            </a:r>
            <a:r>
              <a:rPr lang="en-US" sz="1800" dirty="0">
                <a:latin typeface="Times New Roman" panose="02020603050405020304" pitchFamily="18" charset="0"/>
                <a:cs typeface="Times New Roman" panose="02020603050405020304" pitchFamily="18" charset="0"/>
              </a:rPr>
              <a:t> in Computer Science and Engineering with a strong interest in Python and Data Analytics. </a:t>
            </a:r>
          </a:p>
          <a:p>
            <a:pPr marR="0" lvl="0" algn="l" rtl="0">
              <a:spcBef>
                <a:spcPts val="0"/>
              </a:spcBef>
              <a:spcAft>
                <a:spcPts val="0"/>
              </a:spcAft>
              <a:buClr>
                <a:schemeClr val="dk1"/>
              </a:buClr>
              <a:buSzPts val="1800"/>
            </a:pPr>
            <a:endParaRPr lang="en-US" sz="18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1800" b="1" dirty="0">
                <a:latin typeface="Times New Roman" panose="02020603050405020304" pitchFamily="18" charset="0"/>
                <a:cs typeface="Times New Roman" panose="02020603050405020304" pitchFamily="18" charset="0"/>
              </a:rPr>
              <a:t>Motivation for Data Science: </a:t>
            </a:r>
          </a:p>
          <a:p>
            <a:pPr marR="0" lvl="0" algn="l" rtl="0">
              <a:spcBef>
                <a:spcPts val="0"/>
              </a:spcBef>
              <a:spcAft>
                <a:spcPts val="0"/>
              </a:spcAft>
              <a:buClr>
                <a:schemeClr val="dk1"/>
              </a:buClr>
              <a:buSzPts val="1800"/>
            </a:pPr>
            <a:r>
              <a:rPr lang="en-US" sz="1800" dirty="0">
                <a:latin typeface="Times New Roman" panose="02020603050405020304" pitchFamily="18" charset="0"/>
                <a:cs typeface="Times New Roman" panose="02020603050405020304" pitchFamily="18" charset="0"/>
              </a:rPr>
              <a:t>Since the start of my undergraduate life, I was deeply interested in Python, its various libraries and frameworks and all the various kinds of problems it can solve. So, I started learning about it, started doing projects. At the same time, I also completed an internship on Data Analytics in Python, SQL Tableau and Power BI. Through research and introspection, I discovered that Data Science resonates deeply with me, offering a perfect fit for my aspirations and skills. </a:t>
            </a:r>
          </a:p>
          <a:p>
            <a:pPr marR="0" lvl="0" algn="l" rtl="0">
              <a:spcBef>
                <a:spcPts val="0"/>
              </a:spcBef>
              <a:spcAft>
                <a:spcPts val="0"/>
              </a:spcAft>
              <a:buClr>
                <a:schemeClr val="dk1"/>
              </a:buClr>
              <a:buSzPts val="1800"/>
            </a:pPr>
            <a:endParaRPr lang="en-US" sz="18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1800" b="1" dirty="0">
                <a:latin typeface="Times New Roman" panose="02020603050405020304" pitchFamily="18" charset="0"/>
                <a:cs typeface="Times New Roman" panose="02020603050405020304" pitchFamily="18" charset="0"/>
              </a:rPr>
              <a:t>Work Experience: </a:t>
            </a:r>
          </a:p>
          <a:p>
            <a:pPr marR="0" lvl="0" algn="l" rtl="0">
              <a:spcBef>
                <a:spcPts val="0"/>
              </a:spcBef>
              <a:spcAft>
                <a:spcPts val="0"/>
              </a:spcAft>
              <a:buClr>
                <a:schemeClr val="dk1"/>
              </a:buClr>
              <a:buSzPts val="1800"/>
            </a:pPr>
            <a:r>
              <a:rPr lang="en-US" sz="1800" dirty="0">
                <a:latin typeface="Times New Roman" panose="02020603050405020304" pitchFamily="18" charset="0"/>
                <a:cs typeface="Times New Roman" panose="02020603050405020304" pitchFamily="18" charset="0"/>
              </a:rPr>
              <a:t>I am Currently interning at </a:t>
            </a:r>
            <a:r>
              <a:rPr lang="en-US" sz="1800" dirty="0" err="1">
                <a:latin typeface="Times New Roman" panose="02020603050405020304" pitchFamily="18" charset="0"/>
                <a:cs typeface="Times New Roman" panose="02020603050405020304" pitchFamily="18" charset="0"/>
              </a:rPr>
              <a:t>Innomatics</a:t>
            </a:r>
            <a:r>
              <a:rPr lang="en-US" sz="1800" dirty="0">
                <a:latin typeface="Times New Roman" panose="02020603050405020304" pitchFamily="18" charset="0"/>
                <a:cs typeface="Times New Roman" panose="02020603050405020304" pitchFamily="18" charset="0"/>
              </a:rPr>
              <a:t> Research Labs, transitioning from a computer science and engineering background to data science. </a:t>
            </a:r>
          </a:p>
          <a:p>
            <a:pPr marR="0" lvl="0" algn="l" rtl="0">
              <a:spcBef>
                <a:spcPts val="0"/>
              </a:spcBef>
              <a:spcAft>
                <a:spcPts val="0"/>
              </a:spcAft>
              <a:buClr>
                <a:schemeClr val="dk1"/>
              </a:buClr>
              <a:buSzPts val="1800"/>
            </a:pPr>
            <a:endParaRPr lang="en-US" sz="18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1800" b="1" dirty="0">
                <a:latin typeface="Times New Roman" panose="02020603050405020304" pitchFamily="18" charset="0"/>
                <a:cs typeface="Times New Roman" panose="02020603050405020304" pitchFamily="18" charset="0"/>
              </a:rPr>
              <a:t>LinkedIn: </a:t>
            </a:r>
            <a:r>
              <a:rPr lang="en-US" sz="1800" dirty="0">
                <a:latin typeface="Times New Roman" panose="02020603050405020304" pitchFamily="18" charset="0"/>
                <a:cs typeface="Times New Roman" panose="02020603050405020304" pitchFamily="18" charset="0"/>
              </a:rPr>
              <a:t>https://www.linkedin.com/in/surya-atrish/ </a:t>
            </a:r>
          </a:p>
          <a:p>
            <a:pPr marR="0" lvl="0" algn="l" rtl="0">
              <a:spcBef>
                <a:spcPts val="0"/>
              </a:spcBef>
              <a:spcAft>
                <a:spcPts val="0"/>
              </a:spcAft>
              <a:buClr>
                <a:schemeClr val="dk1"/>
              </a:buClr>
              <a:buSzPts val="1800"/>
            </a:pPr>
            <a:endParaRPr lang="en-US" sz="18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1800" b="1" dirty="0">
                <a:latin typeface="Times New Roman" panose="02020603050405020304" pitchFamily="18" charset="0"/>
                <a:cs typeface="Times New Roman" panose="02020603050405020304" pitchFamily="18" charset="0"/>
              </a:rPr>
              <a:t>GitHub: </a:t>
            </a:r>
            <a:r>
              <a:rPr lang="en-US" sz="1800" dirty="0">
                <a:latin typeface="Times New Roman" panose="02020603050405020304" pitchFamily="18" charset="0"/>
                <a:cs typeface="Times New Roman" panose="02020603050405020304" pitchFamily="18" charset="0"/>
              </a:rPr>
              <a:t>https://github.com/suryaatrish</a:t>
            </a:r>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413CAFB-C657-CB99-8F5D-BDE6F1048AFA}"/>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F2C3F250-9FDD-15B5-F882-7DEFDD406E4B}"/>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Objective:</a:t>
            </a:r>
            <a:endParaRPr b="1" dirty="0">
              <a:solidFill>
                <a:srgbClr val="FF0000"/>
              </a:solidFill>
            </a:endParaRPr>
          </a:p>
        </p:txBody>
      </p:sp>
      <p:sp>
        <p:nvSpPr>
          <p:cNvPr id="111" name="Google Shape;111;p4">
            <a:extLst>
              <a:ext uri="{FF2B5EF4-FFF2-40B4-BE49-F238E27FC236}">
                <a16:creationId xmlns:a16="http://schemas.microsoft.com/office/drawing/2014/main" id="{F243CD6E-3430-721F-896A-0A6F6C6BE4D0}"/>
              </a:ext>
            </a:extLst>
          </p:cNvPr>
          <p:cNvSpPr txBox="1">
            <a:spLocks noGrp="1"/>
          </p:cNvSpPr>
          <p:nvPr>
            <p:ph type="body" idx="1"/>
          </p:nvPr>
        </p:nvSpPr>
        <p:spPr>
          <a:xfrm>
            <a:off x="838200" y="965725"/>
            <a:ext cx="10515600" cy="5377202"/>
          </a:xfrm>
          <a:prstGeom prst="rect">
            <a:avLst/>
          </a:prstGeom>
          <a:noFill/>
          <a:ln>
            <a:noFill/>
          </a:ln>
        </p:spPr>
        <p:txBody>
          <a:bodyPr spcFirstLastPara="1" wrap="square" lIns="91425" tIns="45700" rIns="91425" bIns="45700" anchor="t" anchorCtr="0">
            <a:normAutofit/>
          </a:bodyPr>
          <a:lstStyle/>
          <a:p>
            <a:pPr marL="114300" indent="0">
              <a:buNone/>
            </a:pPr>
            <a:r>
              <a:rPr lang="en-US" sz="1600" b="0" dirty="0">
                <a:solidFill>
                  <a:schemeClr val="tx1"/>
                </a:solidFill>
                <a:effectLst/>
                <a:latin typeface="Times New Roman" panose="02020603050405020304" pitchFamily="18" charset="0"/>
                <a:cs typeface="Times New Roman" panose="02020603050405020304" pitchFamily="18" charset="0"/>
              </a:rPr>
              <a:t>The objective of this task is to refactor and debug an existing Note Taking Application developed using Python, Flask, and HTML. The goal is to fix the broken code and ensure the proper functioning of the application according to the provided requirements. Rather than creating the application from scratch, the focus is on identifying and rectifying issues within the existing codebase to make the application fully functional.</a:t>
            </a:r>
          </a:p>
          <a:p>
            <a:pPr marL="114300" indent="0">
              <a:buNone/>
            </a:pPr>
            <a:r>
              <a:rPr lang="en-US" sz="1600" b="0" dirty="0">
                <a:solidFill>
                  <a:schemeClr val="tx1"/>
                </a:solidFill>
                <a:effectLst/>
                <a:latin typeface="Times New Roman" panose="02020603050405020304" pitchFamily="18" charset="0"/>
                <a:cs typeface="Times New Roman" panose="02020603050405020304" pitchFamily="18" charset="0"/>
              </a:rPr>
              <a:t>Specifically, the task involves:</a:t>
            </a:r>
          </a:p>
          <a:p>
            <a:pPr marL="571500" indent="-457200">
              <a:buFont typeface="+mj-lt"/>
              <a:buAutoNum type="arabicPeriod"/>
            </a:pPr>
            <a:r>
              <a:rPr lang="en-US" sz="1600" b="0" dirty="0">
                <a:solidFill>
                  <a:schemeClr val="tx1"/>
                </a:solidFill>
                <a:effectLst/>
                <a:latin typeface="Times New Roman" panose="02020603050405020304" pitchFamily="18" charset="0"/>
                <a:cs typeface="Times New Roman" panose="02020603050405020304" pitchFamily="18" charset="0"/>
              </a:rPr>
              <a:t>Identifying and documenting all existing bugs and issues within the codebase.</a:t>
            </a:r>
          </a:p>
          <a:p>
            <a:pPr marL="571500" indent="-457200">
              <a:buFont typeface="+mj-lt"/>
              <a:buAutoNum type="arabicPeriod"/>
            </a:pPr>
            <a:r>
              <a:rPr lang="en-US" sz="1600" b="0" dirty="0">
                <a:solidFill>
                  <a:schemeClr val="tx1"/>
                </a:solidFill>
                <a:effectLst/>
                <a:latin typeface="Times New Roman" panose="02020603050405020304" pitchFamily="18" charset="0"/>
                <a:cs typeface="Times New Roman" panose="02020603050405020304" pitchFamily="18" charset="0"/>
              </a:rPr>
              <a:t>Fixing the identified bugs to ensure the application works seamlessly.</a:t>
            </a:r>
          </a:p>
          <a:p>
            <a:pPr marL="571500" indent="-457200">
              <a:buFont typeface="+mj-lt"/>
              <a:buAutoNum type="arabicPeriod"/>
            </a:pPr>
            <a:r>
              <a:rPr lang="en-US" sz="1600" b="0" dirty="0">
                <a:solidFill>
                  <a:schemeClr val="tx1"/>
                </a:solidFill>
                <a:effectLst/>
                <a:latin typeface="Times New Roman" panose="02020603050405020304" pitchFamily="18" charset="0"/>
                <a:cs typeface="Times New Roman" panose="02020603050405020304" pitchFamily="18" charset="0"/>
              </a:rPr>
              <a:t>Implementing necessary changes and improvements to meet the specified requirements, such as:</a:t>
            </a:r>
          </a:p>
          <a:p>
            <a:pPr lvl="1"/>
            <a:r>
              <a:rPr lang="en-US" sz="1600" b="0" dirty="0">
                <a:solidFill>
                  <a:schemeClr val="tx1"/>
                </a:solidFill>
                <a:effectLst/>
                <a:latin typeface="Times New Roman" panose="02020603050405020304" pitchFamily="18" charset="0"/>
                <a:cs typeface="Times New Roman" panose="02020603050405020304" pitchFamily="18" charset="0"/>
              </a:rPr>
              <a:t>Ensuring proper retrieval and handling of form data.</a:t>
            </a:r>
          </a:p>
          <a:p>
            <a:pPr lvl="1"/>
            <a:r>
              <a:rPr lang="en-US" sz="1600" b="0" dirty="0">
                <a:solidFill>
                  <a:schemeClr val="tx1"/>
                </a:solidFill>
                <a:effectLst/>
                <a:latin typeface="Times New Roman" panose="02020603050405020304" pitchFamily="18" charset="0"/>
                <a:cs typeface="Times New Roman" panose="02020603050405020304" pitchFamily="18" charset="0"/>
              </a:rPr>
              <a:t>Implementing functionality for adding, editing, updating, and deleting notes.</a:t>
            </a:r>
          </a:p>
          <a:p>
            <a:pPr lvl="1"/>
            <a:r>
              <a:rPr lang="en-US" sz="1600" b="0" dirty="0">
                <a:solidFill>
                  <a:schemeClr val="tx1"/>
                </a:solidFill>
                <a:effectLst/>
                <a:latin typeface="Times New Roman" panose="02020603050405020304" pitchFamily="18" charset="0"/>
                <a:cs typeface="Times New Roman" panose="02020603050405020304" pitchFamily="18" charset="0"/>
              </a:rPr>
              <a:t>Enhancing the visual appearance and user experience of the application through CSS styling.</a:t>
            </a:r>
          </a:p>
          <a:p>
            <a:pPr marL="571500" indent="-457200">
              <a:buFont typeface="+mj-lt"/>
              <a:buAutoNum type="arabicPeriod"/>
            </a:pPr>
            <a:r>
              <a:rPr lang="en-US" sz="1600" b="0" dirty="0">
                <a:solidFill>
                  <a:schemeClr val="tx1"/>
                </a:solidFill>
                <a:effectLst/>
                <a:latin typeface="Times New Roman" panose="02020603050405020304" pitchFamily="18" charset="0"/>
                <a:cs typeface="Times New Roman" panose="02020603050405020304" pitchFamily="18" charset="0"/>
              </a:rPr>
              <a:t>Organizing the project structure and files for better maintainability and organization.</a:t>
            </a:r>
          </a:p>
          <a:p>
            <a:pPr marL="571500" indent="-457200">
              <a:buFont typeface="+mj-lt"/>
              <a:buAutoNum type="arabicPeriod"/>
            </a:pPr>
            <a:r>
              <a:rPr lang="en-US" sz="1600" b="0" dirty="0">
                <a:solidFill>
                  <a:schemeClr val="tx1"/>
                </a:solidFill>
                <a:effectLst/>
                <a:latin typeface="Times New Roman" panose="02020603050405020304" pitchFamily="18" charset="0"/>
                <a:cs typeface="Times New Roman" panose="02020603050405020304" pitchFamily="18" charset="0"/>
              </a:rPr>
              <a:t>Testing the application thoroughly to ensure all functionalities work as intended.</a:t>
            </a:r>
          </a:p>
          <a:p>
            <a:pPr marL="571500" indent="-457200">
              <a:buFont typeface="+mj-lt"/>
              <a:buAutoNum type="arabicPeriod"/>
            </a:pPr>
            <a:r>
              <a:rPr lang="en-US" sz="1600" b="0" dirty="0">
                <a:solidFill>
                  <a:schemeClr val="tx1"/>
                </a:solidFill>
                <a:effectLst/>
                <a:latin typeface="Times New Roman" panose="02020603050405020304" pitchFamily="18" charset="0"/>
                <a:cs typeface="Times New Roman" panose="02020603050405020304" pitchFamily="18" charset="0"/>
              </a:rPr>
              <a:t>Providing clear documentation of the changes made and the rationale behind them.</a:t>
            </a:r>
          </a:p>
          <a:p>
            <a:pPr marL="114300" indent="0">
              <a:buNone/>
            </a:pPr>
            <a:r>
              <a:rPr lang="en-US" sz="1600" b="0" dirty="0">
                <a:solidFill>
                  <a:schemeClr val="tx1"/>
                </a:solidFill>
                <a:effectLst/>
                <a:latin typeface="Times New Roman" panose="02020603050405020304" pitchFamily="18" charset="0"/>
                <a:cs typeface="Times New Roman" panose="02020603050405020304" pitchFamily="18" charset="0"/>
              </a:rPr>
              <a:t>Overall, the objective is to deliver a fully functional and visually appealing Note Taking Application that meets the requirements outlined in the task description, showcasing proficiency in backend development with Python and Flask.</a:t>
            </a:r>
          </a:p>
        </p:txBody>
      </p:sp>
    </p:spTree>
    <p:extLst>
      <p:ext uri="{BB962C8B-B14F-4D97-AF65-F5344CB8AC3E}">
        <p14:creationId xmlns:p14="http://schemas.microsoft.com/office/powerpoint/2010/main" val="48004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11D5D9A-3188-128D-17D5-FAB58FAC33D2}"/>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1CBDB5F2-4ED8-2A8A-F111-168085FA2BD1}"/>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Bug Fixes:</a:t>
            </a:r>
            <a:endParaRPr b="1" dirty="0">
              <a:solidFill>
                <a:srgbClr val="FF0000"/>
              </a:solidFill>
            </a:endParaRPr>
          </a:p>
        </p:txBody>
      </p:sp>
      <p:sp>
        <p:nvSpPr>
          <p:cNvPr id="111" name="Google Shape;111;p4">
            <a:extLst>
              <a:ext uri="{FF2B5EF4-FFF2-40B4-BE49-F238E27FC236}">
                <a16:creationId xmlns:a16="http://schemas.microsoft.com/office/drawing/2014/main" id="{B578C981-6C3E-26BE-E46F-79CDD8423731}"/>
              </a:ext>
            </a:extLst>
          </p:cNvPr>
          <p:cNvSpPr txBox="1">
            <a:spLocks noGrp="1"/>
          </p:cNvSpPr>
          <p:nvPr>
            <p:ph type="body" idx="1"/>
          </p:nvPr>
        </p:nvSpPr>
        <p:spPr>
          <a:xfrm>
            <a:off x="838200" y="1110104"/>
            <a:ext cx="10515600" cy="4926550"/>
          </a:xfrm>
          <a:prstGeom prst="rect">
            <a:avLst/>
          </a:prstGeom>
          <a:noFill/>
          <a:ln>
            <a:noFill/>
          </a:ln>
        </p:spPr>
        <p:txBody>
          <a:bodyPr spcFirstLastPara="1" wrap="square" lIns="91425" tIns="45700" rIns="91425" bIns="45700" anchor="t" anchorCtr="0">
            <a:normAutofit/>
          </a:bodyPr>
          <a:lstStyle/>
          <a:p>
            <a:pPr marL="571500" indent="-457200">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Incorrect Retrieval of Form Data: </a:t>
            </a:r>
          </a:p>
          <a:p>
            <a:pPr lvl="1"/>
            <a:r>
              <a:rPr lang="en-US" sz="1600" b="0" i="0" dirty="0">
                <a:solidFill>
                  <a:schemeClr val="tx1"/>
                </a:solidFill>
                <a:effectLst/>
                <a:latin typeface="Times New Roman" panose="02020603050405020304" pitchFamily="18" charset="0"/>
                <a:cs typeface="Times New Roman" panose="02020603050405020304" pitchFamily="18" charset="0"/>
              </a:rPr>
              <a:t>Issue: The application was retrieving form data using </a:t>
            </a:r>
            <a:r>
              <a:rPr lang="en-US" sz="1600" b="0" i="0" dirty="0" err="1">
                <a:solidFill>
                  <a:schemeClr val="tx1"/>
                </a:solidFill>
                <a:effectLst/>
                <a:latin typeface="Times New Roman" panose="02020603050405020304" pitchFamily="18" charset="0"/>
                <a:cs typeface="Times New Roman" panose="02020603050405020304" pitchFamily="18" charset="0"/>
              </a:rPr>
              <a:t>request.args.get</a:t>
            </a:r>
            <a:r>
              <a:rPr lang="en-US" sz="1600" b="0" i="0" dirty="0">
                <a:solidFill>
                  <a:schemeClr val="tx1"/>
                </a:solidFill>
                <a:effectLst/>
                <a:latin typeface="Times New Roman" panose="02020603050405020304" pitchFamily="18" charset="0"/>
                <a:cs typeface="Times New Roman" panose="02020603050405020304" pitchFamily="18" charset="0"/>
              </a:rPr>
              <a:t>("note"), which is suitable for GET requests but not for POST requests. This resulted in the inability to add notes properly. </a:t>
            </a:r>
          </a:p>
          <a:p>
            <a:pPr lvl="1"/>
            <a:r>
              <a:rPr lang="en-US" sz="1600" b="0" i="0" dirty="0">
                <a:solidFill>
                  <a:schemeClr val="tx1"/>
                </a:solidFill>
                <a:effectLst/>
                <a:latin typeface="Times New Roman" panose="02020603050405020304" pitchFamily="18" charset="0"/>
                <a:cs typeface="Times New Roman" panose="02020603050405020304" pitchFamily="18" charset="0"/>
              </a:rPr>
              <a:t>Fix: Changed </a:t>
            </a:r>
            <a:r>
              <a:rPr lang="en-US" sz="1600" b="0" i="0" dirty="0" err="1">
                <a:solidFill>
                  <a:schemeClr val="tx1"/>
                </a:solidFill>
                <a:effectLst/>
                <a:latin typeface="Times New Roman" panose="02020603050405020304" pitchFamily="18" charset="0"/>
                <a:cs typeface="Times New Roman" panose="02020603050405020304" pitchFamily="18" charset="0"/>
              </a:rPr>
              <a:t>request.args.get</a:t>
            </a:r>
            <a:r>
              <a:rPr lang="en-US" sz="1600" b="0" i="0" dirty="0">
                <a:solidFill>
                  <a:schemeClr val="tx1"/>
                </a:solidFill>
                <a:effectLst/>
                <a:latin typeface="Times New Roman" panose="02020603050405020304" pitchFamily="18" charset="0"/>
                <a:cs typeface="Times New Roman" panose="02020603050405020304" pitchFamily="18" charset="0"/>
              </a:rPr>
              <a:t>("note") to </a:t>
            </a:r>
            <a:r>
              <a:rPr lang="en-US" sz="1600" b="0" i="0" dirty="0" err="1">
                <a:solidFill>
                  <a:schemeClr val="tx1"/>
                </a:solidFill>
                <a:effectLst/>
                <a:latin typeface="Times New Roman" panose="02020603050405020304" pitchFamily="18" charset="0"/>
                <a:cs typeface="Times New Roman" panose="02020603050405020304" pitchFamily="18" charset="0"/>
              </a:rPr>
              <a:t>request.form.get</a:t>
            </a:r>
            <a:r>
              <a:rPr lang="en-US" sz="1600" b="0" i="0" dirty="0">
                <a:solidFill>
                  <a:schemeClr val="tx1"/>
                </a:solidFill>
                <a:effectLst/>
                <a:latin typeface="Times New Roman" panose="02020603050405020304" pitchFamily="18" charset="0"/>
                <a:cs typeface="Times New Roman" panose="02020603050405020304" pitchFamily="18" charset="0"/>
              </a:rPr>
              <a:t>("note") in the index route to correctly retrieve form data submitted via POST method. </a:t>
            </a:r>
          </a:p>
          <a:p>
            <a:pPr marL="571500" indent="-457200">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Missing Form Submission Method: </a:t>
            </a:r>
          </a:p>
          <a:p>
            <a:pPr lvl="1"/>
            <a:r>
              <a:rPr lang="en-US" sz="1600" b="0" i="0" dirty="0">
                <a:solidFill>
                  <a:schemeClr val="tx1"/>
                </a:solidFill>
                <a:effectLst/>
                <a:latin typeface="Times New Roman" panose="02020603050405020304" pitchFamily="18" charset="0"/>
                <a:cs typeface="Times New Roman" panose="02020603050405020304" pitchFamily="18" charset="0"/>
              </a:rPr>
              <a:t>Issue: The HTML form was missing the method="POST" attribute, causing it to default to GET method. As a result, form data was not being submitted correctly to the server. </a:t>
            </a:r>
          </a:p>
          <a:p>
            <a:pPr lvl="1"/>
            <a:r>
              <a:rPr lang="en-US" sz="1600" b="0" i="0" dirty="0">
                <a:solidFill>
                  <a:schemeClr val="tx1"/>
                </a:solidFill>
                <a:effectLst/>
                <a:latin typeface="Times New Roman" panose="02020603050405020304" pitchFamily="18" charset="0"/>
                <a:cs typeface="Times New Roman" panose="02020603050405020304" pitchFamily="18" charset="0"/>
              </a:rPr>
              <a:t>Fix: Added method="POST" to the form tag in the HTML template to ensure that form data is sent to the server using the POST method. </a:t>
            </a:r>
          </a:p>
          <a:p>
            <a:pPr marL="571500" indent="-457200">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Redirect After Post to Prevent Duplication: </a:t>
            </a:r>
          </a:p>
          <a:p>
            <a:pPr lvl="1"/>
            <a:r>
              <a:rPr lang="en-US" sz="1600" b="0" i="0" dirty="0">
                <a:solidFill>
                  <a:schemeClr val="tx1"/>
                </a:solidFill>
                <a:effectLst/>
                <a:latin typeface="Times New Roman" panose="02020603050405020304" pitchFamily="18" charset="0"/>
                <a:cs typeface="Times New Roman" panose="02020603050405020304" pitchFamily="18" charset="0"/>
              </a:rPr>
              <a:t>Issue: After adding a note, reloading the page caused the browser to resend the previous form data, resulting in duplicate entries being appended to the notes list. </a:t>
            </a:r>
          </a:p>
          <a:p>
            <a:pPr lvl="1"/>
            <a:r>
              <a:rPr lang="en-US" sz="1600" b="0" i="0" dirty="0">
                <a:solidFill>
                  <a:schemeClr val="tx1"/>
                </a:solidFill>
                <a:effectLst/>
                <a:latin typeface="Times New Roman" panose="02020603050405020304" pitchFamily="18" charset="0"/>
                <a:cs typeface="Times New Roman" panose="02020603050405020304" pitchFamily="18" charset="0"/>
              </a:rPr>
              <a:t>Fix: Implemented the "Redirect After Post" pattern by redirecting the user back to the same page (index route) using a GET request after processing the form submission. This prevented the browser from resubmitting the form data on page reload, thus avoiding the duplication of notes.</a:t>
            </a:r>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139079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CC18DCA-E4A4-76EB-2610-9A45F198E178}"/>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1C39D473-2AB4-357C-7DBB-947E29CF8CC1}"/>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Functionality Additions:</a:t>
            </a:r>
            <a:endParaRPr b="1" dirty="0">
              <a:solidFill>
                <a:srgbClr val="FF0000"/>
              </a:solidFill>
            </a:endParaRPr>
          </a:p>
        </p:txBody>
      </p:sp>
      <p:sp>
        <p:nvSpPr>
          <p:cNvPr id="111" name="Google Shape;111;p4">
            <a:extLst>
              <a:ext uri="{FF2B5EF4-FFF2-40B4-BE49-F238E27FC236}">
                <a16:creationId xmlns:a16="http://schemas.microsoft.com/office/drawing/2014/main" id="{B8C6E4F5-7FEA-7CF2-6391-B3AC8A60E5D9}"/>
              </a:ext>
            </a:extLst>
          </p:cNvPr>
          <p:cNvSpPr txBox="1">
            <a:spLocks noGrp="1"/>
          </p:cNvSpPr>
          <p:nvPr>
            <p:ph type="body" idx="1"/>
          </p:nvPr>
        </p:nvSpPr>
        <p:spPr>
          <a:xfrm>
            <a:off x="838200" y="878611"/>
            <a:ext cx="10515600" cy="4926550"/>
          </a:xfrm>
          <a:prstGeom prst="rect">
            <a:avLst/>
          </a:prstGeom>
          <a:noFill/>
          <a:ln>
            <a:noFill/>
          </a:ln>
        </p:spPr>
        <p:txBody>
          <a:bodyPr spcFirstLastPara="1" wrap="square" lIns="91425" tIns="45700" rIns="91425" bIns="45700" anchor="t" anchorCtr="0">
            <a:normAutofit/>
          </a:bodyPr>
          <a:lstStyle/>
          <a:p>
            <a:pPr marL="571500" indent="-457200">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Editing Notes: Implemented the ability for users to edit existing notes by adding an edit route (/edit/&lt;</a:t>
            </a:r>
            <a:r>
              <a:rPr lang="en-US" sz="1600" b="0" i="0" dirty="0" err="1">
                <a:solidFill>
                  <a:schemeClr val="tx1"/>
                </a:solidFill>
                <a:effectLst/>
                <a:latin typeface="Times New Roman" panose="02020603050405020304" pitchFamily="18" charset="0"/>
                <a:cs typeface="Times New Roman" panose="02020603050405020304" pitchFamily="18" charset="0"/>
              </a:rPr>
              <a:t>int:index</a:t>
            </a:r>
            <a:r>
              <a:rPr lang="en-US" sz="1600" b="0" i="0" dirty="0">
                <a:solidFill>
                  <a:schemeClr val="tx1"/>
                </a:solidFill>
                <a:effectLst/>
                <a:latin typeface="Times New Roman" panose="02020603050405020304" pitchFamily="18" charset="0"/>
                <a:cs typeface="Times New Roman" panose="02020603050405020304" pitchFamily="18" charset="0"/>
              </a:rPr>
              <a:t>&gt;) and an edit form in the HTML template. Users can now update the content of their notes as needed. </a:t>
            </a:r>
          </a:p>
          <a:p>
            <a:pPr marL="571500" indent="-457200">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Updating Notes: Added a new route (/update/&lt;</a:t>
            </a:r>
            <a:r>
              <a:rPr lang="en-US" sz="1600" b="0" i="0" dirty="0" err="1">
                <a:solidFill>
                  <a:schemeClr val="tx1"/>
                </a:solidFill>
                <a:effectLst/>
                <a:latin typeface="Times New Roman" panose="02020603050405020304" pitchFamily="18" charset="0"/>
                <a:cs typeface="Times New Roman" panose="02020603050405020304" pitchFamily="18" charset="0"/>
              </a:rPr>
              <a:t>int:index</a:t>
            </a:r>
            <a:r>
              <a:rPr lang="en-US" sz="1600" b="0" i="0" dirty="0">
                <a:solidFill>
                  <a:schemeClr val="tx1"/>
                </a:solidFill>
                <a:effectLst/>
                <a:latin typeface="Times New Roman" panose="02020603050405020304" pitchFamily="18" charset="0"/>
                <a:cs typeface="Times New Roman" panose="02020603050405020304" pitchFamily="18" charset="0"/>
              </a:rPr>
              <a:t>&gt;) to handle form submission from the edit form. The updated note text is processed and saved using this route, allowing users to modify their notes. </a:t>
            </a:r>
          </a:p>
          <a:p>
            <a:pPr marL="571500" indent="-457200">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Deleting Notes: Implemented the functionality to delete notes by adding a delete button next to each note. Clicking on the "Delete" button sends a request to the /delete/&lt;</a:t>
            </a:r>
            <a:r>
              <a:rPr lang="en-US" sz="1600" b="0" i="0" dirty="0" err="1">
                <a:solidFill>
                  <a:schemeClr val="tx1"/>
                </a:solidFill>
                <a:effectLst/>
                <a:latin typeface="Times New Roman" panose="02020603050405020304" pitchFamily="18" charset="0"/>
                <a:cs typeface="Times New Roman" panose="02020603050405020304" pitchFamily="18" charset="0"/>
              </a:rPr>
              <a:t>int:index</a:t>
            </a:r>
            <a:r>
              <a:rPr lang="en-US" sz="1600" b="0" i="0" dirty="0">
                <a:solidFill>
                  <a:schemeClr val="tx1"/>
                </a:solidFill>
                <a:effectLst/>
                <a:latin typeface="Times New Roman" panose="02020603050405020304" pitchFamily="18" charset="0"/>
                <a:cs typeface="Times New Roman" panose="02020603050405020304" pitchFamily="18" charset="0"/>
              </a:rPr>
              <a:t>&gt; route, which removes the corresponding note from the list. </a:t>
            </a:r>
          </a:p>
          <a:p>
            <a:pPr marL="571500" indent="-457200">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CSS Styling: Enhanced the visual appearance of the application by adding CSS styles to improve readability and aesthetics. This included styling the banner, form elements, note cards, buttons, etc., to create a more polished user interface.</a:t>
            </a:r>
            <a:endParaRPr dirty="0"/>
          </a:p>
        </p:txBody>
      </p:sp>
      <p:sp>
        <p:nvSpPr>
          <p:cNvPr id="2" name="Google Shape;110;p4">
            <a:extLst>
              <a:ext uri="{FF2B5EF4-FFF2-40B4-BE49-F238E27FC236}">
                <a16:creationId xmlns:a16="http://schemas.microsoft.com/office/drawing/2014/main" id="{8749A467-73F7-26A0-44DA-F30BCC3EC73B}"/>
              </a:ext>
            </a:extLst>
          </p:cNvPr>
          <p:cNvSpPr txBox="1">
            <a:spLocks/>
          </p:cNvSpPr>
          <p:nvPr/>
        </p:nvSpPr>
        <p:spPr>
          <a:xfrm>
            <a:off x="208472" y="3341886"/>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b="1" dirty="0">
                <a:solidFill>
                  <a:srgbClr val="FF0000"/>
                </a:solidFill>
              </a:rPr>
              <a:t>Other Changes:</a:t>
            </a:r>
          </a:p>
        </p:txBody>
      </p:sp>
      <p:sp>
        <p:nvSpPr>
          <p:cNvPr id="3" name="Google Shape;111;p4">
            <a:extLst>
              <a:ext uri="{FF2B5EF4-FFF2-40B4-BE49-F238E27FC236}">
                <a16:creationId xmlns:a16="http://schemas.microsoft.com/office/drawing/2014/main" id="{689397A2-BC18-2F77-DB37-8F6FBC8CF871}"/>
              </a:ext>
            </a:extLst>
          </p:cNvPr>
          <p:cNvSpPr txBox="1">
            <a:spLocks/>
          </p:cNvSpPr>
          <p:nvPr/>
        </p:nvSpPr>
        <p:spPr>
          <a:xfrm>
            <a:off x="838200" y="4202242"/>
            <a:ext cx="10515600" cy="492655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Font typeface="+mj-lt"/>
              <a:buAutoNum type="arabicPeriod"/>
            </a:pPr>
            <a:r>
              <a:rPr lang="en-US" sz="1600" dirty="0">
                <a:latin typeface="Times New Roman" panose="02020603050405020304" pitchFamily="18" charset="0"/>
                <a:cs typeface="Times New Roman" panose="02020603050405020304" pitchFamily="18" charset="0"/>
              </a:rPr>
              <a:t>Project Structure Organization: Created a separate CSS file named styles.css and stored it in the static directory alongside the templates directory to store static files like CSS for better organization and maintainability. </a:t>
            </a:r>
          </a:p>
          <a:p>
            <a:pPr>
              <a:buFont typeface="+mj-lt"/>
              <a:buAutoNum type="arabicPeriod"/>
            </a:pPr>
            <a:r>
              <a:rPr lang="en-US" sz="1600" dirty="0">
                <a:latin typeface="Times New Roman" panose="02020603050405020304" pitchFamily="18" charset="0"/>
                <a:cs typeface="Times New Roman" panose="02020603050405020304" pitchFamily="18" charset="0"/>
              </a:rPr>
              <a:t>Improved User Experience: Ensured a seamless user experience by implementing responsive design, allowing the application to adapt to different devices and screen sizes. </a:t>
            </a:r>
          </a:p>
          <a:p>
            <a:pPr marL="114300" indent="0">
              <a:buNone/>
            </a:pPr>
            <a:r>
              <a:rPr lang="en-US" sz="1600" dirty="0">
                <a:latin typeface="Times New Roman" panose="02020603050405020304" pitchFamily="18" charset="0"/>
                <a:cs typeface="Times New Roman" panose="02020603050405020304" pitchFamily="18" charset="0"/>
              </a:rPr>
              <a:t>By addressing these bugs and adding new functionalities, the Note Taking Application now works seamlessly as intended, allowing users to add, edit, update, and delete notes effectively. Additionally, the application's visual appearance has been enhanced to provide a more polished and user-friendly experience</a:t>
            </a:r>
          </a:p>
        </p:txBody>
      </p:sp>
    </p:spTree>
    <p:extLst>
      <p:ext uri="{BB962C8B-B14F-4D97-AF65-F5344CB8AC3E}">
        <p14:creationId xmlns:p14="http://schemas.microsoft.com/office/powerpoint/2010/main" val="350983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60EB24-949B-D8C3-7299-917DE7287E49}"/>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3973DA6-F0FA-8B6D-712C-46A79584776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Initial Codebase:</a:t>
            </a:r>
            <a:endParaRPr b="1" dirty="0">
              <a:solidFill>
                <a:srgbClr val="FF0000"/>
              </a:solidFill>
            </a:endParaRPr>
          </a:p>
        </p:txBody>
      </p:sp>
      <p:pic>
        <p:nvPicPr>
          <p:cNvPr id="4" name="Picture 3">
            <a:extLst>
              <a:ext uri="{FF2B5EF4-FFF2-40B4-BE49-F238E27FC236}">
                <a16:creationId xmlns:a16="http://schemas.microsoft.com/office/drawing/2014/main" id="{CEC959C6-7997-CE77-238C-20D39575E4B8}"/>
              </a:ext>
            </a:extLst>
          </p:cNvPr>
          <p:cNvPicPr>
            <a:picLocks noChangeAspect="1"/>
          </p:cNvPicPr>
          <p:nvPr/>
        </p:nvPicPr>
        <p:blipFill>
          <a:blip r:embed="rId3"/>
          <a:stretch>
            <a:fillRect/>
          </a:stretch>
        </p:blipFill>
        <p:spPr>
          <a:xfrm>
            <a:off x="486137" y="1343818"/>
            <a:ext cx="4532448" cy="2634966"/>
          </a:xfrm>
          <a:prstGeom prst="rect">
            <a:avLst/>
          </a:prstGeom>
        </p:spPr>
      </p:pic>
      <p:sp>
        <p:nvSpPr>
          <p:cNvPr id="5" name="TextBox 4">
            <a:extLst>
              <a:ext uri="{FF2B5EF4-FFF2-40B4-BE49-F238E27FC236}">
                <a16:creationId xmlns:a16="http://schemas.microsoft.com/office/drawing/2014/main" id="{1EBD709F-EEA4-7618-D268-B9A398BB9E51}"/>
              </a:ext>
            </a:extLst>
          </p:cNvPr>
          <p:cNvSpPr txBox="1"/>
          <p:nvPr/>
        </p:nvSpPr>
        <p:spPr>
          <a:xfrm>
            <a:off x="486137" y="983848"/>
            <a:ext cx="129636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Python</a:t>
            </a:r>
            <a:r>
              <a:rPr lang="en-US" dirty="0"/>
              <a:t>:</a:t>
            </a:r>
            <a:endParaRPr lang="en-IN" dirty="0"/>
          </a:p>
        </p:txBody>
      </p:sp>
      <p:pic>
        <p:nvPicPr>
          <p:cNvPr id="7" name="Picture 6">
            <a:extLst>
              <a:ext uri="{FF2B5EF4-FFF2-40B4-BE49-F238E27FC236}">
                <a16:creationId xmlns:a16="http://schemas.microsoft.com/office/drawing/2014/main" id="{0225704D-45D3-3E59-2BDA-B8EB2C9064DB}"/>
              </a:ext>
            </a:extLst>
          </p:cNvPr>
          <p:cNvPicPr>
            <a:picLocks noChangeAspect="1"/>
          </p:cNvPicPr>
          <p:nvPr/>
        </p:nvPicPr>
        <p:blipFill>
          <a:blip r:embed="rId4"/>
          <a:stretch>
            <a:fillRect/>
          </a:stretch>
        </p:blipFill>
        <p:spPr>
          <a:xfrm>
            <a:off x="5958024" y="1343818"/>
            <a:ext cx="5231256" cy="3289350"/>
          </a:xfrm>
          <a:prstGeom prst="rect">
            <a:avLst/>
          </a:prstGeom>
        </p:spPr>
      </p:pic>
      <p:sp>
        <p:nvSpPr>
          <p:cNvPr id="8" name="TextBox 7">
            <a:extLst>
              <a:ext uri="{FF2B5EF4-FFF2-40B4-BE49-F238E27FC236}">
                <a16:creationId xmlns:a16="http://schemas.microsoft.com/office/drawing/2014/main" id="{5C711A0C-75AC-42F6-117D-EDD7F8387B42}"/>
              </a:ext>
            </a:extLst>
          </p:cNvPr>
          <p:cNvSpPr txBox="1"/>
          <p:nvPr/>
        </p:nvSpPr>
        <p:spPr>
          <a:xfrm>
            <a:off x="5958024" y="995618"/>
            <a:ext cx="129636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HTML</a:t>
            </a:r>
            <a:r>
              <a:rPr lang="en-US" dirty="0"/>
              <a:t>:</a:t>
            </a:r>
            <a:endParaRPr lang="en-IN" dirty="0"/>
          </a:p>
        </p:txBody>
      </p:sp>
    </p:spTree>
    <p:extLst>
      <p:ext uri="{BB962C8B-B14F-4D97-AF65-F5344CB8AC3E}">
        <p14:creationId xmlns:p14="http://schemas.microsoft.com/office/powerpoint/2010/main" val="86529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616B5EC-A8F3-EF86-5902-24066872D836}"/>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15D16AA9-98EF-7396-034D-55412DB31A4E}"/>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Final Codebase:</a:t>
            </a:r>
            <a:endParaRPr b="1" dirty="0">
              <a:solidFill>
                <a:srgbClr val="FF0000"/>
              </a:solidFill>
            </a:endParaRPr>
          </a:p>
        </p:txBody>
      </p:sp>
      <p:sp>
        <p:nvSpPr>
          <p:cNvPr id="5" name="TextBox 4">
            <a:extLst>
              <a:ext uri="{FF2B5EF4-FFF2-40B4-BE49-F238E27FC236}">
                <a16:creationId xmlns:a16="http://schemas.microsoft.com/office/drawing/2014/main" id="{1D0025F6-85B8-4CF5-EAC7-103E299B3627}"/>
              </a:ext>
            </a:extLst>
          </p:cNvPr>
          <p:cNvSpPr txBox="1"/>
          <p:nvPr/>
        </p:nvSpPr>
        <p:spPr>
          <a:xfrm>
            <a:off x="486137" y="983848"/>
            <a:ext cx="129636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Python</a:t>
            </a:r>
            <a:r>
              <a:rPr lang="en-US" dirty="0"/>
              <a:t>:</a:t>
            </a:r>
            <a:endParaRPr lang="en-IN" dirty="0"/>
          </a:p>
        </p:txBody>
      </p:sp>
      <p:pic>
        <p:nvPicPr>
          <p:cNvPr id="3" name="Picture 2">
            <a:extLst>
              <a:ext uri="{FF2B5EF4-FFF2-40B4-BE49-F238E27FC236}">
                <a16:creationId xmlns:a16="http://schemas.microsoft.com/office/drawing/2014/main" id="{6E181E62-643F-A164-2A18-E9F63AAA8701}"/>
              </a:ext>
            </a:extLst>
          </p:cNvPr>
          <p:cNvPicPr>
            <a:picLocks noChangeAspect="1"/>
          </p:cNvPicPr>
          <p:nvPr/>
        </p:nvPicPr>
        <p:blipFill>
          <a:blip r:embed="rId3"/>
          <a:stretch>
            <a:fillRect/>
          </a:stretch>
        </p:blipFill>
        <p:spPr>
          <a:xfrm>
            <a:off x="531216" y="1343818"/>
            <a:ext cx="5104065" cy="4820856"/>
          </a:xfrm>
          <a:prstGeom prst="rect">
            <a:avLst/>
          </a:prstGeom>
        </p:spPr>
      </p:pic>
      <p:pic>
        <p:nvPicPr>
          <p:cNvPr id="9" name="Picture 8">
            <a:extLst>
              <a:ext uri="{FF2B5EF4-FFF2-40B4-BE49-F238E27FC236}">
                <a16:creationId xmlns:a16="http://schemas.microsoft.com/office/drawing/2014/main" id="{4E449647-A8FC-75D5-1333-F84DBF0FAE5C}"/>
              </a:ext>
            </a:extLst>
          </p:cNvPr>
          <p:cNvPicPr>
            <a:picLocks noChangeAspect="1"/>
          </p:cNvPicPr>
          <p:nvPr/>
        </p:nvPicPr>
        <p:blipFill>
          <a:blip r:embed="rId4"/>
          <a:stretch>
            <a:fillRect/>
          </a:stretch>
        </p:blipFill>
        <p:spPr>
          <a:xfrm>
            <a:off x="6096000" y="1322402"/>
            <a:ext cx="5140933" cy="2584031"/>
          </a:xfrm>
          <a:prstGeom prst="rect">
            <a:avLst/>
          </a:prstGeom>
        </p:spPr>
      </p:pic>
    </p:spTree>
    <p:extLst>
      <p:ext uri="{BB962C8B-B14F-4D97-AF65-F5344CB8AC3E}">
        <p14:creationId xmlns:p14="http://schemas.microsoft.com/office/powerpoint/2010/main" val="95944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E4FFD31-8F12-7E49-D7E5-0164006BBE72}"/>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07FCADC-4F6C-3BE6-F3B1-2648431A4881}"/>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Final Codebase:</a:t>
            </a:r>
            <a:endParaRPr b="1" dirty="0">
              <a:solidFill>
                <a:srgbClr val="FF0000"/>
              </a:solidFill>
            </a:endParaRPr>
          </a:p>
        </p:txBody>
      </p:sp>
      <p:sp>
        <p:nvSpPr>
          <p:cNvPr id="5" name="TextBox 4">
            <a:extLst>
              <a:ext uri="{FF2B5EF4-FFF2-40B4-BE49-F238E27FC236}">
                <a16:creationId xmlns:a16="http://schemas.microsoft.com/office/drawing/2014/main" id="{36B32FFA-78B9-FDEF-40E1-395344CADDA7}"/>
              </a:ext>
            </a:extLst>
          </p:cNvPr>
          <p:cNvSpPr txBox="1"/>
          <p:nvPr/>
        </p:nvSpPr>
        <p:spPr>
          <a:xfrm>
            <a:off x="486137" y="983848"/>
            <a:ext cx="129636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HTML</a:t>
            </a:r>
            <a:r>
              <a:rPr lang="en-US" dirty="0"/>
              <a:t>:</a:t>
            </a:r>
            <a:endParaRPr lang="en-IN" dirty="0"/>
          </a:p>
        </p:txBody>
      </p:sp>
      <p:pic>
        <p:nvPicPr>
          <p:cNvPr id="11" name="Picture 10">
            <a:extLst>
              <a:ext uri="{FF2B5EF4-FFF2-40B4-BE49-F238E27FC236}">
                <a16:creationId xmlns:a16="http://schemas.microsoft.com/office/drawing/2014/main" id="{60CC0356-243B-BEC7-8667-C904A9044E99}"/>
              </a:ext>
            </a:extLst>
          </p:cNvPr>
          <p:cNvPicPr>
            <a:picLocks noChangeAspect="1"/>
          </p:cNvPicPr>
          <p:nvPr/>
        </p:nvPicPr>
        <p:blipFill>
          <a:blip r:embed="rId3"/>
          <a:stretch>
            <a:fillRect/>
          </a:stretch>
        </p:blipFill>
        <p:spPr>
          <a:xfrm>
            <a:off x="1467928" y="983848"/>
            <a:ext cx="5304322" cy="5523990"/>
          </a:xfrm>
          <a:prstGeom prst="rect">
            <a:avLst/>
          </a:prstGeom>
        </p:spPr>
      </p:pic>
    </p:spTree>
    <p:extLst>
      <p:ext uri="{BB962C8B-B14F-4D97-AF65-F5344CB8AC3E}">
        <p14:creationId xmlns:p14="http://schemas.microsoft.com/office/powerpoint/2010/main" val="58342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63583E9-D92B-C1C5-F0A8-26E73F69B46B}"/>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096E8C6-773C-2F7A-C15A-37348A83F729}"/>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Final Codebase:</a:t>
            </a:r>
            <a:endParaRPr b="1" dirty="0">
              <a:solidFill>
                <a:srgbClr val="FF0000"/>
              </a:solidFill>
            </a:endParaRPr>
          </a:p>
        </p:txBody>
      </p:sp>
      <p:sp>
        <p:nvSpPr>
          <p:cNvPr id="5" name="TextBox 4">
            <a:extLst>
              <a:ext uri="{FF2B5EF4-FFF2-40B4-BE49-F238E27FC236}">
                <a16:creationId xmlns:a16="http://schemas.microsoft.com/office/drawing/2014/main" id="{160F4736-B089-5294-281A-75AE5207EF6C}"/>
              </a:ext>
            </a:extLst>
          </p:cNvPr>
          <p:cNvSpPr txBox="1"/>
          <p:nvPr/>
        </p:nvSpPr>
        <p:spPr>
          <a:xfrm>
            <a:off x="486137" y="983848"/>
            <a:ext cx="129636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CSS</a:t>
            </a:r>
            <a:r>
              <a:rPr lang="en-US" dirty="0"/>
              <a:t>:</a:t>
            </a:r>
            <a:endParaRPr lang="en-IN" dirty="0"/>
          </a:p>
        </p:txBody>
      </p:sp>
      <p:pic>
        <p:nvPicPr>
          <p:cNvPr id="3" name="Picture 2">
            <a:extLst>
              <a:ext uri="{FF2B5EF4-FFF2-40B4-BE49-F238E27FC236}">
                <a16:creationId xmlns:a16="http://schemas.microsoft.com/office/drawing/2014/main" id="{61AE0204-EA4F-4B20-9F84-90CEFD71072E}"/>
              </a:ext>
            </a:extLst>
          </p:cNvPr>
          <p:cNvPicPr>
            <a:picLocks noChangeAspect="1"/>
          </p:cNvPicPr>
          <p:nvPr/>
        </p:nvPicPr>
        <p:blipFill>
          <a:blip r:embed="rId3"/>
          <a:stretch>
            <a:fillRect/>
          </a:stretch>
        </p:blipFill>
        <p:spPr>
          <a:xfrm>
            <a:off x="486137" y="1329967"/>
            <a:ext cx="2580243" cy="5189479"/>
          </a:xfrm>
          <a:prstGeom prst="rect">
            <a:avLst/>
          </a:prstGeom>
        </p:spPr>
      </p:pic>
      <p:pic>
        <p:nvPicPr>
          <p:cNvPr id="6" name="Picture 5">
            <a:extLst>
              <a:ext uri="{FF2B5EF4-FFF2-40B4-BE49-F238E27FC236}">
                <a16:creationId xmlns:a16="http://schemas.microsoft.com/office/drawing/2014/main" id="{50A1C4AE-EF1D-0A1B-AAD6-7ED083868585}"/>
              </a:ext>
            </a:extLst>
          </p:cNvPr>
          <p:cNvPicPr>
            <a:picLocks noChangeAspect="1"/>
          </p:cNvPicPr>
          <p:nvPr/>
        </p:nvPicPr>
        <p:blipFill rotWithShape="1">
          <a:blip r:embed="rId4"/>
          <a:srcRect b="20442"/>
          <a:stretch/>
        </p:blipFill>
        <p:spPr>
          <a:xfrm>
            <a:off x="4350259" y="682843"/>
            <a:ext cx="2580243" cy="5836603"/>
          </a:xfrm>
          <a:prstGeom prst="rect">
            <a:avLst/>
          </a:prstGeom>
        </p:spPr>
      </p:pic>
      <p:pic>
        <p:nvPicPr>
          <p:cNvPr id="8" name="Picture 7">
            <a:extLst>
              <a:ext uri="{FF2B5EF4-FFF2-40B4-BE49-F238E27FC236}">
                <a16:creationId xmlns:a16="http://schemas.microsoft.com/office/drawing/2014/main" id="{42A55A56-8EBA-5CE5-E19E-C8D55917A83F}"/>
              </a:ext>
            </a:extLst>
          </p:cNvPr>
          <p:cNvPicPr>
            <a:picLocks noChangeAspect="1"/>
          </p:cNvPicPr>
          <p:nvPr/>
        </p:nvPicPr>
        <p:blipFill>
          <a:blip r:embed="rId5"/>
          <a:stretch>
            <a:fillRect/>
          </a:stretch>
        </p:blipFill>
        <p:spPr>
          <a:xfrm>
            <a:off x="8308199" y="681036"/>
            <a:ext cx="2693538" cy="3667106"/>
          </a:xfrm>
          <a:prstGeom prst="rect">
            <a:avLst/>
          </a:prstGeom>
        </p:spPr>
      </p:pic>
    </p:spTree>
    <p:extLst>
      <p:ext uri="{BB962C8B-B14F-4D97-AF65-F5344CB8AC3E}">
        <p14:creationId xmlns:p14="http://schemas.microsoft.com/office/powerpoint/2010/main" val="191409803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1057</Words>
  <Application>Microsoft Office PowerPoint</Application>
  <PresentationFormat>Widescreen</PresentationFormat>
  <Paragraphs>60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Libre Baskerville</vt:lpstr>
      <vt:lpstr>Arial</vt:lpstr>
      <vt:lpstr>Times New Roman</vt:lpstr>
      <vt:lpstr>Lato Black</vt:lpstr>
      <vt:lpstr>Office Theme</vt:lpstr>
      <vt:lpstr>PowerPoint Presentation</vt:lpstr>
      <vt:lpstr>PowerPoint Presentation</vt:lpstr>
      <vt:lpstr>Objective:</vt:lpstr>
      <vt:lpstr>Bug Fixes:</vt:lpstr>
      <vt:lpstr>Functionality Additions:</vt:lpstr>
      <vt:lpstr>Initial Codebase:</vt:lpstr>
      <vt:lpstr>Final Codebase:</vt:lpstr>
      <vt:lpstr>Final Codebase:</vt:lpstr>
      <vt:lpstr>Final Codebase:</vt:lpstr>
      <vt:lpstr>Final Output and Directory Structure: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Surya Atrish</cp:lastModifiedBy>
  <cp:revision>2</cp:revision>
  <dcterms:created xsi:type="dcterms:W3CDTF">2021-02-16T05:19:01Z</dcterms:created>
  <dcterms:modified xsi:type="dcterms:W3CDTF">2024-02-28T09:42:03Z</dcterms:modified>
</cp:coreProperties>
</file>