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handoutMasterIdLst>
    <p:handoutMasterId r:id="rId46"/>
  </p:handoutMasterIdLst>
  <p:sldIdLst>
    <p:sldId id="257" r:id="rId2"/>
    <p:sldId id="258" r:id="rId3"/>
    <p:sldId id="259" r:id="rId4"/>
    <p:sldId id="260" r:id="rId5"/>
    <p:sldId id="261" r:id="rId6"/>
    <p:sldId id="262" r:id="rId7"/>
    <p:sldId id="263" r:id="rId8"/>
    <p:sldId id="264" r:id="rId9"/>
    <p:sldId id="265"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6" r:id="rId39"/>
    <p:sldId id="297" r:id="rId40"/>
    <p:sldId id="298" r:id="rId41"/>
    <p:sldId id="299" r:id="rId42"/>
    <p:sldId id="300" r:id="rId43"/>
    <p:sldId id="30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varScale="1">
        <p:scale>
          <a:sx n="73" d="100"/>
          <a:sy n="73" d="100"/>
        </p:scale>
        <p:origin x="-129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2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92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5247FD4-53BE-43E1-9EAF-90ED35818B1A}" type="datetimeFigureOut">
              <a:rPr lang="en-US" smtClean="0"/>
              <a:pPr/>
              <a:t>1/31/2018</a:t>
            </a:fld>
            <a:endParaRPr lang="en-US"/>
          </a:p>
        </p:txBody>
      </p:sp>
      <p:sp>
        <p:nvSpPr>
          <p:cNvPr id="104892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 nHu</a:t>
            </a:r>
            <a:endParaRPr lang="en-US"/>
          </a:p>
        </p:txBody>
      </p:sp>
      <p:sp>
        <p:nvSpPr>
          <p:cNvPr id="104892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D2297B0-D4C0-4356-AF88-A80823852F9C}" type="slidenum">
              <a:rPr lang="en-US" smtClean="0"/>
              <a:pPr/>
              <a:t>‹#›</a:t>
            </a:fld>
            <a:endParaRPr lang="en-US"/>
          </a:p>
        </p:txBody>
      </p:sp>
    </p:spTree>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16"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917"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BB587E-FB82-4FE7-9656-E72BE4E40EC4}" type="datetimeFigureOut">
              <a:rPr lang="en-US" smtClean="0"/>
              <a:pPr/>
              <a:t>1/31/2018</a:t>
            </a:fld>
            <a:endParaRPr lang="en-US"/>
          </a:p>
        </p:txBody>
      </p:sp>
      <p:sp>
        <p:nvSpPr>
          <p:cNvPr id="1048918"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919"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920"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 nHu</a:t>
            </a:r>
            <a:endParaRPr lang="en-US"/>
          </a:p>
        </p:txBody>
      </p:sp>
      <p:sp>
        <p:nvSpPr>
          <p:cNvPr id="1048921"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E57FE2-4711-4F96-B52E-90BF0058972C}" type="slidenum">
              <a:rPr lang="en-US" smtClean="0"/>
              <a:pPr/>
              <a:t>‹#›</a:t>
            </a:fld>
            <a:endParaRPr lang="en-US"/>
          </a:p>
        </p:txBody>
      </p:sp>
    </p:spTree>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Slide Image Placeholder 1"/>
          <p:cNvSpPr>
            <a:spLocks noGrp="1" noRot="1" noChangeAspect="1"/>
          </p:cNvSpPr>
          <p:nvPr>
            <p:ph type="sldImg"/>
          </p:nvPr>
        </p:nvSpPr>
        <p:spPr/>
      </p:sp>
      <p:sp>
        <p:nvSpPr>
          <p:cNvPr id="1048606" name="Notes Placeholder 2"/>
          <p:cNvSpPr>
            <a:spLocks noGrp="1"/>
          </p:cNvSpPr>
          <p:nvPr>
            <p:ph type="body" idx="1"/>
          </p:nvPr>
        </p:nvSpPr>
        <p:spPr/>
        <p:txBody>
          <a:bodyPr>
            <a:normAutofit/>
          </a:bodyPr>
          <a:lstStyle/>
          <a:p>
            <a:endParaRPr lang="en-US"/>
          </a:p>
        </p:txBody>
      </p:sp>
      <p:sp>
        <p:nvSpPr>
          <p:cNvPr id="1048607" name="Slide Number Placeholder 3"/>
          <p:cNvSpPr>
            <a:spLocks noGrp="1"/>
          </p:cNvSpPr>
          <p:nvPr>
            <p:ph type="sldNum" sz="quarter" idx="10"/>
          </p:nvPr>
        </p:nvSpPr>
        <p:spPr/>
        <p:txBody>
          <a:bodyPr/>
          <a:lstStyle/>
          <a:p>
            <a:fld id="{5EE57FE2-4711-4F96-B52E-90BF0058972C}" type="slidenum">
              <a:rPr lang="en-US" smtClean="0"/>
              <a:pPr/>
              <a:t>2</a:t>
            </a:fld>
            <a:endParaRPr lang="en-US"/>
          </a:p>
        </p:txBody>
      </p:sp>
      <p:sp>
        <p:nvSpPr>
          <p:cNvPr id="1048608" name="Date Placeholder 4"/>
          <p:cNvSpPr>
            <a:spLocks noGrp="1"/>
          </p:cNvSpPr>
          <p:nvPr>
            <p:ph type="dt" idx="11"/>
          </p:nvPr>
        </p:nvSpPr>
        <p:spPr/>
        <p:txBody>
          <a:bodyPr/>
          <a:lstStyle/>
          <a:p>
            <a:fld id="{477A254A-E068-4DD7-8678-F67FAAF3FBAA}" type="datetime1">
              <a:rPr lang="en-US" smtClean="0"/>
              <a:pPr/>
              <a:t>1/31/2018</a:t>
            </a:fld>
            <a:endParaRPr lang="en-US"/>
          </a:p>
        </p:txBody>
      </p:sp>
      <p:sp>
        <p:nvSpPr>
          <p:cNvPr id="1048609" name="Footer Placeholder 5"/>
          <p:cNvSpPr>
            <a:spLocks noGrp="1"/>
          </p:cNvSpPr>
          <p:nvPr>
            <p:ph type="ftr" sz="quarter" idx="12"/>
          </p:nvPr>
        </p:nvSpPr>
        <p:spPr/>
        <p:txBody>
          <a:bodyPr/>
          <a:lstStyle/>
          <a:p>
            <a:r>
              <a:rPr lang="en-US" smtClean="0"/>
              <a:t>© nHu</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3" name="Slide Image Placeholder 1"/>
          <p:cNvSpPr>
            <a:spLocks noGrp="1" noRot="1" noChangeAspect="1"/>
          </p:cNvSpPr>
          <p:nvPr>
            <p:ph type="sldImg"/>
          </p:nvPr>
        </p:nvSpPr>
        <p:spPr/>
      </p:sp>
      <p:sp>
        <p:nvSpPr>
          <p:cNvPr id="1048724" name="Notes Placeholder 2"/>
          <p:cNvSpPr>
            <a:spLocks noGrp="1"/>
          </p:cNvSpPr>
          <p:nvPr>
            <p:ph type="body" idx="1"/>
          </p:nvPr>
        </p:nvSpPr>
        <p:spPr/>
        <p:txBody>
          <a:bodyPr>
            <a:normAutofit/>
          </a:bodyPr>
          <a:lstStyle/>
          <a:p>
            <a:endParaRPr lang="en-US"/>
          </a:p>
        </p:txBody>
      </p:sp>
      <p:sp>
        <p:nvSpPr>
          <p:cNvPr id="1048725" name="Slide Number Placeholder 3"/>
          <p:cNvSpPr>
            <a:spLocks noGrp="1"/>
          </p:cNvSpPr>
          <p:nvPr>
            <p:ph type="sldNum" sz="quarter" idx="10"/>
          </p:nvPr>
        </p:nvSpPr>
        <p:spPr/>
        <p:txBody>
          <a:bodyPr/>
          <a:lstStyle/>
          <a:p>
            <a:fld id="{79E35FB6-5D51-4032-80FF-ED249C091F8B}" type="slidenum">
              <a:rPr lang="en-US" smtClean="0"/>
              <a:pPr/>
              <a:t>24</a:t>
            </a:fld>
            <a:endParaRPr lang="en-US"/>
          </a:p>
        </p:txBody>
      </p:sp>
      <p:sp>
        <p:nvSpPr>
          <p:cNvPr id="1048726" name="Date Placeholder 4"/>
          <p:cNvSpPr>
            <a:spLocks noGrp="1"/>
          </p:cNvSpPr>
          <p:nvPr>
            <p:ph type="dt" idx="11"/>
          </p:nvPr>
        </p:nvSpPr>
        <p:spPr/>
        <p:txBody>
          <a:bodyPr/>
          <a:lstStyle/>
          <a:p>
            <a:fld id="{BD5C7D75-E080-4382-9AC0-4713193BF20D}" type="datetime1">
              <a:rPr lang="en-US" smtClean="0"/>
              <a:pPr/>
              <a:t>1/31/2018</a:t>
            </a:fld>
            <a:endParaRPr lang="en-US"/>
          </a:p>
        </p:txBody>
      </p:sp>
      <p:sp>
        <p:nvSpPr>
          <p:cNvPr id="1048727" name="Footer Placeholder 5"/>
          <p:cNvSpPr>
            <a:spLocks noGrp="1"/>
          </p:cNvSpPr>
          <p:nvPr>
            <p:ph type="ftr" sz="quarter" idx="12"/>
          </p:nvPr>
        </p:nvSpPr>
        <p:spPr/>
        <p:txBody>
          <a:bodyPr/>
          <a:lstStyle/>
          <a:p>
            <a:r>
              <a:rPr lang="en-US" smtClean="0"/>
              <a:t>© nHu</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2" name="Slide Image Placeholder 1"/>
          <p:cNvSpPr>
            <a:spLocks noGrp="1" noRot="1" noChangeAspect="1"/>
          </p:cNvSpPr>
          <p:nvPr>
            <p:ph type="sldImg"/>
          </p:nvPr>
        </p:nvSpPr>
        <p:spPr/>
      </p:sp>
      <p:sp>
        <p:nvSpPr>
          <p:cNvPr id="1048733" name="Notes Placeholder 2"/>
          <p:cNvSpPr>
            <a:spLocks noGrp="1"/>
          </p:cNvSpPr>
          <p:nvPr>
            <p:ph type="body" idx="1"/>
          </p:nvPr>
        </p:nvSpPr>
        <p:spPr/>
        <p:txBody>
          <a:bodyPr>
            <a:normAutofit/>
          </a:bodyPr>
          <a:lstStyle/>
          <a:p>
            <a:endParaRPr lang="en-US"/>
          </a:p>
        </p:txBody>
      </p:sp>
      <p:sp>
        <p:nvSpPr>
          <p:cNvPr id="1048734" name="Slide Number Placeholder 3"/>
          <p:cNvSpPr>
            <a:spLocks noGrp="1"/>
          </p:cNvSpPr>
          <p:nvPr>
            <p:ph type="sldNum" sz="quarter" idx="10"/>
          </p:nvPr>
        </p:nvSpPr>
        <p:spPr/>
        <p:txBody>
          <a:bodyPr/>
          <a:lstStyle/>
          <a:p>
            <a:fld id="{79E35FB6-5D51-4032-80FF-ED249C091F8B}" type="slidenum">
              <a:rPr lang="en-US" smtClean="0"/>
              <a:pPr/>
              <a:t>25</a:t>
            </a:fld>
            <a:endParaRPr lang="en-US"/>
          </a:p>
        </p:txBody>
      </p:sp>
      <p:sp>
        <p:nvSpPr>
          <p:cNvPr id="1048735" name="Date Placeholder 4"/>
          <p:cNvSpPr>
            <a:spLocks noGrp="1"/>
          </p:cNvSpPr>
          <p:nvPr>
            <p:ph type="dt" idx="11"/>
          </p:nvPr>
        </p:nvSpPr>
        <p:spPr/>
        <p:txBody>
          <a:bodyPr/>
          <a:lstStyle/>
          <a:p>
            <a:fld id="{3AF49BE2-488D-42A1-B62E-17B2DA837EDE}" type="datetime1">
              <a:rPr lang="en-US" smtClean="0"/>
              <a:pPr/>
              <a:t>1/31/2018</a:t>
            </a:fld>
            <a:endParaRPr lang="en-US"/>
          </a:p>
        </p:txBody>
      </p:sp>
      <p:sp>
        <p:nvSpPr>
          <p:cNvPr id="1048736" name="Footer Placeholder 5"/>
          <p:cNvSpPr>
            <a:spLocks noGrp="1"/>
          </p:cNvSpPr>
          <p:nvPr>
            <p:ph type="ftr" sz="quarter" idx="12"/>
          </p:nvPr>
        </p:nvSpPr>
        <p:spPr/>
        <p:txBody>
          <a:bodyPr/>
          <a:lstStyle/>
          <a:p>
            <a:r>
              <a:rPr lang="en-US" smtClean="0"/>
              <a:t>© nHu</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1" name="Slide Image Placeholder 1"/>
          <p:cNvSpPr>
            <a:spLocks noGrp="1" noRot="1" noChangeAspect="1"/>
          </p:cNvSpPr>
          <p:nvPr>
            <p:ph type="sldImg"/>
          </p:nvPr>
        </p:nvSpPr>
        <p:spPr/>
      </p:sp>
      <p:sp>
        <p:nvSpPr>
          <p:cNvPr id="1048742" name="Notes Placeholder 2"/>
          <p:cNvSpPr>
            <a:spLocks noGrp="1"/>
          </p:cNvSpPr>
          <p:nvPr>
            <p:ph type="body" idx="1"/>
          </p:nvPr>
        </p:nvSpPr>
        <p:spPr/>
        <p:txBody>
          <a:bodyPr>
            <a:normAutofit/>
          </a:bodyPr>
          <a:lstStyle/>
          <a:p>
            <a:endParaRPr lang="en-US"/>
          </a:p>
        </p:txBody>
      </p:sp>
      <p:sp>
        <p:nvSpPr>
          <p:cNvPr id="1048743" name="Slide Number Placeholder 3"/>
          <p:cNvSpPr>
            <a:spLocks noGrp="1"/>
          </p:cNvSpPr>
          <p:nvPr>
            <p:ph type="sldNum" sz="quarter" idx="10"/>
          </p:nvPr>
        </p:nvSpPr>
        <p:spPr/>
        <p:txBody>
          <a:bodyPr/>
          <a:lstStyle/>
          <a:p>
            <a:fld id="{79E35FB6-5D51-4032-80FF-ED249C091F8B}" type="slidenum">
              <a:rPr lang="en-US" smtClean="0"/>
              <a:pPr/>
              <a:t>26</a:t>
            </a:fld>
            <a:endParaRPr lang="en-US"/>
          </a:p>
        </p:txBody>
      </p:sp>
      <p:sp>
        <p:nvSpPr>
          <p:cNvPr id="1048744" name="Date Placeholder 4"/>
          <p:cNvSpPr>
            <a:spLocks noGrp="1"/>
          </p:cNvSpPr>
          <p:nvPr>
            <p:ph type="dt" idx="11"/>
          </p:nvPr>
        </p:nvSpPr>
        <p:spPr/>
        <p:txBody>
          <a:bodyPr/>
          <a:lstStyle/>
          <a:p>
            <a:fld id="{F2D6FDCC-6129-4E2F-9D3D-6A9980763EAB}" type="datetime1">
              <a:rPr lang="en-US" smtClean="0"/>
              <a:pPr/>
              <a:t>1/31/2018</a:t>
            </a:fld>
            <a:endParaRPr lang="en-US"/>
          </a:p>
        </p:txBody>
      </p:sp>
      <p:sp>
        <p:nvSpPr>
          <p:cNvPr id="1048745" name="Footer Placeholder 5"/>
          <p:cNvSpPr>
            <a:spLocks noGrp="1"/>
          </p:cNvSpPr>
          <p:nvPr>
            <p:ph type="ftr" sz="quarter" idx="12"/>
          </p:nvPr>
        </p:nvSpPr>
        <p:spPr/>
        <p:txBody>
          <a:bodyPr/>
          <a:lstStyle/>
          <a:p>
            <a:r>
              <a:rPr lang="en-US" smtClean="0"/>
              <a:t>© nHu</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1" name="Slide Image Placeholder 1"/>
          <p:cNvSpPr>
            <a:spLocks noGrp="1" noRot="1" noChangeAspect="1"/>
          </p:cNvSpPr>
          <p:nvPr>
            <p:ph type="sldImg"/>
          </p:nvPr>
        </p:nvSpPr>
        <p:spPr/>
      </p:sp>
      <p:sp>
        <p:nvSpPr>
          <p:cNvPr id="1048752" name="Notes Placeholder 2"/>
          <p:cNvSpPr>
            <a:spLocks noGrp="1"/>
          </p:cNvSpPr>
          <p:nvPr>
            <p:ph type="body" idx="1"/>
          </p:nvPr>
        </p:nvSpPr>
        <p:spPr/>
        <p:txBody>
          <a:bodyPr>
            <a:normAutofit/>
          </a:bodyPr>
          <a:lstStyle/>
          <a:p>
            <a:endParaRPr lang="en-US"/>
          </a:p>
        </p:txBody>
      </p:sp>
      <p:sp>
        <p:nvSpPr>
          <p:cNvPr id="1048753" name="Slide Number Placeholder 3"/>
          <p:cNvSpPr>
            <a:spLocks noGrp="1"/>
          </p:cNvSpPr>
          <p:nvPr>
            <p:ph type="sldNum" sz="quarter" idx="10"/>
          </p:nvPr>
        </p:nvSpPr>
        <p:spPr/>
        <p:txBody>
          <a:bodyPr/>
          <a:lstStyle/>
          <a:p>
            <a:fld id="{79E35FB6-5D51-4032-80FF-ED249C091F8B}" type="slidenum">
              <a:rPr lang="en-US" smtClean="0"/>
              <a:pPr/>
              <a:t>27</a:t>
            </a:fld>
            <a:endParaRPr lang="en-US"/>
          </a:p>
        </p:txBody>
      </p:sp>
      <p:sp>
        <p:nvSpPr>
          <p:cNvPr id="1048754" name="Date Placeholder 4"/>
          <p:cNvSpPr>
            <a:spLocks noGrp="1"/>
          </p:cNvSpPr>
          <p:nvPr>
            <p:ph type="dt" idx="11"/>
          </p:nvPr>
        </p:nvSpPr>
        <p:spPr/>
        <p:txBody>
          <a:bodyPr/>
          <a:lstStyle/>
          <a:p>
            <a:fld id="{EA45420E-0428-4899-B0DF-64EDA2F489A1}" type="datetime1">
              <a:rPr lang="en-US" smtClean="0"/>
              <a:pPr/>
              <a:t>1/31/2018</a:t>
            </a:fld>
            <a:endParaRPr lang="en-US"/>
          </a:p>
        </p:txBody>
      </p:sp>
      <p:sp>
        <p:nvSpPr>
          <p:cNvPr id="1048755" name="Footer Placeholder 5"/>
          <p:cNvSpPr>
            <a:spLocks noGrp="1"/>
          </p:cNvSpPr>
          <p:nvPr>
            <p:ph type="ftr" sz="quarter" idx="12"/>
          </p:nvPr>
        </p:nvSpPr>
        <p:spPr/>
        <p:txBody>
          <a:bodyPr/>
          <a:lstStyle/>
          <a:p>
            <a:r>
              <a:rPr lang="en-US" smtClean="0"/>
              <a:t>© nHu</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1" name="Slide Image Placeholder 1"/>
          <p:cNvSpPr>
            <a:spLocks noGrp="1" noRot="1" noChangeAspect="1"/>
          </p:cNvSpPr>
          <p:nvPr>
            <p:ph type="sldImg"/>
          </p:nvPr>
        </p:nvSpPr>
        <p:spPr/>
      </p:sp>
      <p:sp>
        <p:nvSpPr>
          <p:cNvPr id="1048762" name="Notes Placeholder 2"/>
          <p:cNvSpPr>
            <a:spLocks noGrp="1"/>
          </p:cNvSpPr>
          <p:nvPr>
            <p:ph type="body" idx="1"/>
          </p:nvPr>
        </p:nvSpPr>
        <p:spPr/>
        <p:txBody>
          <a:bodyPr>
            <a:normAutofit/>
          </a:bodyPr>
          <a:lstStyle/>
          <a:p>
            <a:endParaRPr lang="en-US"/>
          </a:p>
        </p:txBody>
      </p:sp>
      <p:sp>
        <p:nvSpPr>
          <p:cNvPr id="1048763" name="Slide Number Placeholder 3"/>
          <p:cNvSpPr>
            <a:spLocks noGrp="1"/>
          </p:cNvSpPr>
          <p:nvPr>
            <p:ph type="sldNum" sz="quarter" idx="10"/>
          </p:nvPr>
        </p:nvSpPr>
        <p:spPr/>
        <p:txBody>
          <a:bodyPr/>
          <a:lstStyle/>
          <a:p>
            <a:fld id="{79E35FB6-5D51-4032-80FF-ED249C091F8B}" type="slidenum">
              <a:rPr lang="en-US" smtClean="0"/>
              <a:pPr/>
              <a:t>28</a:t>
            </a:fld>
            <a:endParaRPr lang="en-US"/>
          </a:p>
        </p:txBody>
      </p:sp>
      <p:sp>
        <p:nvSpPr>
          <p:cNvPr id="1048764" name="Date Placeholder 4"/>
          <p:cNvSpPr>
            <a:spLocks noGrp="1"/>
          </p:cNvSpPr>
          <p:nvPr>
            <p:ph type="dt" idx="11"/>
          </p:nvPr>
        </p:nvSpPr>
        <p:spPr/>
        <p:txBody>
          <a:bodyPr/>
          <a:lstStyle/>
          <a:p>
            <a:fld id="{769A21FA-C4B2-4D5F-9D6B-115548AEAA9B}" type="datetime1">
              <a:rPr lang="en-US" smtClean="0"/>
              <a:pPr/>
              <a:t>1/31/2018</a:t>
            </a:fld>
            <a:endParaRPr lang="en-US"/>
          </a:p>
        </p:txBody>
      </p:sp>
      <p:sp>
        <p:nvSpPr>
          <p:cNvPr id="1048765" name="Footer Placeholder 5"/>
          <p:cNvSpPr>
            <a:spLocks noGrp="1"/>
          </p:cNvSpPr>
          <p:nvPr>
            <p:ph type="ftr" sz="quarter" idx="12"/>
          </p:nvPr>
        </p:nvSpPr>
        <p:spPr/>
        <p:txBody>
          <a:bodyPr/>
          <a:lstStyle/>
          <a:p>
            <a:r>
              <a:rPr lang="en-US" smtClean="0"/>
              <a:t>© nHu</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0" name="Rectangle 7"/>
          <p:cNvSpPr>
            <a:spLocks noGrp="1" noChangeArrowheads="1"/>
          </p:cNvSpPr>
          <p:nvPr>
            <p:ph type="sldNum" sz="quarter" idx="5"/>
          </p:nvPr>
        </p:nvSpPr>
        <p:spPr>
          <a:noFill/>
        </p:spPr>
        <p:txBody>
          <a:bodyPr/>
          <a:lstStyle/>
          <a:p>
            <a:fld id="{AC1CCB52-6092-4594-8397-A7BA17683795}" type="slidenum">
              <a:rPr lang="eu-ES" smtClean="0"/>
              <a:pPr/>
              <a:t>37</a:t>
            </a:fld>
            <a:endParaRPr lang="eu-ES" smtClean="0"/>
          </a:p>
        </p:txBody>
      </p:sp>
      <p:sp>
        <p:nvSpPr>
          <p:cNvPr id="1048811" name="Rectangle 2"/>
          <p:cNvSpPr>
            <a:spLocks noGrp="1" noRot="1" noChangeAspect="1" noChangeArrowheads="1" noTextEdit="1"/>
          </p:cNvSpPr>
          <p:nvPr>
            <p:ph type="sldImg"/>
          </p:nvPr>
        </p:nvSpPr>
        <p:spPr/>
      </p:sp>
      <p:sp>
        <p:nvSpPr>
          <p:cNvPr id="1048812" name="Rectangle 3"/>
          <p:cNvSpPr>
            <a:spLocks noGrp="1" noChangeArrowheads="1"/>
          </p:cNvSpPr>
          <p:nvPr>
            <p:ph type="body" idx="1"/>
          </p:nvPr>
        </p:nvSpPr>
        <p:spPr>
          <a:noFill/>
        </p:spPr>
        <p:txBody>
          <a:bodyPr/>
          <a:lstStyle/>
          <a:p>
            <a:endParaRPr lang="eu-ES" smtClean="0"/>
          </a:p>
        </p:txBody>
      </p:sp>
      <p:sp>
        <p:nvSpPr>
          <p:cNvPr id="1048813" name="Date Placeholder 4"/>
          <p:cNvSpPr>
            <a:spLocks noGrp="1"/>
          </p:cNvSpPr>
          <p:nvPr>
            <p:ph type="dt" idx="10"/>
          </p:nvPr>
        </p:nvSpPr>
        <p:spPr/>
        <p:txBody>
          <a:bodyPr/>
          <a:lstStyle/>
          <a:p>
            <a:fld id="{61C0E7DC-112B-49B8-98A5-3F8E4CC26749}" type="datetime1">
              <a:rPr lang="en-US" smtClean="0"/>
              <a:pPr/>
              <a:t>1/31/2018</a:t>
            </a:fld>
            <a:endParaRPr lang="en-US"/>
          </a:p>
        </p:txBody>
      </p:sp>
      <p:sp>
        <p:nvSpPr>
          <p:cNvPr id="1048814" name="Footer Placeholder 5"/>
          <p:cNvSpPr>
            <a:spLocks noGrp="1"/>
          </p:cNvSpPr>
          <p:nvPr>
            <p:ph type="ftr" sz="quarter" idx="11"/>
          </p:nvPr>
        </p:nvSpPr>
        <p:spPr/>
        <p:txBody>
          <a:bodyPr/>
          <a:lstStyle/>
          <a:p>
            <a:r>
              <a:rPr lang="en-US" smtClean="0"/>
              <a:t>© nHu</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048583"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48584"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1048585"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048586" name="Date Placeholder 27"/>
          <p:cNvSpPr>
            <a:spLocks noGrp="1"/>
          </p:cNvSpPr>
          <p:nvPr>
            <p:ph type="dt" sz="half" idx="10"/>
          </p:nvPr>
        </p:nvSpPr>
        <p:spPr/>
        <p:txBody>
          <a:bodyPr/>
          <a:lstStyle/>
          <a:p>
            <a:fld id="{5F0BC977-E3DF-4113-89EA-05AB5185BCF7}" type="datetime1">
              <a:rPr lang="en-US" smtClean="0"/>
              <a:pPr/>
              <a:t>1/31/2018</a:t>
            </a:fld>
            <a:endParaRPr lang="en-US"/>
          </a:p>
        </p:txBody>
      </p:sp>
      <p:sp>
        <p:nvSpPr>
          <p:cNvPr id="1048587" name="Footer Placeholder 16"/>
          <p:cNvSpPr>
            <a:spLocks noGrp="1"/>
          </p:cNvSpPr>
          <p:nvPr>
            <p:ph type="ftr" sz="quarter" idx="11"/>
          </p:nvPr>
        </p:nvSpPr>
        <p:spPr/>
        <p:txBody>
          <a:bodyPr/>
          <a:lstStyle/>
          <a:p>
            <a:endParaRPr lang="en-US"/>
          </a:p>
        </p:txBody>
      </p:sp>
      <p:sp>
        <p:nvSpPr>
          <p:cNvPr id="1048588"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BD54D52-D8B4-4B5B-9CAE-CC0AC70C052E}" type="slidenum">
              <a:rPr lang="en-US" smtClean="0"/>
              <a:pPr/>
              <a:t>‹#›</a:t>
            </a:fld>
            <a:endParaRPr lang="en-US"/>
          </a:p>
        </p:txBody>
      </p:sp>
      <p:sp>
        <p:nvSpPr>
          <p:cNvPr id="1048589"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2"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82" name="Title 1"/>
          <p:cNvSpPr>
            <a:spLocks noGrp="1"/>
          </p:cNvSpPr>
          <p:nvPr>
            <p:ph type="title"/>
          </p:nvPr>
        </p:nvSpPr>
        <p:spPr/>
        <p:txBody>
          <a:bodyPr/>
          <a:lstStyle/>
          <a:p>
            <a:r>
              <a:rPr kumimoji="0" lang="en-US" smtClean="0"/>
              <a:t>Click to edit Master title style</a:t>
            </a:r>
            <a:endParaRPr kumimoji="0" lang="en-US"/>
          </a:p>
        </p:txBody>
      </p:sp>
      <p:sp>
        <p:nvSpPr>
          <p:cNvPr id="104888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884" name="Date Placeholder 3"/>
          <p:cNvSpPr>
            <a:spLocks noGrp="1"/>
          </p:cNvSpPr>
          <p:nvPr>
            <p:ph type="dt" sz="half" idx="10"/>
          </p:nvPr>
        </p:nvSpPr>
        <p:spPr/>
        <p:txBody>
          <a:bodyPr/>
          <a:lstStyle/>
          <a:p>
            <a:fld id="{D2F83605-7451-4F92-8177-B49BF8861533}" type="datetime1">
              <a:rPr lang="en-US" smtClean="0"/>
              <a:pPr/>
              <a:t>1/31/2018</a:t>
            </a:fld>
            <a:endParaRPr lang="en-US"/>
          </a:p>
        </p:txBody>
      </p:sp>
      <p:sp>
        <p:nvSpPr>
          <p:cNvPr id="1048885" name="Footer Placeholder 4"/>
          <p:cNvSpPr>
            <a:spLocks noGrp="1"/>
          </p:cNvSpPr>
          <p:nvPr>
            <p:ph type="ftr" sz="quarter" idx="11"/>
          </p:nvPr>
        </p:nvSpPr>
        <p:spPr/>
        <p:txBody>
          <a:bodyPr/>
          <a:lstStyle/>
          <a:p>
            <a:endParaRPr lang="en-US"/>
          </a:p>
        </p:txBody>
      </p:sp>
      <p:sp>
        <p:nvSpPr>
          <p:cNvPr id="1048886" name="Slide Number Placeholder 5"/>
          <p:cNvSpPr>
            <a:spLocks noGrp="1"/>
          </p:cNvSpPr>
          <p:nvPr>
            <p:ph type="sldNum" sz="quarter" idx="12"/>
          </p:nvPr>
        </p:nvSpPr>
        <p:spPr/>
        <p:txBody>
          <a:bodyPr/>
          <a:lstStyle/>
          <a:p>
            <a:fld id="{6BD54D52-D8B4-4B5B-9CAE-CC0AC70C052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877"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1048878"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879" name="Date Placeholder 3"/>
          <p:cNvSpPr>
            <a:spLocks noGrp="1"/>
          </p:cNvSpPr>
          <p:nvPr>
            <p:ph type="dt" sz="half" idx="10"/>
          </p:nvPr>
        </p:nvSpPr>
        <p:spPr/>
        <p:txBody>
          <a:bodyPr/>
          <a:lstStyle/>
          <a:p>
            <a:fld id="{D7D991FC-74B4-4263-B95B-3221205CEE7E}" type="datetime1">
              <a:rPr lang="en-US" smtClean="0"/>
              <a:pPr/>
              <a:t>1/31/2018</a:t>
            </a:fld>
            <a:endParaRPr lang="en-US"/>
          </a:p>
        </p:txBody>
      </p:sp>
      <p:sp>
        <p:nvSpPr>
          <p:cNvPr id="1048880" name="Footer Placeholder 4"/>
          <p:cNvSpPr>
            <a:spLocks noGrp="1"/>
          </p:cNvSpPr>
          <p:nvPr>
            <p:ph type="ftr" sz="quarter" idx="11"/>
          </p:nvPr>
        </p:nvSpPr>
        <p:spPr/>
        <p:txBody>
          <a:bodyPr/>
          <a:lstStyle/>
          <a:p>
            <a:endParaRPr lang="en-US"/>
          </a:p>
        </p:txBody>
      </p:sp>
      <p:sp>
        <p:nvSpPr>
          <p:cNvPr id="1048881" name="Slide Number Placeholder 5"/>
          <p:cNvSpPr>
            <a:spLocks noGrp="1"/>
          </p:cNvSpPr>
          <p:nvPr>
            <p:ph type="sldNum" sz="quarter" idx="12"/>
          </p:nvPr>
        </p:nvSpPr>
        <p:spPr/>
        <p:txBody>
          <a:bodyPr/>
          <a:lstStyle/>
          <a:p>
            <a:fld id="{6BD54D52-D8B4-4B5B-9CAE-CC0AC70C052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5" name="Title 1"/>
          <p:cNvSpPr>
            <a:spLocks noGrp="1"/>
          </p:cNvSpPr>
          <p:nvPr>
            <p:ph type="title"/>
          </p:nvPr>
        </p:nvSpPr>
        <p:spPr/>
        <p:txBody>
          <a:bodyPr/>
          <a:lstStyle/>
          <a:p>
            <a:r>
              <a:rPr kumimoji="0" lang="en-US" smtClean="0"/>
              <a:t>Click to edit Master title style</a:t>
            </a:r>
            <a:endParaRPr kumimoji="0" lang="en-US"/>
          </a:p>
        </p:txBody>
      </p:sp>
      <p:sp>
        <p:nvSpPr>
          <p:cNvPr id="1048596" name="Date Placeholder 3"/>
          <p:cNvSpPr>
            <a:spLocks noGrp="1"/>
          </p:cNvSpPr>
          <p:nvPr>
            <p:ph type="dt" sz="half" idx="10"/>
          </p:nvPr>
        </p:nvSpPr>
        <p:spPr/>
        <p:txBody>
          <a:bodyPr/>
          <a:lstStyle/>
          <a:p>
            <a:fld id="{237FC7AD-ABE6-4EE2-B4A2-B753C75A537A}" type="datetime1">
              <a:rPr lang="en-US" smtClean="0"/>
              <a:pPr/>
              <a:t>1/31/2018</a:t>
            </a:fld>
            <a:endParaRPr lang="en-US"/>
          </a:p>
        </p:txBody>
      </p:sp>
      <p:sp>
        <p:nvSpPr>
          <p:cNvPr id="1048597" name="Footer Placeholder 4"/>
          <p:cNvSpPr>
            <a:spLocks noGrp="1"/>
          </p:cNvSpPr>
          <p:nvPr>
            <p:ph type="ftr" sz="quarter" idx="11"/>
          </p:nvPr>
        </p:nvSpPr>
        <p:spPr/>
        <p:txBody>
          <a:bodyPr/>
          <a:lstStyle/>
          <a:p>
            <a:endParaRPr lang="en-US"/>
          </a:p>
        </p:txBody>
      </p:sp>
      <p:sp>
        <p:nvSpPr>
          <p:cNvPr id="1048598" name="Slide Number Placeholder 5"/>
          <p:cNvSpPr>
            <a:spLocks noGrp="1"/>
          </p:cNvSpPr>
          <p:nvPr>
            <p:ph type="sldNum" sz="quarter" idx="12"/>
          </p:nvPr>
        </p:nvSpPr>
        <p:spPr/>
        <p:txBody>
          <a:bodyPr/>
          <a:lstStyle/>
          <a:p>
            <a:fld id="{6BD54D52-D8B4-4B5B-9CAE-CC0AC70C052E}" type="slidenum">
              <a:rPr lang="en-US" smtClean="0"/>
              <a:pPr/>
              <a:t>‹#›</a:t>
            </a:fld>
            <a:endParaRPr lang="en-US"/>
          </a:p>
        </p:txBody>
      </p:sp>
      <p:sp>
        <p:nvSpPr>
          <p:cNvPr id="1048599"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048864"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48865"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1048866"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1048867"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048868" name="Date Placeholder 3"/>
          <p:cNvSpPr>
            <a:spLocks noGrp="1"/>
          </p:cNvSpPr>
          <p:nvPr>
            <p:ph type="dt" sz="half" idx="10"/>
          </p:nvPr>
        </p:nvSpPr>
        <p:spPr/>
        <p:txBody>
          <a:bodyPr/>
          <a:lstStyle/>
          <a:p>
            <a:fld id="{404F8EDD-2373-498C-91A0-023EC8A16034}" type="datetime1">
              <a:rPr lang="en-US" smtClean="0"/>
              <a:pPr/>
              <a:t>1/31/2018</a:t>
            </a:fld>
            <a:endParaRPr lang="en-US"/>
          </a:p>
        </p:txBody>
      </p:sp>
      <p:sp>
        <p:nvSpPr>
          <p:cNvPr id="1048869" name="Footer Placeholder 4"/>
          <p:cNvSpPr>
            <a:spLocks noGrp="1"/>
          </p:cNvSpPr>
          <p:nvPr>
            <p:ph type="ftr" sz="quarter" idx="11"/>
          </p:nvPr>
        </p:nvSpPr>
        <p:spPr>
          <a:xfrm>
            <a:off x="800100" y="6172200"/>
            <a:ext cx="4000500" cy="457200"/>
          </a:xfrm>
        </p:spPr>
        <p:txBody>
          <a:bodyPr/>
          <a:lstStyle/>
          <a:p>
            <a:endParaRPr lang="en-US"/>
          </a:p>
        </p:txBody>
      </p:sp>
      <p:sp>
        <p:nvSpPr>
          <p:cNvPr id="1048870"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871"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872"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873" name="Slide Number Placeholder 5"/>
          <p:cNvSpPr>
            <a:spLocks noGrp="1"/>
          </p:cNvSpPr>
          <p:nvPr>
            <p:ph type="sldNum" sz="quarter" idx="12"/>
          </p:nvPr>
        </p:nvSpPr>
        <p:spPr>
          <a:xfrm>
            <a:off x="146304" y="6208776"/>
            <a:ext cx="457200" cy="457200"/>
          </a:xfrm>
        </p:spPr>
        <p:txBody>
          <a:bodyPr/>
          <a:lstStyle/>
          <a:p>
            <a:fld id="{6BD54D52-D8B4-4B5B-9CAE-CC0AC70C052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58" name="Title 1"/>
          <p:cNvSpPr>
            <a:spLocks noGrp="1"/>
          </p:cNvSpPr>
          <p:nvPr>
            <p:ph type="title"/>
          </p:nvPr>
        </p:nvSpPr>
        <p:spPr/>
        <p:txBody>
          <a:bodyPr/>
          <a:lstStyle/>
          <a:p>
            <a:r>
              <a:rPr kumimoji="0" lang="en-US" smtClean="0"/>
              <a:t>Click to edit Master title style</a:t>
            </a:r>
            <a:endParaRPr kumimoji="0" lang="en-US"/>
          </a:p>
        </p:txBody>
      </p:sp>
      <p:sp>
        <p:nvSpPr>
          <p:cNvPr id="1048859" name="Date Placeholder 4"/>
          <p:cNvSpPr>
            <a:spLocks noGrp="1"/>
          </p:cNvSpPr>
          <p:nvPr>
            <p:ph type="dt" sz="half" idx="10"/>
          </p:nvPr>
        </p:nvSpPr>
        <p:spPr/>
        <p:txBody>
          <a:bodyPr/>
          <a:lstStyle/>
          <a:p>
            <a:fld id="{76E1799D-6921-49A7-858A-D17FBC71094A}" type="datetime1">
              <a:rPr lang="en-US" smtClean="0"/>
              <a:pPr/>
              <a:t>1/31/2018</a:t>
            </a:fld>
            <a:endParaRPr lang="en-US"/>
          </a:p>
        </p:txBody>
      </p:sp>
      <p:sp>
        <p:nvSpPr>
          <p:cNvPr id="1048860" name="Footer Placeholder 5"/>
          <p:cNvSpPr>
            <a:spLocks noGrp="1"/>
          </p:cNvSpPr>
          <p:nvPr>
            <p:ph type="ftr" sz="quarter" idx="11"/>
          </p:nvPr>
        </p:nvSpPr>
        <p:spPr/>
        <p:txBody>
          <a:bodyPr/>
          <a:lstStyle/>
          <a:p>
            <a:endParaRPr lang="en-US"/>
          </a:p>
        </p:txBody>
      </p:sp>
      <p:sp>
        <p:nvSpPr>
          <p:cNvPr id="1048861" name="Slide Number Placeholder 6"/>
          <p:cNvSpPr>
            <a:spLocks noGrp="1"/>
          </p:cNvSpPr>
          <p:nvPr>
            <p:ph type="sldNum" sz="quarter" idx="12"/>
          </p:nvPr>
        </p:nvSpPr>
        <p:spPr/>
        <p:txBody>
          <a:bodyPr/>
          <a:lstStyle/>
          <a:p>
            <a:fld id="{6BD54D52-D8B4-4B5B-9CAE-CC0AC70C052E}" type="slidenum">
              <a:rPr lang="en-US" smtClean="0"/>
              <a:pPr/>
              <a:t>‹#›</a:t>
            </a:fld>
            <a:endParaRPr lang="en-US"/>
          </a:p>
        </p:txBody>
      </p:sp>
      <p:sp>
        <p:nvSpPr>
          <p:cNvPr id="1048862"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863"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908" name="Title 1"/>
          <p:cNvSpPr>
            <a:spLocks noGrp="1"/>
          </p:cNvSpPr>
          <p:nvPr>
            <p:ph type="title"/>
          </p:nvPr>
        </p:nvSpPr>
        <p:spPr>
          <a:xfrm>
            <a:off x="914400" y="273050"/>
            <a:ext cx="7772400" cy="1143000"/>
          </a:xfrm>
        </p:spPr>
        <p:txBody>
          <a:bodyPr anchor="b" anchorCtr="0"/>
          <a:lstStyle/>
          <a:p>
            <a:r>
              <a:rPr kumimoji="0" lang="en-US" smtClean="0"/>
              <a:t>Click to edit Master title style</a:t>
            </a:r>
            <a:endParaRPr kumimoji="0" lang="en-US"/>
          </a:p>
        </p:txBody>
      </p:sp>
      <p:sp>
        <p:nvSpPr>
          <p:cNvPr id="1048909"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910"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911" name="Date Placeholder 6"/>
          <p:cNvSpPr>
            <a:spLocks noGrp="1"/>
          </p:cNvSpPr>
          <p:nvPr>
            <p:ph type="dt" sz="half" idx="10"/>
          </p:nvPr>
        </p:nvSpPr>
        <p:spPr/>
        <p:txBody>
          <a:bodyPr/>
          <a:lstStyle/>
          <a:p>
            <a:fld id="{95F9D738-FA01-4748-8A74-C2472426FD73}" type="datetime1">
              <a:rPr lang="en-US" smtClean="0"/>
              <a:pPr/>
              <a:t>1/31/2018</a:t>
            </a:fld>
            <a:endParaRPr lang="en-US"/>
          </a:p>
        </p:txBody>
      </p:sp>
      <p:sp>
        <p:nvSpPr>
          <p:cNvPr id="1048912" name="Footer Placeholder 7"/>
          <p:cNvSpPr>
            <a:spLocks noGrp="1"/>
          </p:cNvSpPr>
          <p:nvPr>
            <p:ph type="ftr" sz="quarter" idx="11"/>
          </p:nvPr>
        </p:nvSpPr>
        <p:spPr/>
        <p:txBody>
          <a:bodyPr/>
          <a:lstStyle/>
          <a:p>
            <a:endParaRPr lang="en-US"/>
          </a:p>
        </p:txBody>
      </p:sp>
      <p:sp>
        <p:nvSpPr>
          <p:cNvPr id="1048913" name="Slide Number Placeholder 8"/>
          <p:cNvSpPr>
            <a:spLocks noGrp="1"/>
          </p:cNvSpPr>
          <p:nvPr>
            <p:ph type="sldNum" sz="quarter" idx="12"/>
          </p:nvPr>
        </p:nvSpPr>
        <p:spPr/>
        <p:txBody>
          <a:bodyPr/>
          <a:lstStyle/>
          <a:p>
            <a:fld id="{6BD54D52-D8B4-4B5B-9CAE-CC0AC70C052E}" type="slidenum">
              <a:rPr lang="en-US" smtClean="0"/>
              <a:pPr/>
              <a:t>‹#›</a:t>
            </a:fld>
            <a:endParaRPr lang="en-US"/>
          </a:p>
        </p:txBody>
      </p:sp>
      <p:sp>
        <p:nvSpPr>
          <p:cNvPr id="1048914"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915"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887" name="Title 1"/>
          <p:cNvSpPr>
            <a:spLocks noGrp="1"/>
          </p:cNvSpPr>
          <p:nvPr>
            <p:ph type="title"/>
          </p:nvPr>
        </p:nvSpPr>
        <p:spPr/>
        <p:txBody>
          <a:bodyPr/>
          <a:lstStyle/>
          <a:p>
            <a:r>
              <a:rPr kumimoji="0" lang="en-US" smtClean="0"/>
              <a:t>Click to edit Master title style</a:t>
            </a:r>
            <a:endParaRPr kumimoji="0" lang="en-US"/>
          </a:p>
        </p:txBody>
      </p:sp>
      <p:sp>
        <p:nvSpPr>
          <p:cNvPr id="1048888" name="Date Placeholder 2"/>
          <p:cNvSpPr>
            <a:spLocks noGrp="1"/>
          </p:cNvSpPr>
          <p:nvPr>
            <p:ph type="dt" sz="half" idx="10"/>
          </p:nvPr>
        </p:nvSpPr>
        <p:spPr/>
        <p:txBody>
          <a:bodyPr/>
          <a:lstStyle/>
          <a:p>
            <a:fld id="{6BF44E23-1695-40C4-8614-FA28CCA5732F}" type="datetime1">
              <a:rPr lang="en-US" smtClean="0"/>
              <a:pPr/>
              <a:t>1/31/2018</a:t>
            </a:fld>
            <a:endParaRPr lang="en-US"/>
          </a:p>
        </p:txBody>
      </p:sp>
      <p:sp>
        <p:nvSpPr>
          <p:cNvPr id="1048889" name="Footer Placeholder 3"/>
          <p:cNvSpPr>
            <a:spLocks noGrp="1"/>
          </p:cNvSpPr>
          <p:nvPr>
            <p:ph type="ftr" sz="quarter" idx="11"/>
          </p:nvPr>
        </p:nvSpPr>
        <p:spPr/>
        <p:txBody>
          <a:bodyPr/>
          <a:lstStyle/>
          <a:p>
            <a:endParaRPr lang="en-US"/>
          </a:p>
        </p:txBody>
      </p:sp>
      <p:sp>
        <p:nvSpPr>
          <p:cNvPr id="1048890" name="Slide Number Placeholder 4"/>
          <p:cNvSpPr>
            <a:spLocks noGrp="1"/>
          </p:cNvSpPr>
          <p:nvPr>
            <p:ph type="sldNum" sz="quarter" idx="12"/>
          </p:nvPr>
        </p:nvSpPr>
        <p:spPr/>
        <p:txBody>
          <a:bodyPr/>
          <a:lstStyle/>
          <a:p>
            <a:fld id="{6BD54D52-D8B4-4B5B-9CAE-CC0AC70C052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874" name="Date Placeholder 1"/>
          <p:cNvSpPr>
            <a:spLocks noGrp="1"/>
          </p:cNvSpPr>
          <p:nvPr>
            <p:ph type="dt" sz="half" idx="10"/>
          </p:nvPr>
        </p:nvSpPr>
        <p:spPr/>
        <p:txBody>
          <a:bodyPr/>
          <a:lstStyle/>
          <a:p>
            <a:fld id="{EB18AB72-71DC-487B-BF84-95387C5CA6BC}" type="datetime1">
              <a:rPr lang="en-US" smtClean="0"/>
              <a:pPr/>
              <a:t>1/31/2018</a:t>
            </a:fld>
            <a:endParaRPr lang="en-US"/>
          </a:p>
        </p:txBody>
      </p:sp>
      <p:sp>
        <p:nvSpPr>
          <p:cNvPr id="1048875" name="Footer Placeholder 2"/>
          <p:cNvSpPr>
            <a:spLocks noGrp="1"/>
          </p:cNvSpPr>
          <p:nvPr>
            <p:ph type="ftr" sz="quarter" idx="11"/>
          </p:nvPr>
        </p:nvSpPr>
        <p:spPr/>
        <p:txBody>
          <a:bodyPr/>
          <a:lstStyle/>
          <a:p>
            <a:endParaRPr lang="en-US"/>
          </a:p>
        </p:txBody>
      </p:sp>
      <p:sp>
        <p:nvSpPr>
          <p:cNvPr id="1048876" name="Slide Number Placeholder 3"/>
          <p:cNvSpPr>
            <a:spLocks noGrp="1"/>
          </p:cNvSpPr>
          <p:nvPr>
            <p:ph type="sldNum" sz="quarter" idx="12"/>
          </p:nvPr>
        </p:nvSpPr>
        <p:spPr/>
        <p:txBody>
          <a:bodyPr/>
          <a:lstStyle/>
          <a:p>
            <a:fld id="{6BD54D52-D8B4-4B5B-9CAE-CC0AC70C052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900"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1048901"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104890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104890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048904" name="Date Placeholder 4"/>
          <p:cNvSpPr>
            <a:spLocks noGrp="1"/>
          </p:cNvSpPr>
          <p:nvPr>
            <p:ph type="dt" sz="half" idx="10"/>
          </p:nvPr>
        </p:nvSpPr>
        <p:spPr/>
        <p:txBody>
          <a:bodyPr/>
          <a:lstStyle/>
          <a:p>
            <a:fld id="{3C4107A3-0E7F-4ADA-AC8D-49E9A0B87C63}" type="datetime1">
              <a:rPr lang="en-US" smtClean="0"/>
              <a:pPr/>
              <a:t>1/31/2018</a:t>
            </a:fld>
            <a:endParaRPr lang="en-US"/>
          </a:p>
        </p:txBody>
      </p:sp>
      <p:sp>
        <p:nvSpPr>
          <p:cNvPr id="1048905" name="Footer Placeholder 5"/>
          <p:cNvSpPr>
            <a:spLocks noGrp="1"/>
          </p:cNvSpPr>
          <p:nvPr>
            <p:ph type="ftr" sz="quarter" idx="11"/>
          </p:nvPr>
        </p:nvSpPr>
        <p:spPr/>
        <p:txBody>
          <a:bodyPr/>
          <a:lstStyle/>
          <a:p>
            <a:endParaRPr lang="en-US"/>
          </a:p>
        </p:txBody>
      </p:sp>
      <p:sp>
        <p:nvSpPr>
          <p:cNvPr id="1048906" name="Slide Number Placeholder 6"/>
          <p:cNvSpPr>
            <a:spLocks noGrp="1"/>
          </p:cNvSpPr>
          <p:nvPr>
            <p:ph type="sldNum" sz="quarter" idx="12"/>
          </p:nvPr>
        </p:nvSpPr>
        <p:spPr/>
        <p:txBody>
          <a:bodyPr/>
          <a:lstStyle/>
          <a:p>
            <a:fld id="{6BD54D52-D8B4-4B5B-9CAE-CC0AC70C052E}" type="slidenum">
              <a:rPr lang="en-US" smtClean="0"/>
              <a:pPr/>
              <a:t>‹#›</a:t>
            </a:fld>
            <a:endParaRPr lang="en-US"/>
          </a:p>
        </p:txBody>
      </p:sp>
      <p:sp>
        <p:nvSpPr>
          <p:cNvPr id="1048907"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891"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1048892"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48893" name="Date Placeholder 4"/>
          <p:cNvSpPr>
            <a:spLocks noGrp="1"/>
          </p:cNvSpPr>
          <p:nvPr>
            <p:ph type="dt" sz="half" idx="10"/>
          </p:nvPr>
        </p:nvSpPr>
        <p:spPr/>
        <p:txBody>
          <a:bodyPr/>
          <a:lstStyle/>
          <a:p>
            <a:fld id="{09D522AE-BC47-40C1-B3DF-CE9795411387}" type="datetime1">
              <a:rPr lang="en-US" smtClean="0"/>
              <a:pPr/>
              <a:t>1/31/2018</a:t>
            </a:fld>
            <a:endParaRPr lang="en-US"/>
          </a:p>
        </p:txBody>
      </p:sp>
      <p:sp>
        <p:nvSpPr>
          <p:cNvPr id="1048894" name="Footer Placeholder 5"/>
          <p:cNvSpPr>
            <a:spLocks noGrp="1"/>
          </p:cNvSpPr>
          <p:nvPr>
            <p:ph type="ftr" sz="quarter" idx="11"/>
          </p:nvPr>
        </p:nvSpPr>
        <p:spPr>
          <a:xfrm>
            <a:off x="914400" y="6172200"/>
            <a:ext cx="3886200" cy="457200"/>
          </a:xfrm>
        </p:spPr>
        <p:txBody>
          <a:bodyPr/>
          <a:lstStyle/>
          <a:p>
            <a:endParaRPr lang="en-US"/>
          </a:p>
        </p:txBody>
      </p:sp>
      <p:sp>
        <p:nvSpPr>
          <p:cNvPr id="1048895" name="Slide Number Placeholder 6"/>
          <p:cNvSpPr>
            <a:spLocks noGrp="1"/>
          </p:cNvSpPr>
          <p:nvPr>
            <p:ph type="sldNum" sz="quarter" idx="12"/>
          </p:nvPr>
        </p:nvSpPr>
        <p:spPr>
          <a:xfrm>
            <a:off x="146304" y="6208776"/>
            <a:ext cx="457200" cy="457200"/>
          </a:xfrm>
        </p:spPr>
        <p:txBody>
          <a:bodyPr/>
          <a:lstStyle/>
          <a:p>
            <a:fld id="{6BD54D52-D8B4-4B5B-9CAE-CC0AC70C052E}" type="slidenum">
              <a:rPr lang="en-US" smtClean="0"/>
              <a:pPr/>
              <a:t>‹#›</a:t>
            </a:fld>
            <a:endParaRPr lang="en-US"/>
          </a:p>
        </p:txBody>
      </p:sp>
      <p:sp>
        <p:nvSpPr>
          <p:cNvPr id="1048896"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897"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898"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899"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48577"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1048578"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048579"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48580"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EFE6EAF-7FB3-490F-9EDB-87B2F54935A3}" type="datetime1">
              <a:rPr lang="en-US" smtClean="0"/>
              <a:pPr/>
              <a:t>1/31/2018</a:t>
            </a:fld>
            <a:endParaRPr lang="en-US"/>
          </a:p>
        </p:txBody>
      </p:sp>
      <p:sp>
        <p:nvSpPr>
          <p:cNvPr id="1048581"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1048582"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BD54D52-D8B4-4B5B-9CAE-CC0AC70C052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n.wikipedia.org/wiki/Client&#8211;server_architecture" TargetMode="External"/><Relationship Id="rId2" Type="http://schemas.openxmlformats.org/officeDocument/2006/relationships/hyperlink" Target="http://en.wikipedia.org/wiki/Software_engineering" TargetMode="External"/><Relationship Id="rId1" Type="http://schemas.openxmlformats.org/officeDocument/2006/relationships/slideLayout" Target="../slideLayouts/slideLayout2.xml"/><Relationship Id="rId5" Type="http://schemas.openxmlformats.org/officeDocument/2006/relationships/hyperlink" Target="http://en.wikipedia.org/wiki/Database" TargetMode="External"/><Relationship Id="rId4" Type="http://schemas.openxmlformats.org/officeDocument/2006/relationships/hyperlink" Target="http://en.wikipedia.org/wiki/Middleware_(distributed_application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t-www.cs.uiuc.edu/users/smarch/st-docs/mvc.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t-www.cs.uiuc.edu/users/smarch/st-docs/mvc.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java.sun.com/blueprints/guidelines/designing_enterprise_applications_2e/web-tier/web-tier5.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java.sun.com/blueprints/guidelines/designing_enterprise_applications_2e/web-tier/web-tier5.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ootips.org/mvc-pattern.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en.wikipedia.org/wiki/Software_design_pattern" TargetMode="External"/><Relationship Id="rId3" Type="http://schemas.openxmlformats.org/officeDocument/2006/relationships/hyperlink" Target="http://en.wikipedia.org/wiki/Software_architecture" TargetMode="External"/><Relationship Id="rId7" Type="http://schemas.openxmlformats.org/officeDocument/2006/relationships/hyperlink" Target="http://en.wikipedia.org/wiki/Component" TargetMode="External"/><Relationship Id="rId2" Type="http://schemas.openxmlformats.org/officeDocument/2006/relationships/hyperlink" Target="http://en.wikipedia.org/wiki/Model_view_controller" TargetMode="External"/><Relationship Id="rId1" Type="http://schemas.openxmlformats.org/officeDocument/2006/relationships/slideLayout" Target="../slideLayouts/slideLayout2.xml"/><Relationship Id="rId6" Type="http://schemas.openxmlformats.org/officeDocument/2006/relationships/hyperlink" Target="http://en.wikipedia.org/wiki/Control_logic" TargetMode="External"/><Relationship Id="rId5" Type="http://schemas.openxmlformats.org/officeDocument/2006/relationships/hyperlink" Target="http://en.wikipedia.org/wiki/User_interface" TargetMode="External"/><Relationship Id="rId4" Type="http://schemas.openxmlformats.org/officeDocument/2006/relationships/hyperlink" Target="http://en.wikipedia.org/wiki/Data_model" TargetMode="External"/><Relationship Id="rId9" Type="http://schemas.openxmlformats.org/officeDocument/2006/relationships/hyperlink" Target="http://c2.com/cgi/wiki?ModelViewControllerAsAnAggregateDesignPattern"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enode.com/x/markup/tutorial/mvc.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Subtitle 2"/>
          <p:cNvSpPr>
            <a:spLocks noGrp="1"/>
          </p:cNvSpPr>
          <p:nvPr>
            <p:ph type="subTitle" idx="1"/>
          </p:nvPr>
        </p:nvSpPr>
        <p:spPr/>
        <p:txBody>
          <a:bodyPr/>
          <a:lstStyle/>
          <a:p>
            <a:endParaRPr lang="en-US" dirty="0"/>
          </a:p>
        </p:txBody>
      </p:sp>
      <p:sp>
        <p:nvSpPr>
          <p:cNvPr id="1048594" name="Title 1"/>
          <p:cNvSpPr>
            <a:spLocks noGrp="1"/>
          </p:cNvSpPr>
          <p:nvPr>
            <p:ph type="ctrTitle"/>
          </p:nvPr>
        </p:nvSpPr>
        <p:spPr/>
        <p:txBody>
          <a:bodyPr/>
          <a:lstStyle/>
          <a:p>
            <a:r>
              <a:rPr lang="en-US" dirty="0" smtClean="0"/>
              <a:t>Introduction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p:txBody>
          <a:bodyPr/>
          <a:lstStyle/>
          <a:p>
            <a:r>
              <a:rPr lang="en-US" dirty="0" smtClean="0"/>
              <a:t>Applying Technology </a:t>
            </a:r>
            <a:endParaRPr lang="en-US" dirty="0"/>
          </a:p>
        </p:txBody>
      </p:sp>
      <p:sp>
        <p:nvSpPr>
          <p:cNvPr id="1048651" name="Content Placeholder 2"/>
          <p:cNvSpPr>
            <a:spLocks noGrp="1"/>
          </p:cNvSpPr>
          <p:nvPr>
            <p:ph sz="quarter" idx="1"/>
          </p:nvPr>
        </p:nvSpPr>
        <p:spPr/>
        <p:txBody>
          <a:bodyPr/>
          <a:lstStyle/>
          <a:p>
            <a:pPr lvl="1">
              <a:lnSpc>
                <a:spcPct val="90000"/>
              </a:lnSpc>
            </a:pPr>
            <a:r>
              <a:rPr lang="en-US" sz="2800" dirty="0" smtClean="0"/>
              <a:t>The traditional solution to integration issues has been the introduction of ‘middle-ware’.</a:t>
            </a:r>
          </a:p>
          <a:p>
            <a:pPr lvl="1">
              <a:lnSpc>
                <a:spcPct val="90000"/>
              </a:lnSpc>
            </a:pPr>
            <a:r>
              <a:rPr lang="en-US" sz="2800" dirty="0" smtClean="0"/>
              <a:t>Middle-ware acts as a transport mechanism to perform integration typically on client/server based systems.</a:t>
            </a:r>
          </a:p>
          <a:p>
            <a:pPr lvl="1">
              <a:lnSpc>
                <a:spcPct val="90000"/>
              </a:lnSpc>
            </a:pPr>
            <a:r>
              <a:rPr lang="en-US" sz="2800" dirty="0" smtClean="0"/>
              <a:t>Many flavors/standards of middle-ware exist:</a:t>
            </a:r>
          </a:p>
          <a:p>
            <a:pPr lvl="2">
              <a:lnSpc>
                <a:spcPct val="90000"/>
              </a:lnSpc>
            </a:pPr>
            <a:r>
              <a:rPr lang="en-US" sz="2400" dirty="0" smtClean="0"/>
              <a:t>Remote Procedure Calls (RPC)</a:t>
            </a:r>
          </a:p>
          <a:p>
            <a:pPr lvl="2">
              <a:lnSpc>
                <a:spcPct val="90000"/>
              </a:lnSpc>
            </a:pPr>
            <a:r>
              <a:rPr lang="en-US" sz="2400" dirty="0" smtClean="0"/>
              <a:t>Sockets</a:t>
            </a:r>
          </a:p>
          <a:p>
            <a:pPr lvl="2">
              <a:lnSpc>
                <a:spcPct val="90000"/>
              </a:lnSpc>
            </a:pPr>
            <a:r>
              <a:rPr lang="en-US" sz="2400" dirty="0" smtClean="0"/>
              <a:t>Common Object Reuse Broker Architecture (CORBA)</a:t>
            </a:r>
          </a:p>
          <a:p>
            <a:pPr lvl="2">
              <a:lnSpc>
                <a:spcPct val="90000"/>
              </a:lnSpc>
            </a:pPr>
            <a:r>
              <a:rPr lang="en-US" sz="2400" dirty="0" smtClean="0"/>
              <a:t>Distributed Computing Environment (DCE)</a:t>
            </a:r>
          </a:p>
          <a:p>
            <a:pPr lvl="2">
              <a:lnSpc>
                <a:spcPct val="90000"/>
              </a:lnSpc>
            </a:pPr>
            <a:r>
              <a:rPr lang="en-US" sz="2400" dirty="0" smtClean="0"/>
              <a:t>Java’s Remote Method Invocation (RMI)</a:t>
            </a:r>
          </a:p>
          <a:p>
            <a:pPr>
              <a:buNone/>
            </a:pPr>
            <a:endParaRPr lang="en-US" dirty="0"/>
          </a:p>
        </p:txBody>
      </p:sp>
      <p:sp>
        <p:nvSpPr>
          <p:cNvPr id="1048652" name="Date Placeholder 3"/>
          <p:cNvSpPr>
            <a:spLocks noGrp="1"/>
          </p:cNvSpPr>
          <p:nvPr>
            <p:ph type="dt" sz="half" idx="10"/>
          </p:nvPr>
        </p:nvSpPr>
        <p:spPr/>
        <p:txBody>
          <a:bodyPr/>
          <a:lstStyle/>
          <a:p>
            <a:fld id="{539F46AA-F94E-445A-AEA8-1A92D3E883E2}" type="datetime1">
              <a:rPr lang="en-US" smtClean="0"/>
              <a:pPr/>
              <a:t>1/31/2018</a:t>
            </a:fld>
            <a:endParaRPr lang="en-US"/>
          </a:p>
        </p:txBody>
      </p:sp>
      <p:sp>
        <p:nvSpPr>
          <p:cNvPr id="1048653" name="Slide Number Placeholder 4"/>
          <p:cNvSpPr>
            <a:spLocks noGrp="1"/>
          </p:cNvSpPr>
          <p:nvPr>
            <p:ph type="sldNum" sz="quarter" idx="12"/>
          </p:nvPr>
        </p:nvSpPr>
        <p:spPr/>
        <p:txBody>
          <a:bodyPr/>
          <a:lstStyle/>
          <a:p>
            <a:fld id="{6BD54D52-D8B4-4B5B-9CAE-CC0AC70C052E}" type="slidenum">
              <a:rPr lang="en-US" smtClean="0"/>
              <a:pPr/>
              <a:t>10</a:t>
            </a:fld>
            <a:endParaRPr lang="en-US"/>
          </a:p>
        </p:txBody>
      </p:sp>
      <p:sp>
        <p:nvSpPr>
          <p:cNvPr id="1048654"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Title 1"/>
          <p:cNvSpPr>
            <a:spLocks noGrp="1"/>
          </p:cNvSpPr>
          <p:nvPr>
            <p:ph type="title"/>
          </p:nvPr>
        </p:nvSpPr>
        <p:spPr/>
        <p:txBody>
          <a:bodyPr/>
          <a:lstStyle/>
          <a:p>
            <a:r>
              <a:rPr lang="en-US" dirty="0" smtClean="0"/>
              <a:t>Applying Technology </a:t>
            </a:r>
            <a:endParaRPr lang="en-US" dirty="0"/>
          </a:p>
        </p:txBody>
      </p:sp>
      <p:sp>
        <p:nvSpPr>
          <p:cNvPr id="1048656" name="Content Placeholder 2"/>
          <p:cNvSpPr>
            <a:spLocks noGrp="1"/>
          </p:cNvSpPr>
          <p:nvPr>
            <p:ph sz="quarter" idx="1"/>
          </p:nvPr>
        </p:nvSpPr>
        <p:spPr/>
        <p:txBody>
          <a:bodyPr/>
          <a:lstStyle/>
          <a:p>
            <a:pPr lvl="1"/>
            <a:r>
              <a:rPr lang="en-US" sz="2800" dirty="0" smtClean="0"/>
              <a:t>While middle-ware can be a solution, problems exist:</a:t>
            </a:r>
          </a:p>
          <a:p>
            <a:pPr lvl="2"/>
            <a:r>
              <a:rPr lang="en-US" sz="2400" dirty="0" smtClean="0"/>
              <a:t>Changes are typically required to existing systems to incorporate middle-ware</a:t>
            </a:r>
          </a:p>
          <a:p>
            <a:pPr lvl="2"/>
            <a:r>
              <a:rPr lang="en-US" sz="2400" dirty="0" smtClean="0"/>
              <a:t>No centralized management typically exists, so complex systems rapidly grow unmanageable</a:t>
            </a:r>
          </a:p>
          <a:p>
            <a:pPr lvl="2"/>
            <a:r>
              <a:rPr lang="en-US" sz="2400" dirty="0" smtClean="0"/>
              <a:t>Technological advances tend to make middle-ware based systems look like an ill-planned highway system composed of small integration projects instead of a single over-reaching standard</a:t>
            </a:r>
          </a:p>
          <a:p>
            <a:pPr>
              <a:buNone/>
            </a:pPr>
            <a:endParaRPr lang="en-US" dirty="0"/>
          </a:p>
        </p:txBody>
      </p:sp>
      <p:sp>
        <p:nvSpPr>
          <p:cNvPr id="1048657" name="Date Placeholder 3"/>
          <p:cNvSpPr>
            <a:spLocks noGrp="1"/>
          </p:cNvSpPr>
          <p:nvPr>
            <p:ph type="dt" sz="half" idx="10"/>
          </p:nvPr>
        </p:nvSpPr>
        <p:spPr/>
        <p:txBody>
          <a:bodyPr/>
          <a:lstStyle/>
          <a:p>
            <a:fld id="{8759749E-9529-4FDB-853A-BC3D50A49358}" type="datetime1">
              <a:rPr lang="en-US" smtClean="0"/>
              <a:pPr/>
              <a:t>1/31/2018</a:t>
            </a:fld>
            <a:endParaRPr lang="en-US"/>
          </a:p>
        </p:txBody>
      </p:sp>
      <p:sp>
        <p:nvSpPr>
          <p:cNvPr id="1048658" name="Slide Number Placeholder 4"/>
          <p:cNvSpPr>
            <a:spLocks noGrp="1"/>
          </p:cNvSpPr>
          <p:nvPr>
            <p:ph type="sldNum" sz="quarter" idx="12"/>
          </p:nvPr>
        </p:nvSpPr>
        <p:spPr/>
        <p:txBody>
          <a:bodyPr/>
          <a:lstStyle/>
          <a:p>
            <a:fld id="{6BD54D52-D8B4-4B5B-9CAE-CC0AC70C052E}" type="slidenum">
              <a:rPr lang="en-US" smtClean="0"/>
              <a:pPr/>
              <a:t>11</a:t>
            </a:fld>
            <a:endParaRPr lang="en-US"/>
          </a:p>
        </p:txBody>
      </p:sp>
      <p:sp>
        <p:nvSpPr>
          <p:cNvPr id="1048659"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Content Placeholder 2"/>
          <p:cNvSpPr>
            <a:spLocks noGrp="1"/>
          </p:cNvSpPr>
          <p:nvPr>
            <p:ph sz="quarter" idx="1"/>
          </p:nvPr>
        </p:nvSpPr>
        <p:spPr/>
        <p:txBody>
          <a:bodyPr/>
          <a:lstStyle/>
          <a:p>
            <a:endParaRPr lang="en-US" dirty="0"/>
          </a:p>
        </p:txBody>
      </p:sp>
      <p:sp>
        <p:nvSpPr>
          <p:cNvPr id="1048661" name="Rectangle 2"/>
          <p:cNvSpPr txBox="1">
            <a:spLocks noChangeArrowheads="1"/>
          </p:cNvSpPr>
          <p:nvPr/>
        </p:nvSpPr>
        <p:spPr>
          <a:xfrm>
            <a:off x="762000" y="152400"/>
            <a:ext cx="77724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pPr>
            <a:r>
              <a:rPr kumimoji="0" lang="en-US" sz="4000" b="0" i="0" u="none" strike="noStrike" kern="1200" cap="none" spc="0" normalizeH="0" baseline="0" noProof="0" dirty="0" smtClean="0">
                <a:ln>
                  <a:noFill/>
                </a:ln>
                <a:solidFill>
                  <a:schemeClr val="tx2"/>
                </a:solidFill>
                <a:effectLst/>
                <a:uLnTx/>
                <a:uFillTx/>
                <a:latin typeface="+mj-lt"/>
                <a:ea typeface="+mj-ea"/>
                <a:cs typeface="+mj-cs"/>
              </a:rPr>
              <a:t>Defining EAI</a:t>
            </a:r>
            <a:endParaRPr kumimoji="0" lang="en-US" sz="4000" b="0" i="0" u="none" strike="noStrike" kern="1200" cap="none" spc="0" normalizeH="0" baseline="0" noProof="0" dirty="0">
              <a:ln>
                <a:noFill/>
              </a:ln>
              <a:solidFill>
                <a:schemeClr val="tx2"/>
              </a:solidFill>
              <a:effectLst/>
              <a:uLnTx/>
              <a:uFillTx/>
              <a:latin typeface="+mj-lt"/>
              <a:ea typeface="+mj-ea"/>
              <a:cs typeface="+mj-cs"/>
            </a:endParaRPr>
          </a:p>
        </p:txBody>
      </p:sp>
      <p:sp>
        <p:nvSpPr>
          <p:cNvPr id="1048662" name="Rectangle 3"/>
          <p:cNvSpPr txBox="1">
            <a:spLocks noChangeArrowheads="1"/>
          </p:cNvSpPr>
          <p:nvPr/>
        </p:nvSpPr>
        <p:spPr>
          <a:xfrm>
            <a:off x="685800" y="2147888"/>
            <a:ext cx="3810000" cy="4114800"/>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pPr>
            <a:r>
              <a:rPr kumimoji="0" lang="en-US" sz="2800" b="0" i="0" u="none" strike="noStrike" kern="1200" cap="none" spc="0" normalizeH="0" baseline="0" noProof="0" smtClean="0">
                <a:ln>
                  <a:noFill/>
                </a:ln>
                <a:solidFill>
                  <a:schemeClr val="tx1"/>
                </a:solidFill>
                <a:effectLst/>
                <a:uLnTx/>
                <a:uFillTx/>
                <a:latin typeface="+mn-lt"/>
                <a:ea typeface="+mn-ea"/>
                <a:cs typeface="+mn-cs"/>
              </a:rPr>
              <a:t>Applying Technology</a:t>
            </a: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Char char=""/>
            </a:pPr>
            <a:r>
              <a:rPr kumimoji="0" lang="en-US" sz="2400" b="0" i="0" u="none" strike="noStrike" kern="1200" cap="none" spc="0" normalizeH="0" baseline="0" noProof="0" smtClean="0">
                <a:ln>
                  <a:noFill/>
                </a:ln>
                <a:solidFill>
                  <a:schemeClr val="tx1"/>
                </a:solidFill>
                <a:effectLst/>
                <a:uLnTx/>
                <a:uFillTx/>
                <a:latin typeface="+mn-lt"/>
                <a:ea typeface="+mn-ea"/>
                <a:cs typeface="+mn-cs"/>
              </a:rPr>
              <a:t>EAI focuses on the integration of both processes AND data while middle-ware is data oriented</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2097153" name="Picture 5" descr="mso969FF"/>
          <p:cNvPicPr>
            <a:picLocks noChangeAspect="1" noChangeArrowheads="1"/>
          </p:cNvPicPr>
          <p:nvPr/>
        </p:nvPicPr>
        <p:blipFill>
          <a:blip r:embed="rId2" cstate="print"/>
          <a:srcRect/>
          <a:stretch>
            <a:fillRect/>
          </a:stretch>
        </p:blipFill>
        <p:spPr>
          <a:xfrm>
            <a:off x="4114799" y="1523999"/>
            <a:ext cx="4604001" cy="4028501"/>
          </a:xfrm>
          <a:prstGeom prst="rect">
            <a:avLst/>
          </a:prstGeom>
          <a:noFill/>
        </p:spPr>
      </p:pic>
      <p:sp>
        <p:nvSpPr>
          <p:cNvPr id="1048663" name="Date Placeholder 6"/>
          <p:cNvSpPr>
            <a:spLocks noGrp="1"/>
          </p:cNvSpPr>
          <p:nvPr>
            <p:ph type="dt" sz="half" idx="10"/>
          </p:nvPr>
        </p:nvSpPr>
        <p:spPr/>
        <p:txBody>
          <a:bodyPr/>
          <a:lstStyle/>
          <a:p>
            <a:fld id="{EFF26047-1F0D-4D20-8BEF-7C81937C2A77}" type="datetime1">
              <a:rPr lang="en-US" smtClean="0"/>
              <a:pPr/>
              <a:t>1/31/2018</a:t>
            </a:fld>
            <a:endParaRPr lang="en-US"/>
          </a:p>
        </p:txBody>
      </p:sp>
      <p:sp>
        <p:nvSpPr>
          <p:cNvPr id="1048664" name="Slide Number Placeholder 7"/>
          <p:cNvSpPr>
            <a:spLocks noGrp="1"/>
          </p:cNvSpPr>
          <p:nvPr>
            <p:ph type="sldNum" sz="quarter" idx="12"/>
          </p:nvPr>
        </p:nvSpPr>
        <p:spPr/>
        <p:txBody>
          <a:bodyPr/>
          <a:lstStyle/>
          <a:p>
            <a:fld id="{6BD54D52-D8B4-4B5B-9CAE-CC0AC70C052E}" type="slidenum">
              <a:rPr lang="en-US" smtClean="0"/>
              <a:pPr/>
              <a:t>12</a:t>
            </a:fld>
            <a:endParaRPr lang="en-US"/>
          </a:p>
        </p:txBody>
      </p:sp>
      <p:sp>
        <p:nvSpPr>
          <p:cNvPr id="1048665" name="Footer Placeholder 8"/>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Title 1"/>
          <p:cNvSpPr>
            <a:spLocks noGrp="1"/>
          </p:cNvSpPr>
          <p:nvPr>
            <p:ph type="title"/>
          </p:nvPr>
        </p:nvSpPr>
        <p:spPr/>
        <p:txBody>
          <a:bodyPr>
            <a:normAutofit/>
          </a:bodyPr>
          <a:lstStyle/>
          <a:p>
            <a:r>
              <a:rPr lang="en-US" sz="4400" dirty="0" smtClean="0"/>
              <a:t>Problem in EAI</a:t>
            </a:r>
            <a:endParaRPr lang="en-US" dirty="0"/>
          </a:p>
        </p:txBody>
      </p:sp>
      <p:sp>
        <p:nvSpPr>
          <p:cNvPr id="1048667" name="Content Placeholder 2"/>
          <p:cNvSpPr>
            <a:spLocks noGrp="1"/>
          </p:cNvSpPr>
          <p:nvPr>
            <p:ph sz="quarter" idx="1"/>
          </p:nvPr>
        </p:nvSpPr>
        <p:spPr/>
        <p:txBody>
          <a:bodyPr>
            <a:normAutofit/>
          </a:bodyPr>
          <a:lstStyle/>
          <a:p>
            <a:pPr lvl="1"/>
            <a:r>
              <a:rPr lang="en-US" sz="2800" dirty="0" smtClean="0"/>
              <a:t>Most organizations lacked architectural foresight.</a:t>
            </a:r>
          </a:p>
          <a:p>
            <a:pPr lvl="1"/>
            <a:r>
              <a:rPr lang="en-US" sz="2800" dirty="0" smtClean="0"/>
              <a:t>As they upgraded from legacy systems, they moved to newer ‘open’ systems without consideration to how well these new systems would fit into their current structure and integrate with existing legacy systems.</a:t>
            </a:r>
          </a:p>
          <a:p>
            <a:endParaRPr lang="en-US" sz="3200" dirty="0"/>
          </a:p>
        </p:txBody>
      </p:sp>
      <p:sp>
        <p:nvSpPr>
          <p:cNvPr id="1048668" name="Date Placeholder 3"/>
          <p:cNvSpPr>
            <a:spLocks noGrp="1"/>
          </p:cNvSpPr>
          <p:nvPr>
            <p:ph type="dt" sz="half" idx="10"/>
          </p:nvPr>
        </p:nvSpPr>
        <p:spPr/>
        <p:txBody>
          <a:bodyPr/>
          <a:lstStyle/>
          <a:p>
            <a:fld id="{3CB70B3F-53F6-4397-820D-4DEC55902CC7}" type="datetime1">
              <a:rPr lang="en-US" smtClean="0"/>
              <a:pPr/>
              <a:t>1/31/2018</a:t>
            </a:fld>
            <a:endParaRPr lang="en-US"/>
          </a:p>
        </p:txBody>
      </p:sp>
      <p:sp>
        <p:nvSpPr>
          <p:cNvPr id="1048669" name="Slide Number Placeholder 4"/>
          <p:cNvSpPr>
            <a:spLocks noGrp="1"/>
          </p:cNvSpPr>
          <p:nvPr>
            <p:ph type="sldNum" sz="quarter" idx="12"/>
          </p:nvPr>
        </p:nvSpPr>
        <p:spPr/>
        <p:txBody>
          <a:bodyPr/>
          <a:lstStyle/>
          <a:p>
            <a:fld id="{6BD54D52-D8B4-4B5B-9CAE-CC0AC70C052E}" type="slidenum">
              <a:rPr lang="en-US" smtClean="0"/>
              <a:pPr/>
              <a:t>13</a:t>
            </a:fld>
            <a:endParaRPr lang="en-US"/>
          </a:p>
        </p:txBody>
      </p:sp>
      <p:sp>
        <p:nvSpPr>
          <p:cNvPr id="1048670"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Content Placeholder 2"/>
          <p:cNvSpPr>
            <a:spLocks noGrp="1"/>
          </p:cNvSpPr>
          <p:nvPr>
            <p:ph sz="quarter" idx="1"/>
          </p:nvPr>
        </p:nvSpPr>
        <p:spPr/>
        <p:txBody>
          <a:bodyPr/>
          <a:lstStyle/>
          <a:p>
            <a:endParaRPr lang="en-US" dirty="0"/>
          </a:p>
        </p:txBody>
      </p:sp>
      <p:sp>
        <p:nvSpPr>
          <p:cNvPr id="1048672" name="Rectangle 2"/>
          <p:cNvSpPr>
            <a:spLocks noGrp="1" noChangeArrowheads="1"/>
          </p:cNvSpPr>
          <p:nvPr>
            <p:ph type="title"/>
          </p:nvPr>
        </p:nvSpPr>
        <p:spPr>
          <a:xfrm>
            <a:off x="762000" y="228600"/>
            <a:ext cx="7772400" cy="1143000"/>
          </a:xfrm>
        </p:spPr>
        <p:txBody>
          <a:bodyPr/>
          <a:lstStyle/>
          <a:p>
            <a:r>
              <a:rPr lang="en-US"/>
              <a:t>Defining EAI</a:t>
            </a:r>
          </a:p>
        </p:txBody>
      </p:sp>
      <p:sp>
        <p:nvSpPr>
          <p:cNvPr id="1048673" name="Rectangle 3"/>
          <p:cNvSpPr>
            <a:spLocks noChangeArrowheads="1"/>
          </p:cNvSpPr>
          <p:nvPr/>
        </p:nvSpPr>
        <p:spPr bwMode="auto">
          <a:xfrm>
            <a:off x="2895600" y="5791200"/>
            <a:ext cx="3344863" cy="579438"/>
          </a:xfrm>
          <a:prstGeom prst="rect">
            <a:avLst/>
          </a:prstGeom>
          <a:noFill/>
          <a:ln w="9525">
            <a:noFill/>
            <a:miter lim="800000"/>
            <a:headEnd/>
            <a:tailEnd/>
          </a:ln>
          <a:effectLst/>
        </p:spPr>
        <p:txBody>
          <a:bodyPr wrap="none">
            <a:spAutoFit/>
          </a:bodyPr>
          <a:lstStyle/>
          <a:p>
            <a:r>
              <a:rPr lang="en-US" sz="3200" dirty="0">
                <a:latin typeface="Tahoma" pitchFamily="34" charset="0"/>
              </a:rPr>
              <a:t>Enterprise Chaos!</a:t>
            </a:r>
          </a:p>
        </p:txBody>
      </p:sp>
      <p:pic>
        <p:nvPicPr>
          <p:cNvPr id="2097154" name="Picture 4" descr="msoEA40D"/>
          <p:cNvPicPr>
            <a:picLocks noChangeAspect="1" noChangeArrowheads="1"/>
          </p:cNvPicPr>
          <p:nvPr/>
        </p:nvPicPr>
        <p:blipFill>
          <a:blip r:embed="rId2" cstate="print"/>
          <a:srcRect/>
          <a:stretch>
            <a:fillRect/>
          </a:stretch>
        </p:blipFill>
        <p:spPr bwMode="auto">
          <a:xfrm>
            <a:off x="1066800" y="1524000"/>
            <a:ext cx="7515340" cy="4117299"/>
          </a:xfrm>
          <a:prstGeom prst="rect">
            <a:avLst/>
          </a:prstGeom>
          <a:noFill/>
        </p:spPr>
      </p:pic>
      <p:sp>
        <p:nvSpPr>
          <p:cNvPr id="1048674" name="Date Placeholder 6"/>
          <p:cNvSpPr>
            <a:spLocks noGrp="1"/>
          </p:cNvSpPr>
          <p:nvPr>
            <p:ph type="dt" sz="half" idx="10"/>
          </p:nvPr>
        </p:nvSpPr>
        <p:spPr/>
        <p:txBody>
          <a:bodyPr/>
          <a:lstStyle/>
          <a:p>
            <a:fld id="{B1A8DC8C-582B-4B25-91C5-1FC7F2824827}" type="datetime1">
              <a:rPr lang="en-US" smtClean="0"/>
              <a:pPr/>
              <a:t>1/31/2018</a:t>
            </a:fld>
            <a:endParaRPr lang="en-US"/>
          </a:p>
        </p:txBody>
      </p:sp>
      <p:sp>
        <p:nvSpPr>
          <p:cNvPr id="1048675" name="Slide Number Placeholder 7"/>
          <p:cNvSpPr>
            <a:spLocks noGrp="1"/>
          </p:cNvSpPr>
          <p:nvPr>
            <p:ph type="sldNum" sz="quarter" idx="12"/>
          </p:nvPr>
        </p:nvSpPr>
        <p:spPr/>
        <p:txBody>
          <a:bodyPr/>
          <a:lstStyle/>
          <a:p>
            <a:fld id="{6BD54D52-D8B4-4B5B-9CAE-CC0AC70C052E}" type="slidenum">
              <a:rPr lang="en-US" smtClean="0"/>
              <a:pPr/>
              <a:t>14</a:t>
            </a:fld>
            <a:endParaRPr lang="en-US"/>
          </a:p>
        </p:txBody>
      </p:sp>
      <p:sp>
        <p:nvSpPr>
          <p:cNvPr id="1048676" name="Footer Placeholder 8"/>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p:txBody>
          <a:bodyPr>
            <a:normAutofit/>
          </a:bodyPr>
          <a:lstStyle/>
          <a:p>
            <a:r>
              <a:rPr lang="en-US" sz="4400" dirty="0" smtClean="0"/>
              <a:t>How is EAI different?</a:t>
            </a:r>
            <a:endParaRPr lang="en-US" dirty="0"/>
          </a:p>
        </p:txBody>
      </p:sp>
      <p:sp>
        <p:nvSpPr>
          <p:cNvPr id="1048678" name="Content Placeholder 2"/>
          <p:cNvSpPr>
            <a:spLocks noGrp="1"/>
          </p:cNvSpPr>
          <p:nvPr>
            <p:ph sz="quarter" idx="1"/>
          </p:nvPr>
        </p:nvSpPr>
        <p:spPr/>
        <p:txBody>
          <a:bodyPr>
            <a:normAutofit fontScale="93750"/>
          </a:bodyPr>
          <a:lstStyle/>
          <a:p>
            <a:pPr lvl="1">
              <a:buFont typeface="Wingdings" pitchFamily="2" charset="2"/>
              <a:buChar char="§"/>
            </a:pPr>
            <a:r>
              <a:rPr lang="en-US" sz="2800" dirty="0" smtClean="0"/>
              <a:t>EAI focuses on the integration of both </a:t>
            </a:r>
            <a:r>
              <a:rPr lang="en-US" sz="2800" b="1" dirty="0" smtClean="0"/>
              <a:t>business-level processes and data</a:t>
            </a:r>
            <a:r>
              <a:rPr lang="en-US" sz="2800" dirty="0" smtClean="0"/>
              <a:t> whereas the traditional middleware approach is </a:t>
            </a:r>
            <a:r>
              <a:rPr lang="en-US" sz="2800" b="1" dirty="0" smtClean="0"/>
              <a:t>data oriented</a:t>
            </a:r>
            <a:r>
              <a:rPr lang="en-US" sz="2800" dirty="0" smtClean="0"/>
              <a:t>.</a:t>
            </a:r>
          </a:p>
          <a:p>
            <a:pPr lvl="1">
              <a:buFont typeface="Wingdings" pitchFamily="2" charset="2"/>
              <a:buChar char="§"/>
            </a:pPr>
            <a:r>
              <a:rPr lang="en-US" sz="2800" dirty="0" smtClean="0"/>
              <a:t>EAI includes the notion of </a:t>
            </a:r>
            <a:r>
              <a:rPr lang="en-US" sz="2800" b="1" dirty="0" smtClean="0"/>
              <a:t>reuse</a:t>
            </a:r>
            <a:r>
              <a:rPr lang="en-US" sz="2800" dirty="0" smtClean="0"/>
              <a:t> as well as distribution of business processes and data.</a:t>
            </a:r>
          </a:p>
          <a:p>
            <a:pPr lvl="1">
              <a:buFont typeface="Wingdings" pitchFamily="2" charset="2"/>
              <a:buChar char="§"/>
            </a:pPr>
            <a:r>
              <a:rPr lang="en-US" sz="2800" dirty="0" smtClean="0"/>
              <a:t>EAI allows users who understand very little about the details of the applications to integrate them</a:t>
            </a:r>
            <a:endParaRPr lang="en-US" sz="2800" dirty="0"/>
          </a:p>
        </p:txBody>
      </p:sp>
      <p:sp>
        <p:nvSpPr>
          <p:cNvPr id="1048679" name="Date Placeholder 3"/>
          <p:cNvSpPr>
            <a:spLocks noGrp="1"/>
          </p:cNvSpPr>
          <p:nvPr>
            <p:ph type="dt" sz="half" idx="10"/>
          </p:nvPr>
        </p:nvSpPr>
        <p:spPr/>
        <p:txBody>
          <a:bodyPr/>
          <a:lstStyle/>
          <a:p>
            <a:fld id="{0D4FA59C-C6DE-4835-8F91-429E86CEA7E5}" type="datetime1">
              <a:rPr lang="en-US" smtClean="0"/>
              <a:pPr/>
              <a:t>1/31/2018</a:t>
            </a:fld>
            <a:endParaRPr lang="en-US"/>
          </a:p>
        </p:txBody>
      </p:sp>
      <p:sp>
        <p:nvSpPr>
          <p:cNvPr id="1048680" name="Slide Number Placeholder 4"/>
          <p:cNvSpPr>
            <a:spLocks noGrp="1"/>
          </p:cNvSpPr>
          <p:nvPr>
            <p:ph type="sldNum" sz="quarter" idx="12"/>
          </p:nvPr>
        </p:nvSpPr>
        <p:spPr/>
        <p:txBody>
          <a:bodyPr/>
          <a:lstStyle/>
          <a:p>
            <a:fld id="{6BD54D52-D8B4-4B5B-9CAE-CC0AC70C052E}" type="slidenum">
              <a:rPr lang="en-US" smtClean="0"/>
              <a:pPr/>
              <a:t>15</a:t>
            </a:fld>
            <a:endParaRPr lang="en-US"/>
          </a:p>
        </p:txBody>
      </p:sp>
      <p:sp>
        <p:nvSpPr>
          <p:cNvPr id="1048681"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
          <p:cNvSpPr>
            <a:spLocks noGrp="1"/>
          </p:cNvSpPr>
          <p:nvPr>
            <p:ph type="title"/>
          </p:nvPr>
        </p:nvSpPr>
        <p:spPr/>
        <p:txBody>
          <a:bodyPr>
            <a:normAutofit fontScale="90000"/>
          </a:bodyPr>
          <a:lstStyle/>
          <a:p>
            <a:r>
              <a:rPr lang="en-US" sz="4400" dirty="0" smtClean="0"/>
              <a:t>EAI Brings Order to the Enterprise</a:t>
            </a:r>
            <a:r>
              <a:rPr lang="en-US" dirty="0" smtClean="0"/>
              <a:t/>
            </a:r>
            <a:br>
              <a:rPr lang="en-US" dirty="0" smtClean="0"/>
            </a:br>
            <a:endParaRPr lang="en-US" dirty="0"/>
          </a:p>
        </p:txBody>
      </p:sp>
      <p:pic>
        <p:nvPicPr>
          <p:cNvPr id="2097155" name="Picture 4" descr="mso739EB"/>
          <p:cNvPicPr>
            <a:picLocks noGrp="1" noChangeAspect="1" noChangeArrowheads="1"/>
          </p:cNvPicPr>
          <p:nvPr>
            <p:ph sz="quarter" idx="1"/>
          </p:nvPr>
        </p:nvPicPr>
        <p:blipFill>
          <a:blip r:embed="rId2" cstate="print"/>
          <a:srcRect/>
          <a:stretch>
            <a:fillRect/>
          </a:stretch>
        </p:blipFill>
        <p:spPr bwMode="auto">
          <a:xfrm>
            <a:off x="1066800" y="838200"/>
            <a:ext cx="6976431" cy="5751447"/>
          </a:xfrm>
          <a:prstGeom prst="rect">
            <a:avLst/>
          </a:prstGeom>
          <a:noFill/>
        </p:spPr>
      </p:pic>
      <p:sp>
        <p:nvSpPr>
          <p:cNvPr id="1048683" name="Date Placeholder 4"/>
          <p:cNvSpPr>
            <a:spLocks noGrp="1"/>
          </p:cNvSpPr>
          <p:nvPr>
            <p:ph type="dt" sz="half" idx="10"/>
          </p:nvPr>
        </p:nvSpPr>
        <p:spPr/>
        <p:txBody>
          <a:bodyPr/>
          <a:lstStyle/>
          <a:p>
            <a:fld id="{1A496DA5-9C74-471B-822A-EF4522CC0C36}" type="datetime1">
              <a:rPr lang="en-US" smtClean="0"/>
              <a:pPr/>
              <a:t>1/31/2018</a:t>
            </a:fld>
            <a:endParaRPr lang="en-US"/>
          </a:p>
        </p:txBody>
      </p:sp>
      <p:sp>
        <p:nvSpPr>
          <p:cNvPr id="1048684" name="Slide Number Placeholder 5"/>
          <p:cNvSpPr>
            <a:spLocks noGrp="1"/>
          </p:cNvSpPr>
          <p:nvPr>
            <p:ph type="sldNum" sz="quarter" idx="12"/>
          </p:nvPr>
        </p:nvSpPr>
        <p:spPr/>
        <p:txBody>
          <a:bodyPr/>
          <a:lstStyle/>
          <a:p>
            <a:fld id="{6BD54D52-D8B4-4B5B-9CAE-CC0AC70C052E}" type="slidenum">
              <a:rPr lang="en-US" smtClean="0"/>
              <a:pPr/>
              <a:t>16</a:t>
            </a:fld>
            <a:endParaRPr lang="en-US"/>
          </a:p>
        </p:txBody>
      </p:sp>
      <p:sp>
        <p:nvSpPr>
          <p:cNvPr id="1048685" name="Footer Placeholder 6"/>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Title 1"/>
          <p:cNvSpPr>
            <a:spLocks noGrp="1"/>
          </p:cNvSpPr>
          <p:nvPr>
            <p:ph type="title"/>
          </p:nvPr>
        </p:nvSpPr>
        <p:spPr/>
        <p:txBody>
          <a:bodyPr/>
          <a:lstStyle/>
          <a:p>
            <a:r>
              <a:rPr lang="en-US" dirty="0" smtClean="0"/>
              <a:t>Purpose of EAI</a:t>
            </a:r>
            <a:endParaRPr lang="en-US" dirty="0"/>
          </a:p>
        </p:txBody>
      </p:sp>
      <p:sp>
        <p:nvSpPr>
          <p:cNvPr id="1048687" name="Content Placeholder 2"/>
          <p:cNvSpPr>
            <a:spLocks noGrp="1"/>
          </p:cNvSpPr>
          <p:nvPr>
            <p:ph sz="quarter" idx="1"/>
          </p:nvPr>
        </p:nvSpPr>
        <p:spPr/>
        <p:txBody>
          <a:bodyPr>
            <a:normAutofit fontScale="92115" lnSpcReduction="20000"/>
          </a:bodyPr>
          <a:lstStyle/>
          <a:p>
            <a:r>
              <a:rPr lang="en-US" b="1" dirty="0" smtClean="0"/>
              <a:t>Data (information) integration</a:t>
            </a:r>
            <a:r>
              <a:rPr lang="en-US" dirty="0" smtClean="0"/>
              <a:t>:  Ensuring that information in multiple systems is kept consistent. This is also known as EII (Enterprise Information Integration). </a:t>
            </a:r>
          </a:p>
          <a:p>
            <a:r>
              <a:rPr lang="en-US" dirty="0" smtClean="0"/>
              <a:t> </a:t>
            </a:r>
            <a:r>
              <a:rPr lang="en-US" b="1" dirty="0" smtClean="0"/>
              <a:t>Process integration</a:t>
            </a:r>
            <a:r>
              <a:rPr lang="en-US" dirty="0" smtClean="0"/>
              <a:t>:  linking business processes across applications.  </a:t>
            </a:r>
          </a:p>
          <a:p>
            <a:r>
              <a:rPr lang="en-US" b="1" dirty="0" smtClean="0"/>
              <a:t>Vendor independence</a:t>
            </a:r>
            <a:r>
              <a:rPr lang="en-US" dirty="0" smtClean="0"/>
              <a:t>:  Extracting business policies or rules from applications and implementing them in the EAI system, so that even if one of the business applications is replaced with a different vendor's application, the business rules do not have to be re-implemented.  </a:t>
            </a:r>
          </a:p>
          <a:p>
            <a:r>
              <a:rPr lang="en-US" b="1" dirty="0" smtClean="0"/>
              <a:t>Common facade: </a:t>
            </a:r>
            <a:r>
              <a:rPr lang="en-US" dirty="0" smtClean="0"/>
              <a:t>An EAI system could front-end a cluster of applications, providing a single consistent access interface to these applications and shielding users from having to learn to interact with different applications.</a:t>
            </a:r>
            <a:endParaRPr lang="en-US" dirty="0"/>
          </a:p>
        </p:txBody>
      </p:sp>
      <p:sp>
        <p:nvSpPr>
          <p:cNvPr id="1048688" name="Date Placeholder 3"/>
          <p:cNvSpPr>
            <a:spLocks noGrp="1"/>
          </p:cNvSpPr>
          <p:nvPr>
            <p:ph type="dt" sz="half" idx="10"/>
          </p:nvPr>
        </p:nvSpPr>
        <p:spPr/>
        <p:txBody>
          <a:bodyPr/>
          <a:lstStyle/>
          <a:p>
            <a:fld id="{710686EB-57F7-44A0-B97F-65B57E0F9ADB}" type="datetime1">
              <a:rPr lang="en-US" smtClean="0"/>
              <a:pPr/>
              <a:t>1/31/2018</a:t>
            </a:fld>
            <a:endParaRPr lang="en-US"/>
          </a:p>
        </p:txBody>
      </p:sp>
      <p:sp>
        <p:nvSpPr>
          <p:cNvPr id="1048689" name="Slide Number Placeholder 4"/>
          <p:cNvSpPr>
            <a:spLocks noGrp="1"/>
          </p:cNvSpPr>
          <p:nvPr>
            <p:ph type="sldNum" sz="quarter" idx="12"/>
          </p:nvPr>
        </p:nvSpPr>
        <p:spPr/>
        <p:txBody>
          <a:bodyPr/>
          <a:lstStyle/>
          <a:p>
            <a:fld id="{6BD54D52-D8B4-4B5B-9CAE-CC0AC70C052E}" type="slidenum">
              <a:rPr lang="en-US" smtClean="0"/>
              <a:pPr/>
              <a:t>17</a:t>
            </a:fld>
            <a:endParaRPr lang="en-US"/>
          </a:p>
        </p:txBody>
      </p:sp>
      <p:sp>
        <p:nvSpPr>
          <p:cNvPr id="1048690"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Title 1"/>
          <p:cNvSpPr>
            <a:spLocks noGrp="1"/>
          </p:cNvSpPr>
          <p:nvPr>
            <p:ph type="title"/>
          </p:nvPr>
        </p:nvSpPr>
        <p:spPr/>
        <p:txBody>
          <a:bodyPr/>
          <a:lstStyle/>
          <a:p>
            <a:r>
              <a:rPr lang="en-GB" dirty="0" smtClean="0">
                <a:solidFill>
                  <a:schemeClr val="tx1"/>
                </a:solidFill>
                <a:latin typeface="Calibri" pitchFamily="34" charset="0"/>
              </a:rPr>
              <a:t>Multitier Architecture</a:t>
            </a:r>
            <a:endParaRPr lang="en-US" dirty="0"/>
          </a:p>
        </p:txBody>
      </p:sp>
      <p:pic>
        <p:nvPicPr>
          <p:cNvPr id="2097156" name="Content Placeholder 3"/>
          <p:cNvPicPr>
            <a:picLocks noGrp="1" noChangeAspect="1" noChangeArrowheads="1"/>
          </p:cNvPicPr>
          <p:nvPr>
            <p:ph sz="quarter" idx="1"/>
          </p:nvPr>
        </p:nvPicPr>
        <p:blipFill>
          <a:blip r:embed="rId2" cstate="print"/>
          <a:srcRect/>
          <a:stretch>
            <a:fillRect/>
          </a:stretch>
        </p:blipFill>
        <p:spPr bwMode="auto">
          <a:xfrm>
            <a:off x="1421175" y="2005070"/>
            <a:ext cx="7235723" cy="3040417"/>
          </a:xfrm>
          <a:prstGeom prst="rect">
            <a:avLst/>
          </a:prstGeom>
          <a:noFill/>
          <a:ln>
            <a:noFill/>
          </a:ln>
          <a:effectLst/>
        </p:spPr>
      </p:pic>
      <p:sp>
        <p:nvSpPr>
          <p:cNvPr id="1048692" name="Date Placeholder 4"/>
          <p:cNvSpPr>
            <a:spLocks noGrp="1"/>
          </p:cNvSpPr>
          <p:nvPr>
            <p:ph type="dt" sz="half" idx="10"/>
          </p:nvPr>
        </p:nvSpPr>
        <p:spPr/>
        <p:txBody>
          <a:bodyPr/>
          <a:lstStyle/>
          <a:p>
            <a:fld id="{CAE161B6-2B4B-476D-B423-8A8509082951}" type="datetime1">
              <a:rPr lang="en-US" smtClean="0"/>
              <a:pPr/>
              <a:t>1/31/2018</a:t>
            </a:fld>
            <a:endParaRPr lang="en-US"/>
          </a:p>
        </p:txBody>
      </p:sp>
      <p:sp>
        <p:nvSpPr>
          <p:cNvPr id="1048693" name="Slide Number Placeholder 5"/>
          <p:cNvSpPr>
            <a:spLocks noGrp="1"/>
          </p:cNvSpPr>
          <p:nvPr>
            <p:ph type="sldNum" sz="quarter" idx="12"/>
          </p:nvPr>
        </p:nvSpPr>
        <p:spPr/>
        <p:txBody>
          <a:bodyPr/>
          <a:lstStyle/>
          <a:p>
            <a:fld id="{6BD54D52-D8B4-4B5B-9CAE-CC0AC70C052E}" type="slidenum">
              <a:rPr lang="en-US" smtClean="0"/>
              <a:pPr/>
              <a:t>18</a:t>
            </a:fld>
            <a:endParaRPr lang="en-US"/>
          </a:p>
        </p:txBody>
      </p:sp>
      <p:sp>
        <p:nvSpPr>
          <p:cNvPr id="1048694" name="Footer Placeholder 6"/>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Title 1"/>
          <p:cNvSpPr>
            <a:spLocks noGrp="1"/>
          </p:cNvSpPr>
          <p:nvPr>
            <p:ph idx="1"/>
          </p:nvPr>
        </p:nvSpPr>
        <p:spPr>
          <a:xfrm>
            <a:off x="513853" y="1484784"/>
            <a:ext cx="8229600" cy="4525963"/>
          </a:xfrm>
        </p:spPr>
        <p:txBody>
          <a:bodyPr>
            <a:normAutofit fontScale="90833"/>
          </a:bodyPr>
          <a:lstStyle/>
          <a:p>
            <a:pPr marL="0" indent="0">
              <a:buNone/>
            </a:pPr>
            <a:r>
              <a:rPr lang="en-GB" sz="2400" dirty="0"/>
              <a:t>In </a:t>
            </a:r>
            <a:r>
              <a:rPr lang="en-GB" sz="2400" dirty="0">
                <a:hlinkClick r:id="rId2" action="ppaction://hlinkfile" tooltip="Software engineering"/>
              </a:rPr>
              <a:t>software engineering</a:t>
            </a:r>
            <a:r>
              <a:rPr lang="en-GB" sz="2400" dirty="0"/>
              <a:t>, </a:t>
            </a:r>
            <a:r>
              <a:rPr lang="en-GB" sz="2400" b="1" dirty="0">
                <a:solidFill>
                  <a:srgbClr val="C00000"/>
                </a:solidFill>
              </a:rPr>
              <a:t>multi-tier architecture</a:t>
            </a:r>
            <a:r>
              <a:rPr lang="en-GB" sz="2400" dirty="0">
                <a:solidFill>
                  <a:srgbClr val="C00000"/>
                </a:solidFill>
              </a:rPr>
              <a:t> </a:t>
            </a:r>
            <a:r>
              <a:rPr lang="en-GB" sz="2400" dirty="0"/>
              <a:t>(often referred to as </a:t>
            </a:r>
            <a:r>
              <a:rPr lang="en-GB" sz="2400" b="1" dirty="0">
                <a:solidFill>
                  <a:srgbClr val="C00000"/>
                </a:solidFill>
              </a:rPr>
              <a:t>n-tier architecture</a:t>
            </a:r>
            <a:r>
              <a:rPr lang="en-GB" sz="2400" dirty="0"/>
              <a:t>) is a </a:t>
            </a:r>
            <a:r>
              <a:rPr lang="en-GB" sz="2400" dirty="0">
                <a:hlinkClick r:id="rId3" action="ppaction://hlinkfile" tooltip="Client–server architecture"/>
              </a:rPr>
              <a:t>client–server architecture</a:t>
            </a:r>
            <a:r>
              <a:rPr lang="en-GB" sz="2400" dirty="0"/>
              <a:t> in which presentation, application processing, and data management functions are logically separated. For example, an application that uses </a:t>
            </a:r>
            <a:r>
              <a:rPr lang="en-GB" sz="2400" dirty="0">
                <a:hlinkClick r:id="rId4" action="ppaction://hlinkfile" tooltip="Middleware (distributed applications)"/>
              </a:rPr>
              <a:t>middleware</a:t>
            </a:r>
            <a:r>
              <a:rPr lang="en-GB" sz="2400" dirty="0"/>
              <a:t> to service data requests between a user and a </a:t>
            </a:r>
            <a:r>
              <a:rPr lang="en-GB" sz="2400" dirty="0">
                <a:hlinkClick r:id="rId5" action="ppaction://hlinkfile" tooltip="Database"/>
              </a:rPr>
              <a:t>database</a:t>
            </a:r>
            <a:r>
              <a:rPr lang="en-GB" sz="2400" dirty="0"/>
              <a:t> employs multi-tier architecture. The most widespread use of multi-tier architecture is the </a:t>
            </a:r>
            <a:r>
              <a:rPr lang="en-GB" sz="2400" b="1" dirty="0">
                <a:solidFill>
                  <a:srgbClr val="C00000"/>
                </a:solidFill>
              </a:rPr>
              <a:t>three-tier architecture</a:t>
            </a:r>
            <a:r>
              <a:rPr lang="en-GB" sz="2400" dirty="0" smtClean="0"/>
              <a:t>.</a:t>
            </a:r>
          </a:p>
          <a:p>
            <a:pPr marL="0" indent="0">
              <a:buNone/>
            </a:pPr>
            <a:r>
              <a:rPr lang="en-GB" sz="2400" b="1" dirty="0">
                <a:solidFill>
                  <a:srgbClr val="C00000"/>
                </a:solidFill>
              </a:rPr>
              <a:t>N-tier</a:t>
            </a:r>
            <a:r>
              <a:rPr lang="en-GB" sz="2400" dirty="0"/>
              <a:t> application architecture provides a model by which developers can create flexible and reusable applications. By segregating an application into tiers, developers acquire the option of modifying or adding a specific layer, instead of reworking the entire application. </a:t>
            </a:r>
            <a:r>
              <a:rPr lang="en-GB" sz="2400" b="1" dirty="0">
                <a:solidFill>
                  <a:srgbClr val="C00000"/>
                </a:solidFill>
              </a:rPr>
              <a:t>Three-tier</a:t>
            </a:r>
            <a:r>
              <a:rPr lang="en-GB" sz="2400" dirty="0"/>
              <a:t> architectures typically comprise a </a:t>
            </a:r>
            <a:r>
              <a:rPr lang="en-GB" sz="2400" i="1" dirty="0">
                <a:solidFill>
                  <a:srgbClr val="C00000"/>
                </a:solidFill>
              </a:rPr>
              <a:t>presentation</a:t>
            </a:r>
            <a:r>
              <a:rPr lang="en-GB" sz="2400" dirty="0"/>
              <a:t> tier, a </a:t>
            </a:r>
            <a:r>
              <a:rPr lang="en-GB" sz="2400" i="1" dirty="0" smtClean="0">
                <a:solidFill>
                  <a:srgbClr val="C00000"/>
                </a:solidFill>
              </a:rPr>
              <a:t>business</a:t>
            </a:r>
            <a:r>
              <a:rPr lang="en-GB" sz="2400" dirty="0" smtClean="0">
                <a:solidFill>
                  <a:srgbClr val="C00000"/>
                </a:solidFill>
              </a:rPr>
              <a:t> </a:t>
            </a:r>
            <a:r>
              <a:rPr lang="en-GB" sz="2400" dirty="0">
                <a:solidFill>
                  <a:srgbClr val="C00000"/>
                </a:solidFill>
              </a:rPr>
              <a:t>or </a:t>
            </a:r>
            <a:r>
              <a:rPr lang="en-GB" sz="2400" i="1" dirty="0">
                <a:solidFill>
                  <a:srgbClr val="C00000"/>
                </a:solidFill>
              </a:rPr>
              <a:t>data </a:t>
            </a:r>
            <a:r>
              <a:rPr lang="en-GB" sz="2400" i="1" dirty="0" smtClean="0">
                <a:solidFill>
                  <a:srgbClr val="C00000"/>
                </a:solidFill>
              </a:rPr>
              <a:t>access [logic]</a:t>
            </a:r>
            <a:r>
              <a:rPr lang="en-GB" sz="2400" dirty="0" smtClean="0">
                <a:solidFill>
                  <a:srgbClr val="C00000"/>
                </a:solidFill>
              </a:rPr>
              <a:t> </a:t>
            </a:r>
            <a:r>
              <a:rPr lang="en-GB" sz="2400" dirty="0"/>
              <a:t>tier, and a </a:t>
            </a:r>
            <a:r>
              <a:rPr lang="en-GB" sz="2400" i="1" dirty="0">
                <a:solidFill>
                  <a:srgbClr val="C00000"/>
                </a:solidFill>
              </a:rPr>
              <a:t>data</a:t>
            </a:r>
            <a:r>
              <a:rPr lang="en-GB" sz="2400" dirty="0"/>
              <a:t> tier.</a:t>
            </a:r>
          </a:p>
          <a:p>
            <a:pPr marL="0" indent="0" algn="r">
              <a:buNone/>
            </a:pPr>
            <a:r>
              <a:rPr lang="en-GB" sz="2400" dirty="0" smtClean="0"/>
              <a:t> (</a:t>
            </a:r>
            <a:r>
              <a:rPr lang="en-GB" sz="2400" i="1" dirty="0" smtClean="0"/>
              <a:t>Wikipedia : Multitier Architecture</a:t>
            </a:r>
            <a:r>
              <a:rPr lang="en-GB" sz="2400" dirty="0" smtClean="0"/>
              <a:t>)</a:t>
            </a:r>
            <a:endParaRPr lang="en-GB" sz="2400" dirty="0"/>
          </a:p>
        </p:txBody>
      </p:sp>
      <p:sp>
        <p:nvSpPr>
          <p:cNvPr id="1048696" name="Rectangle 4"/>
          <p:cNvSpPr/>
          <p:nvPr/>
        </p:nvSpPr>
        <p:spPr>
          <a:xfrm>
            <a:off x="2704356" y="764704"/>
            <a:ext cx="3977564" cy="584775"/>
          </a:xfrm>
          <a:prstGeom prst="rect">
            <a:avLst/>
          </a:prstGeom>
        </p:spPr>
        <p:txBody>
          <a:bodyPr wrap="none">
            <a:spAutoFit/>
          </a:bodyPr>
          <a:lstStyle/>
          <a:p>
            <a:r>
              <a:rPr lang="en-GB" sz="3200" dirty="0">
                <a:solidFill>
                  <a:srgbClr val="0070C0"/>
                </a:solidFill>
              </a:rPr>
              <a:t>Multitier </a:t>
            </a:r>
            <a:r>
              <a:rPr lang="en-GB" sz="3200" dirty="0" smtClean="0">
                <a:solidFill>
                  <a:srgbClr val="0070C0"/>
                </a:solidFill>
              </a:rPr>
              <a:t>architecture :</a:t>
            </a:r>
            <a:endParaRPr lang="en-GB" sz="3200" dirty="0">
              <a:solidFill>
                <a:srgbClr val="0070C0"/>
              </a:solidFill>
            </a:endParaRPr>
          </a:p>
        </p:txBody>
      </p:sp>
      <p:sp>
        <p:nvSpPr>
          <p:cNvPr id="1048697" name="Date Placeholder 5"/>
          <p:cNvSpPr>
            <a:spLocks noGrp="1"/>
          </p:cNvSpPr>
          <p:nvPr>
            <p:ph type="dt" sz="half" idx="10"/>
          </p:nvPr>
        </p:nvSpPr>
        <p:spPr/>
        <p:txBody>
          <a:bodyPr/>
          <a:lstStyle/>
          <a:p>
            <a:fld id="{16FD6ABC-3469-4AE3-8FC6-3E70009F6105}" type="datetime1">
              <a:rPr lang="en-US" smtClean="0"/>
              <a:pPr/>
              <a:t>1/31/2018</a:t>
            </a:fld>
            <a:endParaRPr lang="en-US"/>
          </a:p>
        </p:txBody>
      </p:sp>
      <p:sp>
        <p:nvSpPr>
          <p:cNvPr id="1048698" name="Slide Number Placeholder 6"/>
          <p:cNvSpPr>
            <a:spLocks noGrp="1"/>
          </p:cNvSpPr>
          <p:nvPr>
            <p:ph type="sldNum" sz="quarter" idx="12"/>
          </p:nvPr>
        </p:nvSpPr>
        <p:spPr/>
        <p:txBody>
          <a:bodyPr/>
          <a:lstStyle/>
          <a:p>
            <a:fld id="{6BD54D52-D8B4-4B5B-9CAE-CC0AC70C052E}" type="slidenum">
              <a:rPr lang="en-US" smtClean="0"/>
              <a:pPr/>
              <a:t>19</a:t>
            </a:fld>
            <a:endParaRPr lang="en-US"/>
          </a:p>
        </p:txBody>
      </p:sp>
      <p:sp>
        <p:nvSpPr>
          <p:cNvPr id="1048699" name="Footer Placeholder 7"/>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p:txBody>
          <a:bodyPr>
            <a:normAutofit/>
          </a:bodyPr>
          <a:lstStyle/>
          <a:p>
            <a:r>
              <a:rPr lang="en-US" sz="4400" dirty="0" smtClean="0"/>
              <a:t>What is Enterprise?</a:t>
            </a:r>
            <a:endParaRPr lang="en-US" dirty="0"/>
          </a:p>
        </p:txBody>
      </p:sp>
      <p:sp>
        <p:nvSpPr>
          <p:cNvPr id="1048601" name="Content Placeholder 2"/>
          <p:cNvSpPr>
            <a:spLocks noGrp="1"/>
          </p:cNvSpPr>
          <p:nvPr>
            <p:ph sz="quarter" idx="1"/>
          </p:nvPr>
        </p:nvSpPr>
        <p:spPr/>
        <p:txBody>
          <a:bodyPr>
            <a:normAutofit fontScale="96154"/>
          </a:bodyPr>
          <a:lstStyle/>
          <a:p>
            <a:r>
              <a:rPr lang="en-US" dirty="0" smtClean="0"/>
              <a:t>A business Organization</a:t>
            </a:r>
          </a:p>
          <a:p>
            <a:r>
              <a:rPr lang="en-US" dirty="0" smtClean="0"/>
              <a:t>In computer industry, term is often describe as the large organization that utilized computers</a:t>
            </a:r>
          </a:p>
          <a:p>
            <a:r>
              <a:rPr lang="en-US" dirty="0" smtClean="0"/>
              <a:t>E.g. Intranet example of an enterprise computing system</a:t>
            </a:r>
          </a:p>
          <a:p>
            <a:pPr>
              <a:buFont typeface="Symbol"/>
              <a:buChar char="Þ"/>
            </a:pPr>
            <a:r>
              <a:rPr lang="en-US" dirty="0" smtClean="0"/>
              <a:t>Enterprise Application:</a:t>
            </a:r>
          </a:p>
          <a:p>
            <a:pPr>
              <a:buFontTx/>
              <a:buChar char="-"/>
            </a:pPr>
            <a:r>
              <a:rPr lang="en-US" dirty="0" smtClean="0"/>
              <a:t>A business Application </a:t>
            </a:r>
          </a:p>
          <a:p>
            <a:pPr>
              <a:buFontTx/>
              <a:buChar char="-"/>
            </a:pPr>
            <a:r>
              <a:rPr lang="en-US" dirty="0" smtClean="0"/>
              <a:t>Business application are complex, scalable ,distributed, component based and mission critical.</a:t>
            </a:r>
          </a:p>
        </p:txBody>
      </p:sp>
      <p:sp>
        <p:nvSpPr>
          <p:cNvPr id="1048602" name="Date Placeholder 3"/>
          <p:cNvSpPr>
            <a:spLocks noGrp="1"/>
          </p:cNvSpPr>
          <p:nvPr>
            <p:ph type="dt" sz="half" idx="10"/>
          </p:nvPr>
        </p:nvSpPr>
        <p:spPr/>
        <p:txBody>
          <a:bodyPr/>
          <a:lstStyle/>
          <a:p>
            <a:fld id="{3FBDDD5C-BB36-4A8D-85C3-41775CDE8065}" type="datetime1">
              <a:rPr lang="en-US" smtClean="0"/>
              <a:pPr/>
              <a:t>1/31/2018</a:t>
            </a:fld>
            <a:endParaRPr lang="en-US"/>
          </a:p>
        </p:txBody>
      </p:sp>
      <p:sp>
        <p:nvSpPr>
          <p:cNvPr id="1048603" name="Slide Number Placeholder 4"/>
          <p:cNvSpPr>
            <a:spLocks noGrp="1"/>
          </p:cNvSpPr>
          <p:nvPr>
            <p:ph type="sldNum" sz="quarter" idx="12"/>
          </p:nvPr>
        </p:nvSpPr>
        <p:spPr/>
        <p:txBody>
          <a:bodyPr/>
          <a:lstStyle/>
          <a:p>
            <a:fld id="{6BD54D52-D8B4-4B5B-9CAE-CC0AC70C052E}" type="slidenum">
              <a:rPr lang="en-US" smtClean="0"/>
              <a:pPr/>
              <a:t>2</a:t>
            </a:fld>
            <a:endParaRPr lang="en-US"/>
          </a:p>
        </p:txBody>
      </p:sp>
      <p:sp>
        <p:nvSpPr>
          <p:cNvPr id="1048604" name="Footer Placeholder 5"/>
          <p:cNvSpPr>
            <a:spLocks noGrp="1"/>
          </p:cNvSpPr>
          <p:nvPr>
            <p:ph type="ftr" sz="quarter" idx="11"/>
          </p:nvPr>
        </p:nvSpPr>
        <p:spPr/>
        <p:txBody>
          <a:bodyPr/>
          <a:lstStyle/>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7" name="Picture 4"/>
          <p:cNvPicPr>
            <a:picLocks noChangeAspect="1" noChangeArrowheads="1"/>
          </p:cNvPicPr>
          <p:nvPr/>
        </p:nvPicPr>
        <p:blipFill>
          <a:blip r:embed="rId2" cstate="print"/>
          <a:srcRect/>
          <a:stretch>
            <a:fillRect/>
          </a:stretch>
        </p:blipFill>
        <p:spPr bwMode="auto">
          <a:xfrm>
            <a:off x="1406798" y="980728"/>
            <a:ext cx="6265863" cy="5688012"/>
          </a:xfrm>
          <a:prstGeom prst="rect">
            <a:avLst/>
          </a:prstGeom>
          <a:noFill/>
          <a:ln>
            <a:noFill/>
          </a:ln>
        </p:spPr>
      </p:pic>
      <p:sp>
        <p:nvSpPr>
          <p:cNvPr id="1048700" name="Rectangle 5"/>
          <p:cNvSpPr>
            <a:spLocks noGrp="1" noChangeArrowheads="1"/>
          </p:cNvSpPr>
          <p:nvPr>
            <p:ph type="title"/>
          </p:nvPr>
        </p:nvSpPr>
        <p:spPr>
          <a:xfrm>
            <a:off x="468313" y="188913"/>
            <a:ext cx="8229600" cy="936625"/>
          </a:xfrm>
          <a:noFill/>
        </p:spPr>
        <p:txBody>
          <a:bodyPr>
            <a:normAutofit/>
          </a:bodyPr>
          <a:lstStyle/>
          <a:p>
            <a:r>
              <a:rPr lang="en-GB" sz="3200" dirty="0">
                <a:solidFill>
                  <a:srgbClr val="0070C0"/>
                </a:solidFill>
              </a:rPr>
              <a:t>3-tier architecture (application view)</a:t>
            </a:r>
          </a:p>
        </p:txBody>
      </p:sp>
      <p:sp>
        <p:nvSpPr>
          <p:cNvPr id="1048701" name="Date Placeholder 3"/>
          <p:cNvSpPr>
            <a:spLocks noGrp="1"/>
          </p:cNvSpPr>
          <p:nvPr>
            <p:ph type="dt" sz="half" idx="10"/>
          </p:nvPr>
        </p:nvSpPr>
        <p:spPr/>
        <p:txBody>
          <a:bodyPr/>
          <a:lstStyle/>
          <a:p>
            <a:fld id="{BAFF5FA3-17FD-406D-BCA9-D12DB0BC8FD5}" type="datetime1">
              <a:rPr lang="en-US" smtClean="0"/>
              <a:pPr/>
              <a:t>1/31/2018</a:t>
            </a:fld>
            <a:endParaRPr lang="en-US"/>
          </a:p>
        </p:txBody>
      </p:sp>
      <p:sp>
        <p:nvSpPr>
          <p:cNvPr id="1048702" name="Slide Number Placeholder 4"/>
          <p:cNvSpPr>
            <a:spLocks noGrp="1"/>
          </p:cNvSpPr>
          <p:nvPr>
            <p:ph type="sldNum" sz="quarter" idx="12"/>
          </p:nvPr>
        </p:nvSpPr>
        <p:spPr/>
        <p:txBody>
          <a:bodyPr/>
          <a:lstStyle/>
          <a:p>
            <a:fld id="{6BD54D52-D8B4-4B5B-9CAE-CC0AC70C052E}" type="slidenum">
              <a:rPr lang="en-US" smtClean="0"/>
              <a:pPr/>
              <a:t>20</a:t>
            </a:fld>
            <a:endParaRPr lang="en-US"/>
          </a:p>
        </p:txBody>
      </p:sp>
      <p:sp>
        <p:nvSpPr>
          <p:cNvPr id="1048703"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4" name="Rectangle 3"/>
          <p:cNvSpPr>
            <a:spLocks noGrp="1" noChangeArrowheads="1"/>
          </p:cNvSpPr>
          <p:nvPr>
            <p:ph type="body" idx="1"/>
          </p:nvPr>
        </p:nvSpPr>
        <p:spPr>
          <a:xfrm>
            <a:off x="694681" y="1193800"/>
            <a:ext cx="7776864" cy="5256212"/>
          </a:xfrm>
        </p:spPr>
        <p:txBody>
          <a:bodyPr>
            <a:normAutofit fontScale="98333"/>
          </a:bodyPr>
          <a:lstStyle/>
          <a:p>
            <a:pPr>
              <a:lnSpc>
                <a:spcPct val="80000"/>
              </a:lnSpc>
              <a:buSzPct val="80000"/>
              <a:buFontTx/>
              <a:buChar char="o"/>
            </a:pPr>
            <a:r>
              <a:rPr lang="en-GB" sz="2400" dirty="0"/>
              <a:t>the ability to </a:t>
            </a:r>
            <a:r>
              <a:rPr lang="en-GB" sz="2400" b="1" dirty="0">
                <a:solidFill>
                  <a:srgbClr val="C00000"/>
                </a:solidFill>
              </a:rPr>
              <a:t>separate logical components </a:t>
            </a:r>
            <a:r>
              <a:rPr lang="en-GB" sz="2400" dirty="0"/>
              <a:t>of an application ensures that applications are easy to manage and understand.</a:t>
            </a:r>
          </a:p>
          <a:p>
            <a:pPr>
              <a:lnSpc>
                <a:spcPct val="80000"/>
              </a:lnSpc>
              <a:buFontTx/>
              <a:buNone/>
            </a:pPr>
            <a:r>
              <a:rPr lang="en-GB" sz="2400" dirty="0"/>
              <a:t>	</a:t>
            </a:r>
            <a:r>
              <a:rPr lang="en-GB" sz="2400" dirty="0" smtClean="0"/>
              <a:t>i.e. </a:t>
            </a:r>
            <a:r>
              <a:rPr lang="en-GB" sz="2400" dirty="0"/>
              <a:t>experts can be employed that specialise in one of the layers e.g. user interface </a:t>
            </a:r>
            <a:r>
              <a:rPr lang="en-GB" sz="2400" dirty="0" smtClean="0"/>
              <a:t>design</a:t>
            </a:r>
          </a:p>
          <a:p>
            <a:pPr>
              <a:lnSpc>
                <a:spcPct val="80000"/>
              </a:lnSpc>
              <a:buFontTx/>
              <a:buNone/>
            </a:pPr>
            <a:endParaRPr lang="en-GB" sz="2400" dirty="0"/>
          </a:p>
          <a:p>
            <a:pPr>
              <a:lnSpc>
                <a:spcPct val="80000"/>
              </a:lnSpc>
              <a:buSzPct val="80000"/>
              <a:buFontTx/>
              <a:buChar char="o"/>
            </a:pPr>
            <a:r>
              <a:rPr lang="en-GB" sz="2400" dirty="0"/>
              <a:t>because </a:t>
            </a:r>
            <a:r>
              <a:rPr lang="en-GB" sz="2400" b="1" dirty="0">
                <a:solidFill>
                  <a:srgbClr val="C00000"/>
                </a:solidFill>
              </a:rPr>
              <a:t>communication can be controlled</a:t>
            </a:r>
            <a:r>
              <a:rPr lang="en-GB" sz="2400" dirty="0"/>
              <a:t> between each logical tier of an application, changes in one tier, for example, the database access tier, do not have to affect the client </a:t>
            </a:r>
            <a:r>
              <a:rPr lang="en-GB" sz="2400" dirty="0" smtClean="0"/>
              <a:t>component</a:t>
            </a:r>
          </a:p>
          <a:p>
            <a:pPr>
              <a:lnSpc>
                <a:spcPct val="80000"/>
              </a:lnSpc>
              <a:buFontTx/>
              <a:buNone/>
            </a:pPr>
            <a:r>
              <a:rPr lang="en-GB" sz="2400" dirty="0"/>
              <a:t>	</a:t>
            </a:r>
            <a:r>
              <a:rPr lang="en-GB" sz="2400" dirty="0" smtClean="0"/>
              <a:t>i.e. </a:t>
            </a:r>
            <a:r>
              <a:rPr lang="en-GB" sz="2400" dirty="0"/>
              <a:t>a change from one DBMS to another would only require a change to the component in the data access layer with little or no effect on the business/logic (middle) or UI layer</a:t>
            </a:r>
            <a:r>
              <a:rPr lang="en-GB" sz="2400" dirty="0" smtClean="0"/>
              <a:t>.</a:t>
            </a:r>
          </a:p>
          <a:p>
            <a:pPr>
              <a:lnSpc>
                <a:spcPct val="80000"/>
              </a:lnSpc>
              <a:buFontTx/>
              <a:buNone/>
            </a:pPr>
            <a:endParaRPr lang="en-GB" sz="2400" dirty="0"/>
          </a:p>
          <a:p>
            <a:pPr>
              <a:lnSpc>
                <a:spcPct val="80000"/>
              </a:lnSpc>
              <a:buSzPct val="80000"/>
              <a:buFontTx/>
              <a:buChar char="o"/>
            </a:pPr>
            <a:r>
              <a:rPr lang="en-GB" sz="2400" b="1" dirty="0">
                <a:solidFill>
                  <a:srgbClr val="C00000"/>
                </a:solidFill>
              </a:rPr>
              <a:t>specific tools and technologies suited to each layer </a:t>
            </a:r>
            <a:r>
              <a:rPr lang="en-GB" sz="2400" dirty="0"/>
              <a:t>can be deployed (and may evolve at a different pace) .</a:t>
            </a:r>
          </a:p>
          <a:p>
            <a:pPr>
              <a:lnSpc>
                <a:spcPct val="80000"/>
              </a:lnSpc>
              <a:buFontTx/>
              <a:buNone/>
            </a:pPr>
            <a:r>
              <a:rPr lang="en-GB" sz="2400" dirty="0"/>
              <a:t> </a:t>
            </a:r>
          </a:p>
          <a:p>
            <a:pPr>
              <a:lnSpc>
                <a:spcPct val="80000"/>
              </a:lnSpc>
              <a:buFontTx/>
              <a:buNone/>
            </a:pPr>
            <a:endParaRPr lang="en-GB" sz="2400" dirty="0"/>
          </a:p>
        </p:txBody>
      </p:sp>
      <p:sp>
        <p:nvSpPr>
          <p:cNvPr id="1048705" name="Rectangle 4"/>
          <p:cNvSpPr>
            <a:spLocks noChangeArrowheads="1"/>
          </p:cNvSpPr>
          <p:nvPr/>
        </p:nvSpPr>
        <p:spPr bwMode="auto">
          <a:xfrm>
            <a:off x="468313" y="260350"/>
            <a:ext cx="8229600" cy="936625"/>
          </a:xfrm>
          <a:prstGeom prst="rect">
            <a:avLst/>
          </a:prstGeom>
          <a:noFill/>
          <a:ln>
            <a:noFill/>
          </a:ln>
          <a:effectLst/>
        </p:spPr>
        <p:txBody>
          <a:bodyPr anchor="ctr"/>
          <a:lstStyle/>
          <a:p>
            <a:pPr algn="ctr"/>
            <a:r>
              <a:rPr lang="en-GB" sz="3200" dirty="0">
                <a:solidFill>
                  <a:srgbClr val="0070C0"/>
                </a:solidFill>
              </a:rPr>
              <a:t>Advantages of the 3-tier architecture </a:t>
            </a:r>
            <a:r>
              <a:rPr lang="en-GB" sz="3200" dirty="0" smtClean="0">
                <a:solidFill>
                  <a:srgbClr val="0070C0"/>
                </a:solidFill>
              </a:rPr>
              <a:t>approach :</a:t>
            </a:r>
            <a:endParaRPr lang="en-GB" sz="3200" dirty="0">
              <a:solidFill>
                <a:srgbClr val="0070C0"/>
              </a:solidFill>
            </a:endParaRPr>
          </a:p>
        </p:txBody>
      </p:sp>
      <p:sp>
        <p:nvSpPr>
          <p:cNvPr id="1048706" name="Date Placeholder 3"/>
          <p:cNvSpPr>
            <a:spLocks noGrp="1"/>
          </p:cNvSpPr>
          <p:nvPr>
            <p:ph type="dt" sz="half" idx="10"/>
          </p:nvPr>
        </p:nvSpPr>
        <p:spPr/>
        <p:txBody>
          <a:bodyPr/>
          <a:lstStyle/>
          <a:p>
            <a:fld id="{2AF3D35E-309A-4D1B-87DF-BD1827C1E95B}" type="datetime1">
              <a:rPr lang="en-US" smtClean="0"/>
              <a:pPr/>
              <a:t>1/31/2018</a:t>
            </a:fld>
            <a:endParaRPr lang="en-US"/>
          </a:p>
        </p:txBody>
      </p:sp>
      <p:sp>
        <p:nvSpPr>
          <p:cNvPr id="1048707" name="Slide Number Placeholder 4"/>
          <p:cNvSpPr>
            <a:spLocks noGrp="1"/>
          </p:cNvSpPr>
          <p:nvPr>
            <p:ph type="sldNum" sz="quarter" idx="12"/>
          </p:nvPr>
        </p:nvSpPr>
        <p:spPr/>
        <p:txBody>
          <a:bodyPr/>
          <a:lstStyle/>
          <a:p>
            <a:fld id="{6BD54D52-D8B4-4B5B-9CAE-CC0AC70C052E}" type="slidenum">
              <a:rPr lang="en-US" smtClean="0"/>
              <a:pPr/>
              <a:t>21</a:t>
            </a:fld>
            <a:endParaRPr lang="en-US"/>
          </a:p>
        </p:txBody>
      </p:sp>
      <p:sp>
        <p:nvSpPr>
          <p:cNvPr id="1048708"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4" descr="WebDatabaseArch"/>
          <p:cNvPicPr>
            <a:picLocks noChangeAspect="1" noChangeArrowheads="1"/>
          </p:cNvPicPr>
          <p:nvPr/>
        </p:nvPicPr>
        <p:blipFill>
          <a:blip r:embed="rId2" cstate="print"/>
          <a:srcRect/>
          <a:stretch>
            <a:fillRect/>
          </a:stretch>
        </p:blipFill>
        <p:spPr bwMode="auto">
          <a:xfrm>
            <a:off x="2484438" y="1124744"/>
            <a:ext cx="4032250" cy="5184775"/>
          </a:xfrm>
          <a:prstGeom prst="rect">
            <a:avLst/>
          </a:prstGeom>
          <a:noFill/>
        </p:spPr>
      </p:pic>
      <p:sp>
        <p:nvSpPr>
          <p:cNvPr id="1048709" name="Rectangle 5"/>
          <p:cNvSpPr>
            <a:spLocks noGrp="1" noChangeArrowheads="1"/>
          </p:cNvSpPr>
          <p:nvPr>
            <p:ph type="title"/>
          </p:nvPr>
        </p:nvSpPr>
        <p:spPr>
          <a:xfrm>
            <a:off x="468313" y="188913"/>
            <a:ext cx="8229600" cy="936625"/>
          </a:xfrm>
          <a:noFill/>
        </p:spPr>
        <p:txBody>
          <a:bodyPr>
            <a:normAutofit/>
          </a:bodyPr>
          <a:lstStyle/>
          <a:p>
            <a:r>
              <a:rPr lang="en-GB" sz="3200" dirty="0" smtClean="0">
                <a:solidFill>
                  <a:srgbClr val="0070C0"/>
                </a:solidFill>
              </a:rPr>
              <a:t>Typical web-oriented </a:t>
            </a:r>
            <a:r>
              <a:rPr lang="en-GB" sz="3200" dirty="0">
                <a:solidFill>
                  <a:srgbClr val="0070C0"/>
                </a:solidFill>
              </a:rPr>
              <a:t>3-tier </a:t>
            </a:r>
            <a:r>
              <a:rPr lang="en-GB" sz="3200" dirty="0" smtClean="0">
                <a:solidFill>
                  <a:srgbClr val="0070C0"/>
                </a:solidFill>
              </a:rPr>
              <a:t>architecture</a:t>
            </a:r>
            <a:endParaRPr lang="en-GB" sz="3200" dirty="0">
              <a:solidFill>
                <a:srgbClr val="0070C0"/>
              </a:solidFill>
            </a:endParaRPr>
          </a:p>
        </p:txBody>
      </p:sp>
      <p:sp>
        <p:nvSpPr>
          <p:cNvPr id="1048710" name="Date Placeholder 3"/>
          <p:cNvSpPr>
            <a:spLocks noGrp="1"/>
          </p:cNvSpPr>
          <p:nvPr>
            <p:ph type="dt" sz="half" idx="10"/>
          </p:nvPr>
        </p:nvSpPr>
        <p:spPr/>
        <p:txBody>
          <a:bodyPr/>
          <a:lstStyle/>
          <a:p>
            <a:fld id="{E49B866B-2EC2-4E12-BBA5-1E512AF3FBE8}" type="datetime1">
              <a:rPr lang="en-US" smtClean="0"/>
              <a:pPr/>
              <a:t>1/31/2018</a:t>
            </a:fld>
            <a:endParaRPr lang="en-US"/>
          </a:p>
        </p:txBody>
      </p:sp>
      <p:sp>
        <p:nvSpPr>
          <p:cNvPr id="1048711" name="Slide Number Placeholder 4"/>
          <p:cNvSpPr>
            <a:spLocks noGrp="1"/>
          </p:cNvSpPr>
          <p:nvPr>
            <p:ph type="sldNum" sz="quarter" idx="12"/>
          </p:nvPr>
        </p:nvSpPr>
        <p:spPr/>
        <p:txBody>
          <a:bodyPr/>
          <a:lstStyle/>
          <a:p>
            <a:fld id="{6BD54D52-D8B4-4B5B-9CAE-CC0AC70C052E}" type="slidenum">
              <a:rPr lang="en-US" smtClean="0"/>
              <a:pPr/>
              <a:t>22</a:t>
            </a:fld>
            <a:endParaRPr lang="en-US"/>
          </a:p>
        </p:txBody>
      </p:sp>
      <p:sp>
        <p:nvSpPr>
          <p:cNvPr id="1048712"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3" name="Rectangle 3"/>
          <p:cNvSpPr>
            <a:spLocks noGrp="1" noChangeArrowheads="1"/>
          </p:cNvSpPr>
          <p:nvPr>
            <p:ph type="title"/>
          </p:nvPr>
        </p:nvSpPr>
        <p:spPr>
          <a:xfrm>
            <a:off x="421481" y="764704"/>
            <a:ext cx="8229600" cy="936625"/>
          </a:xfrm>
          <a:noFill/>
        </p:spPr>
        <p:txBody>
          <a:bodyPr>
            <a:normAutofit fontScale="90000"/>
          </a:bodyPr>
          <a:lstStyle/>
          <a:p>
            <a:r>
              <a:rPr lang="en-GB" sz="3600" dirty="0" smtClean="0">
                <a:solidFill>
                  <a:srgbClr val="0070C0"/>
                </a:solidFill>
              </a:rPr>
              <a:t>Web-oriented </a:t>
            </a:r>
            <a:r>
              <a:rPr lang="en-GB" sz="3600" dirty="0">
                <a:solidFill>
                  <a:srgbClr val="0070C0"/>
                </a:solidFill>
              </a:rPr>
              <a:t>3-tier architecture: </a:t>
            </a:r>
            <a:r>
              <a:rPr lang="en-GB" sz="3600" dirty="0" smtClean="0">
                <a:solidFill>
                  <a:srgbClr val="0070C0"/>
                </a:solidFill>
              </a:rPr>
              <a:t/>
            </a:r>
            <a:br>
              <a:rPr lang="en-GB" sz="3600" dirty="0" smtClean="0">
                <a:solidFill>
                  <a:srgbClr val="0070C0"/>
                </a:solidFill>
              </a:rPr>
            </a:br>
            <a:r>
              <a:rPr lang="en-GB" sz="3200" dirty="0" smtClean="0">
                <a:solidFill>
                  <a:srgbClr val="C00000"/>
                </a:solidFill>
              </a:rPr>
              <a:t>tools </a:t>
            </a:r>
            <a:r>
              <a:rPr lang="en-GB" sz="3200" dirty="0">
                <a:solidFill>
                  <a:srgbClr val="C00000"/>
                </a:solidFill>
              </a:rPr>
              <a:t>&amp; technologies</a:t>
            </a:r>
          </a:p>
        </p:txBody>
      </p:sp>
      <p:sp>
        <p:nvSpPr>
          <p:cNvPr id="1048714" name="Rectangle 4"/>
          <p:cNvSpPr>
            <a:spLocks noChangeArrowheads="1"/>
          </p:cNvSpPr>
          <p:nvPr/>
        </p:nvSpPr>
        <p:spPr bwMode="auto">
          <a:xfrm>
            <a:off x="684212" y="1916832"/>
            <a:ext cx="7704137" cy="3416320"/>
          </a:xfrm>
          <a:prstGeom prst="rect">
            <a:avLst/>
          </a:prstGeom>
          <a:noFill/>
          <a:ln>
            <a:noFill/>
          </a:ln>
          <a:effectLst/>
        </p:spPr>
        <p:txBody>
          <a:bodyPr anchor="ctr">
            <a:spAutoFit/>
          </a:bodyPr>
          <a:lstStyle/>
          <a:p>
            <a:pPr algn="l">
              <a:buSzPct val="80000"/>
              <a:buFontTx/>
              <a:buChar char="o"/>
              <a:tabLst>
                <a:tab pos="457200" algn="l"/>
              </a:tabLst>
            </a:pPr>
            <a:r>
              <a:rPr lang="en-GB" sz="2400" dirty="0"/>
              <a:t>  </a:t>
            </a:r>
            <a:r>
              <a:rPr lang="en-GB" sz="2400" b="1" dirty="0">
                <a:solidFill>
                  <a:srgbClr val="C00000"/>
                </a:solidFill>
              </a:rPr>
              <a:t>Presentation tier</a:t>
            </a:r>
            <a:r>
              <a:rPr lang="en-GB" sz="2400" dirty="0"/>
              <a:t> – Browser / custom client, Client Side Scripting (JavaScript, </a:t>
            </a:r>
            <a:r>
              <a:rPr lang="en-GB" sz="2400" dirty="0" err="1"/>
              <a:t>ActionScript</a:t>
            </a:r>
            <a:r>
              <a:rPr lang="en-GB" sz="2400" dirty="0"/>
              <a:t>, </a:t>
            </a:r>
            <a:r>
              <a:rPr lang="en-GB" sz="2400" dirty="0" smtClean="0"/>
              <a:t>VBScript </a:t>
            </a:r>
            <a:r>
              <a:rPr lang="en-GB" sz="2400" dirty="0"/>
              <a:t>etc.), Applets.</a:t>
            </a:r>
          </a:p>
          <a:p>
            <a:pPr algn="l">
              <a:buSzPct val="80000"/>
              <a:tabLst>
                <a:tab pos="457200" algn="l"/>
              </a:tabLst>
            </a:pPr>
            <a:endParaRPr lang="en-GB" sz="2400" dirty="0"/>
          </a:p>
          <a:p>
            <a:pPr algn="l">
              <a:buSzPct val="80000"/>
              <a:buFontTx/>
              <a:buChar char="o"/>
              <a:tabLst>
                <a:tab pos="457200" algn="l"/>
              </a:tabLst>
            </a:pPr>
            <a:r>
              <a:rPr lang="en-GB" sz="2400" b="1" dirty="0">
                <a:solidFill>
                  <a:srgbClr val="C00000"/>
                </a:solidFill>
              </a:rPr>
              <a:t>  Logical Tier </a:t>
            </a:r>
            <a:r>
              <a:rPr lang="en-GB" sz="2400" dirty="0"/>
              <a:t>– Web Server (Apache, IIS, </a:t>
            </a:r>
            <a:r>
              <a:rPr lang="en-GB" sz="2400" dirty="0" err="1"/>
              <a:t>Websphere</a:t>
            </a:r>
            <a:r>
              <a:rPr lang="en-GB" sz="2400" dirty="0"/>
              <a:t>  etc.); Scripting Languages (PHP, Perl etc.), Programming Languages (Java, C, C# </a:t>
            </a:r>
            <a:r>
              <a:rPr lang="en-GB" sz="2400" dirty="0" err="1"/>
              <a:t>etc</a:t>
            </a:r>
            <a:r>
              <a:rPr lang="en-GB" sz="2400" dirty="0"/>
              <a:t>), Application Frameworks (Ruby on Rails etc.)</a:t>
            </a:r>
          </a:p>
          <a:p>
            <a:pPr algn="l">
              <a:buSzPct val="80000"/>
              <a:buFontTx/>
              <a:buChar char="o"/>
              <a:tabLst>
                <a:tab pos="457200" algn="l"/>
              </a:tabLst>
            </a:pPr>
            <a:endParaRPr lang="en-GB" sz="2400" dirty="0"/>
          </a:p>
          <a:p>
            <a:pPr algn="l">
              <a:buSzPct val="80000"/>
              <a:buFontTx/>
              <a:buChar char="o"/>
              <a:tabLst>
                <a:tab pos="457200" algn="l"/>
              </a:tabLst>
            </a:pPr>
            <a:r>
              <a:rPr lang="en-GB" sz="2400" dirty="0"/>
              <a:t>  </a:t>
            </a:r>
            <a:r>
              <a:rPr lang="en-GB" sz="2400" b="1" dirty="0">
                <a:solidFill>
                  <a:srgbClr val="C00000"/>
                </a:solidFill>
              </a:rPr>
              <a:t>Data Tier  </a:t>
            </a:r>
            <a:r>
              <a:rPr lang="en-GB" sz="2400" dirty="0"/>
              <a:t>–  Database Management System (DBMS) (Oracle, MySQL, SQL Server, DB2 etc.), XMLDB </a:t>
            </a:r>
          </a:p>
        </p:txBody>
      </p:sp>
      <p:sp>
        <p:nvSpPr>
          <p:cNvPr id="1048715" name="Date Placeholder 3"/>
          <p:cNvSpPr>
            <a:spLocks noGrp="1"/>
          </p:cNvSpPr>
          <p:nvPr>
            <p:ph type="dt" sz="half" idx="10"/>
          </p:nvPr>
        </p:nvSpPr>
        <p:spPr/>
        <p:txBody>
          <a:bodyPr/>
          <a:lstStyle/>
          <a:p>
            <a:fld id="{9E57196D-1E70-493E-A73F-1E9F163CDDE9}" type="datetime1">
              <a:rPr lang="en-US" smtClean="0"/>
              <a:pPr/>
              <a:t>1/31/2018</a:t>
            </a:fld>
            <a:endParaRPr lang="en-US"/>
          </a:p>
        </p:txBody>
      </p:sp>
      <p:sp>
        <p:nvSpPr>
          <p:cNvPr id="1048716" name="Slide Number Placeholder 4"/>
          <p:cNvSpPr>
            <a:spLocks noGrp="1"/>
          </p:cNvSpPr>
          <p:nvPr>
            <p:ph type="sldNum" sz="quarter" idx="12"/>
          </p:nvPr>
        </p:nvSpPr>
        <p:spPr/>
        <p:txBody>
          <a:bodyPr/>
          <a:lstStyle/>
          <a:p>
            <a:fld id="{6BD54D52-D8B4-4B5B-9CAE-CC0AC70C052E}" type="slidenum">
              <a:rPr lang="en-US" smtClean="0"/>
              <a:pPr/>
              <a:t>23</a:t>
            </a:fld>
            <a:endParaRPr lang="en-US"/>
          </a:p>
        </p:txBody>
      </p:sp>
      <p:sp>
        <p:nvSpPr>
          <p:cNvPr id="1048717"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8" name="Title 1"/>
          <p:cNvSpPr>
            <a:spLocks noGrp="1"/>
          </p:cNvSpPr>
          <p:nvPr>
            <p:ph type="title"/>
          </p:nvPr>
        </p:nvSpPr>
        <p:spPr/>
        <p:txBody>
          <a:bodyPr>
            <a:normAutofit/>
          </a:bodyPr>
          <a:lstStyle/>
          <a:p>
            <a:r>
              <a:rPr lang="en-US" b="1" dirty="0"/>
              <a:t>N-Tier </a:t>
            </a:r>
            <a:r>
              <a:rPr lang="en-US" b="1" dirty="0" smtClean="0"/>
              <a:t>Architecture - Advantages</a:t>
            </a:r>
            <a:r>
              <a:rPr lang="en-US" dirty="0" smtClean="0"/>
              <a:t> </a:t>
            </a:r>
            <a:r>
              <a:rPr lang="en-US" b="1" dirty="0"/>
              <a:t> </a:t>
            </a:r>
            <a:endParaRPr lang="en-US" dirty="0"/>
          </a:p>
        </p:txBody>
      </p:sp>
      <p:sp>
        <p:nvSpPr>
          <p:cNvPr id="1048719" name="Content Placeholder 2"/>
          <p:cNvSpPr>
            <a:spLocks noGrp="1"/>
          </p:cNvSpPr>
          <p:nvPr>
            <p:ph idx="1"/>
          </p:nvPr>
        </p:nvSpPr>
        <p:spPr>
          <a:xfrm>
            <a:off x="457200" y="1600200"/>
            <a:ext cx="8229600" cy="4953000"/>
          </a:xfrm>
        </p:spPr>
        <p:txBody>
          <a:bodyPr>
            <a:normAutofit fontScale="60000" lnSpcReduction="20000"/>
          </a:bodyPr>
          <a:lstStyle/>
          <a:p>
            <a:r>
              <a:rPr lang="en-US" dirty="0" smtClean="0">
                <a:latin typeface="Times New Roman" pitchFamily="18" charset="0"/>
                <a:cs typeface="Times New Roman" pitchFamily="18" charset="0"/>
              </a:rPr>
              <a:t>Scalable</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is due to its capability of multiple tier deployment and the tier decoupling it brought.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example, </a:t>
            </a:r>
            <a:endParaRPr lang="en-US" dirty="0" smtClean="0">
              <a:latin typeface="Times New Roman" pitchFamily="18" charset="0"/>
              <a:cs typeface="Times New Roman" pitchFamily="18" charset="0"/>
            </a:endParaRPr>
          </a:p>
          <a:p>
            <a:pPr lvl="2"/>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data tier can be scaled up by database clustering without other tiers involving. </a:t>
            </a:r>
            <a:endParaRPr lang="en-US" dirty="0" smtClean="0">
              <a:latin typeface="Times New Roman" pitchFamily="18" charset="0"/>
              <a:cs typeface="Times New Roman" pitchFamily="18" charset="0"/>
            </a:endParaRPr>
          </a:p>
          <a:p>
            <a:pPr lvl="2"/>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web client side can be scaled up by load-balancer easily without affecting other tiers. </a:t>
            </a:r>
            <a:endParaRPr lang="en-US" dirty="0" smtClean="0">
              <a:latin typeface="Times New Roman" pitchFamily="18" charset="0"/>
              <a:cs typeface="Times New Roman" pitchFamily="18" charset="0"/>
            </a:endParaRPr>
          </a:p>
          <a:p>
            <a:pPr lvl="2"/>
            <a:r>
              <a:rPr lang="en-US" dirty="0" smtClean="0">
                <a:latin typeface="Times New Roman" pitchFamily="18" charset="0"/>
                <a:cs typeface="Times New Roman" pitchFamily="18" charset="0"/>
              </a:rPr>
              <a:t>Windows </a:t>
            </a:r>
            <a:r>
              <a:rPr lang="en-US" dirty="0">
                <a:latin typeface="Times New Roman" pitchFamily="18" charset="0"/>
                <a:cs typeface="Times New Roman" pitchFamily="18" charset="0"/>
              </a:rPr>
              <a:t>server can be clustered easily for load balancing and failover. </a:t>
            </a:r>
            <a:endParaRPr lang="en-US" dirty="0" smtClean="0">
              <a:latin typeface="Times New Roman" pitchFamily="18" charset="0"/>
              <a:cs typeface="Times New Roman" pitchFamily="18" charset="0"/>
            </a:endParaRPr>
          </a:p>
          <a:p>
            <a:pPr lvl="2"/>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addition, business tier server can also be clustered to scale up the application, such as </a:t>
            </a:r>
            <a:r>
              <a:rPr lang="en-US" dirty="0" err="1">
                <a:latin typeface="Times New Roman" pitchFamily="18" charset="0"/>
                <a:cs typeface="Times New Roman" pitchFamily="18" charset="0"/>
              </a:rPr>
              <a:t>Weblogic</a:t>
            </a:r>
            <a:r>
              <a:rPr lang="en-US" dirty="0">
                <a:latin typeface="Times New Roman" pitchFamily="18" charset="0"/>
                <a:cs typeface="Times New Roman" pitchFamily="18" charset="0"/>
              </a:rPr>
              <a:t> cluster in J2EE.</a:t>
            </a:r>
          </a:p>
          <a:p>
            <a:r>
              <a:rPr lang="en-US" dirty="0">
                <a:latin typeface="Times New Roman" pitchFamily="18" charset="0"/>
                <a:cs typeface="Times New Roman" pitchFamily="18" charset="0"/>
              </a:rPr>
              <a:t>Better and finer security control to the whole system: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can enforce the security differently for each tier if the security requirement is different for each tier.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example, </a:t>
            </a:r>
            <a:endParaRPr lang="en-US" dirty="0" smtClean="0">
              <a:latin typeface="Times New Roman" pitchFamily="18" charset="0"/>
              <a:cs typeface="Times New Roman" pitchFamily="18" charset="0"/>
            </a:endParaRPr>
          </a:p>
          <a:p>
            <a:pPr lvl="2"/>
            <a:r>
              <a:rPr lang="en-US" dirty="0" smtClean="0">
                <a:latin typeface="Times New Roman" pitchFamily="18" charset="0"/>
                <a:cs typeface="Times New Roman" pitchFamily="18" charset="0"/>
              </a:rPr>
              <a:t>business </a:t>
            </a:r>
            <a:r>
              <a:rPr lang="en-US" dirty="0">
                <a:latin typeface="Times New Roman" pitchFamily="18" charset="0"/>
                <a:cs typeface="Times New Roman" pitchFamily="18" charset="0"/>
              </a:rPr>
              <a:t>tier and data tier usually need higher security level than presentation tier does, then we can put these two high security tiers behind firewall for protection. </a:t>
            </a:r>
            <a:endParaRPr lang="en-US" dirty="0" smtClean="0">
              <a:latin typeface="Times New Roman" pitchFamily="18" charset="0"/>
              <a:cs typeface="Times New Roman" pitchFamily="18" charset="0"/>
            </a:endParaRPr>
          </a:p>
          <a:p>
            <a:pPr lvl="2"/>
            <a:r>
              <a:rPr lang="en-US" dirty="0" smtClean="0">
                <a:latin typeface="Times New Roman" pitchFamily="18" charset="0"/>
                <a:cs typeface="Times New Roman" pitchFamily="18" charset="0"/>
              </a:rPr>
              <a:t>1 </a:t>
            </a:r>
            <a:r>
              <a:rPr lang="en-US" dirty="0">
                <a:latin typeface="Times New Roman" pitchFamily="18" charset="0"/>
                <a:cs typeface="Times New Roman" pitchFamily="18" charset="0"/>
              </a:rPr>
              <a:t>or 2 tiers architecture cannot fully achieve this purpose because of a limited number of tiers. </a:t>
            </a:r>
            <a:endParaRPr lang="en-US" dirty="0" smtClean="0">
              <a:latin typeface="Times New Roman" pitchFamily="18" charset="0"/>
              <a:cs typeface="Times New Roman" pitchFamily="18" charset="0"/>
            </a:endParaRPr>
          </a:p>
          <a:p>
            <a:pPr lvl="2"/>
            <a:r>
              <a:rPr lang="en-US" dirty="0" smtClean="0">
                <a:latin typeface="Times New Roman" pitchFamily="18" charset="0"/>
                <a:cs typeface="Times New Roman" pitchFamily="18" charset="0"/>
              </a:rPr>
              <a:t>Also</a:t>
            </a:r>
            <a:r>
              <a:rPr lang="en-US" dirty="0">
                <a:latin typeface="Times New Roman" pitchFamily="18" charset="0"/>
                <a:cs typeface="Times New Roman" pitchFamily="18" charset="0"/>
              </a:rPr>
              <a:t>, for N-Tier architecture, users cannot access business layer and data layer directly, all requests from users are routed by client presenter layer to business layer, then to data layer. Therefore, client presenter layer also serves as a proxy-like layer for business layer, and business layer serves as a proxy-like layer for data layer. These proxy-like layers provides further protection for their layers below.</a:t>
            </a:r>
          </a:p>
          <a:p>
            <a:r>
              <a:rPr lang="en-US" dirty="0">
                <a:latin typeface="Times New Roman" pitchFamily="18" charset="0"/>
                <a:cs typeface="Times New Roman" pitchFamily="18" charset="0"/>
              </a:rPr>
              <a:t>Better fault tolerance ability: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example, </a:t>
            </a:r>
            <a:endParaRPr lang="en-US" dirty="0" smtClean="0">
              <a:latin typeface="Times New Roman" pitchFamily="18" charset="0"/>
              <a:cs typeface="Times New Roman" pitchFamily="18" charset="0"/>
            </a:endParaRPr>
          </a:p>
          <a:p>
            <a:pPr lvl="2"/>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databases in data layer can be clustered for failover or load balance purpose without affecting other layers.</a:t>
            </a:r>
          </a:p>
          <a:p>
            <a:endParaRPr lang="en-US" dirty="0">
              <a:latin typeface="Times New Roman" pitchFamily="18" charset="0"/>
              <a:cs typeface="Times New Roman" pitchFamily="18" charset="0"/>
            </a:endParaRPr>
          </a:p>
        </p:txBody>
      </p:sp>
      <p:sp>
        <p:nvSpPr>
          <p:cNvPr id="1048720" name="Date Placeholder 3"/>
          <p:cNvSpPr>
            <a:spLocks noGrp="1"/>
          </p:cNvSpPr>
          <p:nvPr>
            <p:ph type="dt" sz="half" idx="10"/>
          </p:nvPr>
        </p:nvSpPr>
        <p:spPr/>
        <p:txBody>
          <a:bodyPr/>
          <a:lstStyle/>
          <a:p>
            <a:fld id="{972AA35A-2B8D-47C4-BB92-D1BB17A1C62D}" type="datetime1">
              <a:rPr lang="en-US" smtClean="0"/>
              <a:pPr/>
              <a:t>1/31/2018</a:t>
            </a:fld>
            <a:endParaRPr lang="en-US"/>
          </a:p>
        </p:txBody>
      </p:sp>
      <p:sp>
        <p:nvSpPr>
          <p:cNvPr id="1048721" name="Slide Number Placeholder 4"/>
          <p:cNvSpPr>
            <a:spLocks noGrp="1"/>
          </p:cNvSpPr>
          <p:nvPr>
            <p:ph type="sldNum" sz="quarter" idx="12"/>
          </p:nvPr>
        </p:nvSpPr>
        <p:spPr/>
        <p:txBody>
          <a:bodyPr/>
          <a:lstStyle/>
          <a:p>
            <a:fld id="{6BD54D52-D8B4-4B5B-9CAE-CC0AC70C052E}" type="slidenum">
              <a:rPr lang="en-US" smtClean="0"/>
              <a:pPr/>
              <a:t>24</a:t>
            </a:fld>
            <a:endParaRPr lang="en-US"/>
          </a:p>
        </p:txBody>
      </p:sp>
      <p:sp>
        <p:nvSpPr>
          <p:cNvPr id="1048722"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8" name="Content Placeholder 2"/>
          <p:cNvSpPr>
            <a:spLocks noGrp="1"/>
          </p:cNvSpPr>
          <p:nvPr>
            <p:ph idx="1"/>
          </p:nvPr>
        </p:nvSpPr>
        <p:spPr>
          <a:xfrm>
            <a:off x="457200" y="381000"/>
            <a:ext cx="8229600" cy="5745163"/>
          </a:xfrm>
        </p:spPr>
        <p:txBody>
          <a:bodyPr>
            <a:normAutofit fontScale="82500" lnSpcReduction="20000"/>
          </a:bodyPr>
          <a:lstStyle/>
          <a:p>
            <a:r>
              <a:rPr lang="en-US" dirty="0"/>
              <a:t>Independent tier upgrading and changing without affecting other tiers</a:t>
            </a:r>
            <a:r>
              <a:rPr lang="en-US" dirty="0" smtClean="0"/>
              <a:t>:</a:t>
            </a:r>
          </a:p>
          <a:p>
            <a:pPr lvl="1"/>
            <a:r>
              <a:rPr lang="en-US" dirty="0" smtClean="0"/>
              <a:t> </a:t>
            </a:r>
            <a:r>
              <a:rPr lang="en-US" dirty="0"/>
              <a:t>in object-oriented world, Interface-dependency implementation can decouples all layers very well so that each layer can change individually without affecting other layers too much. </a:t>
            </a:r>
            <a:endParaRPr lang="en-US" dirty="0" smtClean="0"/>
          </a:p>
          <a:p>
            <a:pPr lvl="1"/>
            <a:r>
              <a:rPr lang="en-US" dirty="0" smtClean="0"/>
              <a:t>Interface-dependency </a:t>
            </a:r>
            <a:r>
              <a:rPr lang="en-US" dirty="0"/>
              <a:t>means a layer depends on another layer by interfaces only, not concrete classes. </a:t>
            </a:r>
            <a:endParaRPr lang="en-US" dirty="0" smtClean="0"/>
          </a:p>
          <a:p>
            <a:pPr lvl="1"/>
            <a:r>
              <a:rPr lang="en-US" dirty="0" smtClean="0"/>
              <a:t>Also</a:t>
            </a:r>
            <a:r>
              <a:rPr lang="en-US" dirty="0"/>
              <a:t>, the dependency of a layer only on its directly-below layer also minimizes the side effect of a layer’s change on the whole system. </a:t>
            </a:r>
            <a:endParaRPr lang="en-US" dirty="0" smtClean="0"/>
          </a:p>
          <a:p>
            <a:pPr lvl="1"/>
            <a:r>
              <a:rPr lang="en-US" dirty="0" smtClean="0"/>
              <a:t>For </a:t>
            </a:r>
            <a:r>
              <a:rPr lang="en-US" dirty="0"/>
              <a:t>example, </a:t>
            </a:r>
            <a:endParaRPr lang="en-US" dirty="0" smtClean="0"/>
          </a:p>
          <a:p>
            <a:pPr lvl="2"/>
            <a:r>
              <a:rPr lang="en-US" dirty="0" smtClean="0"/>
              <a:t>if </a:t>
            </a:r>
            <a:r>
              <a:rPr lang="en-US" dirty="0"/>
              <a:t>keep the interfaces unchanged, we can update or replace the implementation of any layer independently without affecting the whole system. </a:t>
            </a:r>
            <a:endParaRPr lang="en-US" dirty="0" smtClean="0"/>
          </a:p>
          <a:p>
            <a:pPr lvl="2"/>
            <a:r>
              <a:rPr lang="en-US" dirty="0" smtClean="0"/>
              <a:t>Due </a:t>
            </a:r>
            <a:r>
              <a:rPr lang="en-US" dirty="0"/>
              <a:t>to the changing of business requirement and technology, changing the implementation of a layer to another totally different one does happen often. </a:t>
            </a:r>
          </a:p>
          <a:p>
            <a:r>
              <a:rPr lang="en-US" dirty="0"/>
              <a:t>Friendly and efficient for development: </a:t>
            </a:r>
            <a:endParaRPr lang="en-US" dirty="0" smtClean="0"/>
          </a:p>
          <a:p>
            <a:pPr lvl="1"/>
            <a:r>
              <a:rPr lang="en-US" dirty="0" smtClean="0"/>
              <a:t>the </a:t>
            </a:r>
            <a:r>
              <a:rPr lang="en-US" dirty="0"/>
              <a:t>decoupled layers </a:t>
            </a:r>
            <a:endParaRPr lang="en-US" dirty="0" smtClean="0"/>
          </a:p>
          <a:p>
            <a:pPr lvl="2"/>
            <a:r>
              <a:rPr lang="en-US" dirty="0" smtClean="0"/>
              <a:t>are </a:t>
            </a:r>
            <a:r>
              <a:rPr lang="en-US" dirty="0"/>
              <a:t>logic software component groups mainly by functionality, </a:t>
            </a:r>
            <a:endParaRPr lang="en-US" dirty="0" smtClean="0"/>
          </a:p>
          <a:p>
            <a:pPr lvl="2"/>
            <a:r>
              <a:rPr lang="en-US" dirty="0" smtClean="0"/>
              <a:t>are </a:t>
            </a:r>
            <a:r>
              <a:rPr lang="en-US" dirty="0"/>
              <a:t>very software development friendly and efficient. </a:t>
            </a:r>
            <a:endParaRPr lang="en-US" dirty="0" smtClean="0"/>
          </a:p>
          <a:p>
            <a:pPr lvl="1"/>
            <a:r>
              <a:rPr lang="en-US" dirty="0" smtClean="0"/>
              <a:t>Each </a:t>
            </a:r>
            <a:r>
              <a:rPr lang="en-US" dirty="0"/>
              <a:t>layer </a:t>
            </a:r>
            <a:endParaRPr lang="en-US" dirty="0" smtClean="0"/>
          </a:p>
          <a:p>
            <a:pPr lvl="2"/>
            <a:r>
              <a:rPr lang="en-US" dirty="0" smtClean="0"/>
              <a:t>can </a:t>
            </a:r>
            <a:r>
              <a:rPr lang="en-US" dirty="0"/>
              <a:t>be assigned individually to a team who specializes in the specific functional area; a specialized team can handle the relevant task better and more efficiently.</a:t>
            </a:r>
          </a:p>
          <a:p>
            <a:endParaRPr lang="en-US" dirty="0"/>
          </a:p>
        </p:txBody>
      </p:sp>
      <p:sp>
        <p:nvSpPr>
          <p:cNvPr id="1048729" name="Date Placeholder 3"/>
          <p:cNvSpPr>
            <a:spLocks noGrp="1"/>
          </p:cNvSpPr>
          <p:nvPr>
            <p:ph type="dt" sz="half" idx="10"/>
          </p:nvPr>
        </p:nvSpPr>
        <p:spPr/>
        <p:txBody>
          <a:bodyPr/>
          <a:lstStyle/>
          <a:p>
            <a:fld id="{E16C4C25-9E5F-4CEF-8C15-515F2E3119A7}" type="datetime1">
              <a:rPr lang="en-US" smtClean="0"/>
              <a:pPr/>
              <a:t>1/31/2018</a:t>
            </a:fld>
            <a:endParaRPr lang="en-US"/>
          </a:p>
        </p:txBody>
      </p:sp>
      <p:sp>
        <p:nvSpPr>
          <p:cNvPr id="1048730" name="Slide Number Placeholder 4"/>
          <p:cNvSpPr>
            <a:spLocks noGrp="1"/>
          </p:cNvSpPr>
          <p:nvPr>
            <p:ph type="sldNum" sz="quarter" idx="12"/>
          </p:nvPr>
        </p:nvSpPr>
        <p:spPr/>
        <p:txBody>
          <a:bodyPr/>
          <a:lstStyle/>
          <a:p>
            <a:fld id="{6BD54D52-D8B4-4B5B-9CAE-CC0AC70C052E}" type="slidenum">
              <a:rPr lang="en-US" smtClean="0"/>
              <a:pPr/>
              <a:t>25</a:t>
            </a:fld>
            <a:endParaRPr lang="en-US"/>
          </a:p>
        </p:txBody>
      </p:sp>
      <p:sp>
        <p:nvSpPr>
          <p:cNvPr id="1048731"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7" name="Content Placeholder 2"/>
          <p:cNvSpPr>
            <a:spLocks noGrp="1"/>
          </p:cNvSpPr>
          <p:nvPr>
            <p:ph idx="1"/>
          </p:nvPr>
        </p:nvSpPr>
        <p:spPr>
          <a:xfrm>
            <a:off x="457200" y="533400"/>
            <a:ext cx="8229600" cy="5592763"/>
          </a:xfrm>
        </p:spPr>
        <p:txBody>
          <a:bodyPr>
            <a:normAutofit fontScale="95000"/>
          </a:bodyPr>
          <a:lstStyle/>
          <a:p>
            <a:r>
              <a:rPr lang="en-US" dirty="0"/>
              <a:t>Friendly for maintenance: </a:t>
            </a:r>
            <a:endParaRPr lang="en-US" dirty="0" smtClean="0"/>
          </a:p>
          <a:p>
            <a:pPr lvl="1"/>
            <a:r>
              <a:rPr lang="en-US" dirty="0" smtClean="0"/>
              <a:t>N-Tier </a:t>
            </a:r>
            <a:r>
              <a:rPr lang="en-US" dirty="0"/>
              <a:t>architecture groups different things together mainly by functionality and then makes things clear, easily understandable and manageable.</a:t>
            </a:r>
          </a:p>
          <a:p>
            <a:r>
              <a:rPr lang="en-US" dirty="0"/>
              <a:t>Friendly for new feature addition: </a:t>
            </a:r>
            <a:endParaRPr lang="en-US" dirty="0" smtClean="0"/>
          </a:p>
          <a:p>
            <a:pPr lvl="1"/>
            <a:r>
              <a:rPr lang="en-US" dirty="0" smtClean="0"/>
              <a:t>due </a:t>
            </a:r>
            <a:r>
              <a:rPr lang="en-US" dirty="0"/>
              <a:t>to the logical grouped components and the decoupling brought by N-Tier architecture, new features can be added easily without affecting too much on the whole system.</a:t>
            </a:r>
          </a:p>
          <a:p>
            <a:r>
              <a:rPr lang="en-US" dirty="0"/>
              <a:t>Better reusability: </a:t>
            </a:r>
            <a:endParaRPr lang="en-US" dirty="0" smtClean="0"/>
          </a:p>
          <a:p>
            <a:pPr lvl="1"/>
            <a:r>
              <a:rPr lang="en-US" dirty="0" smtClean="0"/>
              <a:t>due </a:t>
            </a:r>
            <a:r>
              <a:rPr lang="en-US" dirty="0"/>
              <a:t>to the logically grouped components and the loose couplings among layers. </a:t>
            </a:r>
            <a:endParaRPr lang="en-US" dirty="0" smtClean="0"/>
          </a:p>
          <a:p>
            <a:pPr lvl="2"/>
            <a:r>
              <a:rPr lang="en-US" dirty="0" smtClean="0"/>
              <a:t>Loosely-coupled </a:t>
            </a:r>
            <a:r>
              <a:rPr lang="en-US" dirty="0"/>
              <a:t>component groups are usually implemented in more general ways, so they can be reused by more other applications.</a:t>
            </a:r>
          </a:p>
        </p:txBody>
      </p:sp>
      <p:sp>
        <p:nvSpPr>
          <p:cNvPr id="1048738" name="Date Placeholder 3"/>
          <p:cNvSpPr>
            <a:spLocks noGrp="1"/>
          </p:cNvSpPr>
          <p:nvPr>
            <p:ph type="dt" sz="half" idx="10"/>
          </p:nvPr>
        </p:nvSpPr>
        <p:spPr/>
        <p:txBody>
          <a:bodyPr/>
          <a:lstStyle/>
          <a:p>
            <a:fld id="{43906FDB-1822-4BD1-8185-8E2C58AEDB60}" type="datetime1">
              <a:rPr lang="en-US" smtClean="0"/>
              <a:pPr/>
              <a:t>1/31/2018</a:t>
            </a:fld>
            <a:endParaRPr lang="en-US"/>
          </a:p>
        </p:txBody>
      </p:sp>
      <p:sp>
        <p:nvSpPr>
          <p:cNvPr id="1048739" name="Slide Number Placeholder 4"/>
          <p:cNvSpPr>
            <a:spLocks noGrp="1"/>
          </p:cNvSpPr>
          <p:nvPr>
            <p:ph type="sldNum" sz="quarter" idx="12"/>
          </p:nvPr>
        </p:nvSpPr>
        <p:spPr/>
        <p:txBody>
          <a:bodyPr/>
          <a:lstStyle/>
          <a:p>
            <a:fld id="{6BD54D52-D8B4-4B5B-9CAE-CC0AC70C052E}" type="slidenum">
              <a:rPr lang="en-US" smtClean="0"/>
              <a:pPr/>
              <a:t>26</a:t>
            </a:fld>
            <a:endParaRPr lang="en-US"/>
          </a:p>
        </p:txBody>
      </p:sp>
      <p:sp>
        <p:nvSpPr>
          <p:cNvPr id="1048740"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6" name="Title 1"/>
          <p:cNvSpPr>
            <a:spLocks noGrp="1"/>
          </p:cNvSpPr>
          <p:nvPr>
            <p:ph type="title"/>
          </p:nvPr>
        </p:nvSpPr>
        <p:spPr/>
        <p:txBody>
          <a:bodyPr>
            <a:normAutofit fontScale="90000"/>
          </a:bodyPr>
          <a:lstStyle/>
          <a:p>
            <a:r>
              <a:rPr lang="en-US" b="1" dirty="0"/>
              <a:t>The Disadvantages of the N-Tier </a:t>
            </a:r>
            <a:r>
              <a:rPr lang="en-US" b="1" dirty="0" smtClean="0"/>
              <a:t>Deployment</a:t>
            </a:r>
            <a:endParaRPr lang="en-US" dirty="0"/>
          </a:p>
        </p:txBody>
      </p:sp>
      <p:sp>
        <p:nvSpPr>
          <p:cNvPr id="1048747" name="Content Placeholder 2"/>
          <p:cNvSpPr>
            <a:spLocks noGrp="1"/>
          </p:cNvSpPr>
          <p:nvPr>
            <p:ph idx="1"/>
          </p:nvPr>
        </p:nvSpPr>
        <p:spPr/>
        <p:txBody>
          <a:bodyPr>
            <a:normAutofit/>
          </a:bodyPr>
          <a:lstStyle/>
          <a:p>
            <a:r>
              <a:rPr lang="en-US" dirty="0"/>
              <a:t>The performance of the whole </a:t>
            </a:r>
            <a:r>
              <a:rPr lang="en-US" dirty="0" smtClean="0"/>
              <a:t>application</a:t>
            </a:r>
          </a:p>
          <a:p>
            <a:pPr lvl="1"/>
            <a:r>
              <a:rPr lang="en-US" dirty="0" smtClean="0"/>
              <a:t> </a:t>
            </a:r>
            <a:r>
              <a:rPr lang="en-US" dirty="0"/>
              <a:t>may be slow if the hardware and network bandwidth aren’t good enough because more networks, computers and processes are involved.</a:t>
            </a:r>
          </a:p>
          <a:p>
            <a:r>
              <a:rPr lang="en-US" dirty="0"/>
              <a:t>More cost for hardware, network, maintenance and deployment </a:t>
            </a:r>
            <a:endParaRPr lang="en-US" dirty="0" smtClean="0"/>
          </a:p>
          <a:p>
            <a:pPr lvl="1"/>
            <a:r>
              <a:rPr lang="en-US" dirty="0" smtClean="0"/>
              <a:t>because </a:t>
            </a:r>
            <a:r>
              <a:rPr lang="en-US" dirty="0"/>
              <a:t>more hardware and better network bandwidth are needed.</a:t>
            </a:r>
          </a:p>
          <a:p>
            <a:endParaRPr lang="en-US" dirty="0"/>
          </a:p>
        </p:txBody>
      </p:sp>
      <p:sp>
        <p:nvSpPr>
          <p:cNvPr id="1048748" name="Date Placeholder 3"/>
          <p:cNvSpPr>
            <a:spLocks noGrp="1"/>
          </p:cNvSpPr>
          <p:nvPr>
            <p:ph type="dt" sz="half" idx="10"/>
          </p:nvPr>
        </p:nvSpPr>
        <p:spPr/>
        <p:txBody>
          <a:bodyPr/>
          <a:lstStyle/>
          <a:p>
            <a:fld id="{23B54FAA-BDE2-4E9C-B347-8FA959CE87B3}" type="datetime1">
              <a:rPr lang="en-US" smtClean="0"/>
              <a:pPr/>
              <a:t>1/31/2018</a:t>
            </a:fld>
            <a:endParaRPr lang="en-US"/>
          </a:p>
        </p:txBody>
      </p:sp>
      <p:sp>
        <p:nvSpPr>
          <p:cNvPr id="1048749" name="Slide Number Placeholder 4"/>
          <p:cNvSpPr>
            <a:spLocks noGrp="1"/>
          </p:cNvSpPr>
          <p:nvPr>
            <p:ph type="sldNum" sz="quarter" idx="12"/>
          </p:nvPr>
        </p:nvSpPr>
        <p:spPr/>
        <p:txBody>
          <a:bodyPr/>
          <a:lstStyle/>
          <a:p>
            <a:fld id="{6BD54D52-D8B4-4B5B-9CAE-CC0AC70C052E}" type="slidenum">
              <a:rPr lang="en-US" smtClean="0"/>
              <a:pPr/>
              <a:t>27</a:t>
            </a:fld>
            <a:endParaRPr lang="en-US"/>
          </a:p>
        </p:txBody>
      </p:sp>
      <p:sp>
        <p:nvSpPr>
          <p:cNvPr id="1048750"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6" name="Title 1"/>
          <p:cNvSpPr>
            <a:spLocks noGrp="1"/>
          </p:cNvSpPr>
          <p:nvPr>
            <p:ph type="title"/>
          </p:nvPr>
        </p:nvSpPr>
        <p:spPr/>
        <p:txBody>
          <a:bodyPr>
            <a:normAutofit/>
          </a:bodyPr>
          <a:lstStyle/>
          <a:p>
            <a:r>
              <a:rPr lang="en-US" b="1" dirty="0"/>
              <a:t>Tier and </a:t>
            </a:r>
            <a:r>
              <a:rPr lang="en-US" b="1" dirty="0" smtClean="0"/>
              <a:t>Layer</a:t>
            </a:r>
            <a:endParaRPr lang="en-US" dirty="0"/>
          </a:p>
        </p:txBody>
      </p:sp>
      <p:sp>
        <p:nvSpPr>
          <p:cNvPr id="1048757" name="Content Placeholder 2"/>
          <p:cNvSpPr>
            <a:spLocks noGrp="1"/>
          </p:cNvSpPr>
          <p:nvPr>
            <p:ph idx="1"/>
          </p:nvPr>
        </p:nvSpPr>
        <p:spPr/>
        <p:txBody>
          <a:bodyPr>
            <a:normAutofit fontScale="52500" lnSpcReduction="20000"/>
          </a:bodyPr>
          <a:lstStyle/>
          <a:p>
            <a:r>
              <a:rPr lang="en-US" dirty="0" smtClean="0">
                <a:latin typeface="Times New Roman" pitchFamily="18" charset="0"/>
                <a:cs typeface="Times New Roman" pitchFamily="18" charset="0"/>
              </a:rPr>
              <a:t>Tier </a:t>
            </a:r>
          </a:p>
          <a:p>
            <a:pPr lvl="1"/>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physical deployment computer. </a:t>
            </a:r>
            <a:endParaRPr lang="en-US" dirty="0" smtClean="0">
              <a:latin typeface="Times New Roman" pitchFamily="18" charset="0"/>
              <a:cs typeface="Times New Roman" pitchFamily="18" charset="0"/>
            </a:endParaRPr>
          </a:p>
          <a:p>
            <a:pPr lvl="2"/>
            <a:r>
              <a:rPr lang="en-US" dirty="0" smtClean="0">
                <a:latin typeface="Times New Roman" pitchFamily="18" charset="0"/>
                <a:cs typeface="Times New Roman" pitchFamily="18" charset="0"/>
              </a:rPr>
              <a:t>Usually </a:t>
            </a:r>
            <a:r>
              <a:rPr lang="en-US" dirty="0">
                <a:latin typeface="Times New Roman" pitchFamily="18" charset="0"/>
                <a:cs typeface="Times New Roman" pitchFamily="18" charset="0"/>
              </a:rPr>
              <a:t>an individual running server is one tier. </a:t>
            </a:r>
            <a:endParaRPr lang="en-US" dirty="0" smtClean="0">
              <a:latin typeface="Times New Roman" pitchFamily="18" charset="0"/>
              <a:cs typeface="Times New Roman" pitchFamily="18" charset="0"/>
            </a:endParaRPr>
          </a:p>
          <a:p>
            <a:pPr lvl="2"/>
            <a:r>
              <a:rPr lang="en-US" dirty="0" smtClean="0">
                <a:latin typeface="Times New Roman" pitchFamily="18" charset="0"/>
                <a:cs typeface="Times New Roman" pitchFamily="18" charset="0"/>
              </a:rPr>
              <a:t>Several </a:t>
            </a:r>
            <a:r>
              <a:rPr lang="en-US" dirty="0">
                <a:latin typeface="Times New Roman" pitchFamily="18" charset="0"/>
                <a:cs typeface="Times New Roman" pitchFamily="18" charset="0"/>
              </a:rPr>
              <a:t>servers may also be counted </a:t>
            </a:r>
            <a:r>
              <a:rPr lang="en-US">
                <a:latin typeface="Times New Roman" pitchFamily="18" charset="0"/>
                <a:cs typeface="Times New Roman" pitchFamily="18" charset="0"/>
              </a:rPr>
              <a:t>as </a:t>
            </a:r>
            <a:r>
              <a:rPr lang="en-US" smtClean="0">
                <a:latin typeface="Times New Roman" pitchFamily="18" charset="0"/>
                <a:cs typeface="Times New Roman" pitchFamily="18" charset="0"/>
              </a:rPr>
              <a:t> multiple  </a:t>
            </a:r>
            <a:r>
              <a:rPr lang="en-US" dirty="0">
                <a:latin typeface="Times New Roman" pitchFamily="18" charset="0"/>
                <a:cs typeface="Times New Roman" pitchFamily="18" charset="0"/>
              </a:rPr>
              <a:t>tier, such as server failover clustering.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Layer </a:t>
            </a:r>
          </a:p>
          <a:p>
            <a:pPr lvl="1"/>
            <a:r>
              <a:rPr lang="en-US" dirty="0" smtClean="0">
                <a:latin typeface="Times New Roman" pitchFamily="18" charset="0"/>
                <a:cs typeface="Times New Roman" pitchFamily="18" charset="0"/>
              </a:rPr>
              <a:t>logic </a:t>
            </a:r>
            <a:r>
              <a:rPr lang="en-US" dirty="0">
                <a:latin typeface="Times New Roman" pitchFamily="18" charset="0"/>
                <a:cs typeface="Times New Roman" pitchFamily="18" charset="0"/>
              </a:rPr>
              <a:t>software component group mainly by functionality;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is </a:t>
            </a:r>
            <a:r>
              <a:rPr lang="en-US" dirty="0">
                <a:latin typeface="Times New Roman" pitchFamily="18" charset="0"/>
                <a:cs typeface="Times New Roman" pitchFamily="18" charset="0"/>
              </a:rPr>
              <a:t>used for software development purpose.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Tier and Layer</a:t>
            </a:r>
          </a:p>
          <a:p>
            <a:pPr lvl="1"/>
            <a:r>
              <a:rPr lang="en-US" dirty="0" smtClean="0">
                <a:latin typeface="Times New Roman" pitchFamily="18" charset="0"/>
                <a:cs typeface="Times New Roman" pitchFamily="18" charset="0"/>
              </a:rPr>
              <a:t>Layer </a:t>
            </a:r>
            <a:r>
              <a:rPr lang="en-US" dirty="0">
                <a:latin typeface="Times New Roman" pitchFamily="18" charset="0"/>
                <a:cs typeface="Times New Roman" pitchFamily="18" charset="0"/>
              </a:rPr>
              <a:t>software implementation has many advantages and is a good way to achieve N-Tier architecture.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Layer </a:t>
            </a:r>
            <a:r>
              <a:rPr lang="en-US" dirty="0">
                <a:latin typeface="Times New Roman" pitchFamily="18" charset="0"/>
                <a:cs typeface="Times New Roman" pitchFamily="18" charset="0"/>
              </a:rPr>
              <a:t>and tier may or may not exactly match each other. </a:t>
            </a:r>
            <a:endParaRPr lang="en-US" dirty="0" smtClean="0">
              <a:latin typeface="Times New Roman" pitchFamily="18" charset="0"/>
              <a:cs typeface="Times New Roman" pitchFamily="18" charset="0"/>
            </a:endParaRPr>
          </a:p>
          <a:p>
            <a:pPr lvl="2"/>
            <a:r>
              <a:rPr lang="en-US" dirty="0" smtClean="0">
                <a:latin typeface="Times New Roman" pitchFamily="18" charset="0"/>
                <a:cs typeface="Times New Roman" pitchFamily="18" charset="0"/>
              </a:rPr>
              <a:t>Each </a:t>
            </a:r>
            <a:r>
              <a:rPr lang="en-US" dirty="0">
                <a:latin typeface="Times New Roman" pitchFamily="18" charset="0"/>
                <a:cs typeface="Times New Roman" pitchFamily="18" charset="0"/>
              </a:rPr>
              <a:t>layer may run in an individual tier. </a:t>
            </a:r>
            <a:endParaRPr lang="en-US" dirty="0" smtClean="0">
              <a:latin typeface="Times New Roman" pitchFamily="18" charset="0"/>
              <a:cs typeface="Times New Roman" pitchFamily="18" charset="0"/>
            </a:endParaRPr>
          </a:p>
          <a:p>
            <a:pPr lvl="2"/>
            <a:r>
              <a:rPr lang="en-US" dirty="0" smtClean="0">
                <a:latin typeface="Times New Roman" pitchFamily="18" charset="0"/>
                <a:cs typeface="Times New Roman" pitchFamily="18" charset="0"/>
              </a:rPr>
              <a:t>Multiple </a:t>
            </a:r>
            <a:r>
              <a:rPr lang="en-US" dirty="0">
                <a:latin typeface="Times New Roman" pitchFamily="18" charset="0"/>
                <a:cs typeface="Times New Roman" pitchFamily="18" charset="0"/>
              </a:rPr>
              <a:t>layers may also be able to run in one tier. </a:t>
            </a:r>
          </a:p>
          <a:p>
            <a:pPr lvl="2"/>
            <a:r>
              <a:rPr lang="en-US" dirty="0">
                <a:latin typeface="Times New Roman" pitchFamily="18" charset="0"/>
                <a:cs typeface="Times New Roman" pitchFamily="18" charset="0"/>
              </a:rPr>
              <a:t>A layer may also be able to run in multiple tiers.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example, in Diagram 2 below, the persistence layer in .NET can include two parts: persistence Lib and WCF data service, the persistence lib in the persistence layer always runs in the same process as business layer to adapt the business layer to the WCF data service. However, the WCF data service in persistence layer can run in a separate individual tier.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Here </a:t>
            </a:r>
            <a:r>
              <a:rPr lang="en-US" dirty="0">
                <a:latin typeface="Times New Roman" pitchFamily="18" charset="0"/>
                <a:cs typeface="Times New Roman" pitchFamily="18" charset="0"/>
              </a:rPr>
              <a:t>is another example: we may extract the data validation in business layer into a separate library (but still kept in business layer), which can be called by client presenter layer directly for a better client-side interactive performance. If this occurs, then data validation part of the business layer runs in the same process of the client presenter layer, the rest of business layer runs in a separate tier. </a:t>
            </a:r>
          </a:p>
          <a:p>
            <a:endParaRPr lang="en-US" dirty="0">
              <a:latin typeface="Times New Roman" pitchFamily="18" charset="0"/>
              <a:cs typeface="Times New Roman" pitchFamily="18" charset="0"/>
            </a:endParaRPr>
          </a:p>
        </p:txBody>
      </p:sp>
      <p:pic>
        <p:nvPicPr>
          <p:cNvPr id="2097159" name="Picture 2" descr="https://lh3.googleusercontent.com/j616TOAcf2A8jsbm0CPRa7o87h-WaaFoyBH0qpbTIX7wKtMQKzq8O7EvuwJyvqEc2xkkZN_4VHp9UFgwy4IC8pu_OzFFtJHQ3iXOoXkZ-MEVadQNv-o"/>
          <p:cNvPicPr>
            <a:picLocks noChangeAspect="1" noChangeArrowheads="1"/>
          </p:cNvPicPr>
          <p:nvPr/>
        </p:nvPicPr>
        <p:blipFill>
          <a:blip r:embed="rId3" cstate="print"/>
          <a:srcRect/>
          <a:stretch>
            <a:fillRect/>
          </a:stretch>
        </p:blipFill>
        <p:spPr bwMode="auto">
          <a:xfrm>
            <a:off x="1752600" y="5638800"/>
            <a:ext cx="5991225" cy="790576"/>
          </a:xfrm>
          <a:prstGeom prst="rect">
            <a:avLst/>
          </a:prstGeom>
          <a:ln>
            <a:noFill/>
          </a:ln>
          <a:effectLst>
            <a:outerShdw blurRad="292100" dist="139700" dir="2700000" algn="tl" rotWithShape="0">
              <a:srgbClr val="333333">
                <a:alpha val="65000"/>
              </a:srgbClr>
            </a:outerShdw>
          </a:effectLst>
        </p:spPr>
      </p:pic>
      <p:sp>
        <p:nvSpPr>
          <p:cNvPr id="1048758" name="Date Placeholder 4"/>
          <p:cNvSpPr>
            <a:spLocks noGrp="1"/>
          </p:cNvSpPr>
          <p:nvPr>
            <p:ph type="dt" sz="half" idx="10"/>
          </p:nvPr>
        </p:nvSpPr>
        <p:spPr/>
        <p:txBody>
          <a:bodyPr/>
          <a:lstStyle/>
          <a:p>
            <a:fld id="{588CF406-E7C0-4104-A80D-34DF6125DE36}" type="datetime1">
              <a:rPr lang="en-US" smtClean="0"/>
              <a:pPr/>
              <a:t>1/31/2018</a:t>
            </a:fld>
            <a:endParaRPr lang="en-US"/>
          </a:p>
        </p:txBody>
      </p:sp>
      <p:sp>
        <p:nvSpPr>
          <p:cNvPr id="1048759" name="Slide Number Placeholder 5"/>
          <p:cNvSpPr>
            <a:spLocks noGrp="1"/>
          </p:cNvSpPr>
          <p:nvPr>
            <p:ph type="sldNum" sz="quarter" idx="12"/>
          </p:nvPr>
        </p:nvSpPr>
        <p:spPr/>
        <p:txBody>
          <a:bodyPr/>
          <a:lstStyle/>
          <a:p>
            <a:fld id="{6BD54D52-D8B4-4B5B-9CAE-CC0AC70C052E}" type="slidenum">
              <a:rPr lang="en-US" smtClean="0"/>
              <a:pPr/>
              <a:t>28</a:t>
            </a:fld>
            <a:endParaRPr lang="en-US"/>
          </a:p>
        </p:txBody>
      </p:sp>
      <p:sp>
        <p:nvSpPr>
          <p:cNvPr id="1048760" name="Footer Placeholder 6"/>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6" name="Title 1"/>
          <p:cNvSpPr>
            <a:spLocks noGrp="1"/>
          </p:cNvSpPr>
          <p:nvPr>
            <p:ph type="title"/>
          </p:nvPr>
        </p:nvSpPr>
        <p:spPr>
          <a:xfrm>
            <a:off x="838200" y="2362200"/>
            <a:ext cx="7772400" cy="1143000"/>
          </a:xfrm>
        </p:spPr>
        <p:txBody>
          <a:bodyPr/>
          <a:lstStyle/>
          <a:p>
            <a:r>
              <a:rPr lang="en-US" dirty="0" smtClean="0"/>
              <a:t>Model View Controller (MVC)</a:t>
            </a:r>
            <a:endParaRPr lang="en-US" dirty="0"/>
          </a:p>
        </p:txBody>
      </p:sp>
      <p:sp>
        <p:nvSpPr>
          <p:cNvPr id="1048767" name="Date Placeholder 2"/>
          <p:cNvSpPr>
            <a:spLocks noGrp="1"/>
          </p:cNvSpPr>
          <p:nvPr>
            <p:ph type="dt" sz="half" idx="10"/>
          </p:nvPr>
        </p:nvSpPr>
        <p:spPr/>
        <p:txBody>
          <a:bodyPr/>
          <a:lstStyle/>
          <a:p>
            <a:fld id="{55F953D9-0E0F-44C0-A726-86E7A75BD1CA}" type="datetime1">
              <a:rPr lang="en-US" smtClean="0"/>
              <a:pPr/>
              <a:t>1/31/2018</a:t>
            </a:fld>
            <a:endParaRPr lang="en-US"/>
          </a:p>
        </p:txBody>
      </p:sp>
      <p:sp>
        <p:nvSpPr>
          <p:cNvPr id="1048768" name="Slide Number Placeholder 3"/>
          <p:cNvSpPr>
            <a:spLocks noGrp="1"/>
          </p:cNvSpPr>
          <p:nvPr>
            <p:ph type="sldNum" sz="quarter" idx="12"/>
          </p:nvPr>
        </p:nvSpPr>
        <p:spPr/>
        <p:txBody>
          <a:bodyPr/>
          <a:lstStyle/>
          <a:p>
            <a:fld id="{6BD54D52-D8B4-4B5B-9CAE-CC0AC70C052E}" type="slidenum">
              <a:rPr lang="en-US" smtClean="0"/>
              <a:pPr/>
              <a:t>29</a:t>
            </a:fld>
            <a:endParaRPr lang="en-US"/>
          </a:p>
        </p:txBody>
      </p:sp>
      <p:sp>
        <p:nvSpPr>
          <p:cNvPr id="1048769"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normAutofit fontScale="90000"/>
          </a:bodyPr>
          <a:lstStyle/>
          <a:p>
            <a:r>
              <a:rPr lang="en-US" sz="4400" dirty="0" smtClean="0"/>
              <a:t>Trend(better tools, greater impact, powerful option)</a:t>
            </a:r>
            <a:r>
              <a:rPr lang="en-US" dirty="0" smtClean="0"/>
              <a:t>	</a:t>
            </a:r>
            <a:endParaRPr lang="en-US" dirty="0"/>
          </a:p>
        </p:txBody>
      </p:sp>
      <p:sp>
        <p:nvSpPr>
          <p:cNvPr id="1048611" name="Content Placeholder 2"/>
          <p:cNvSpPr>
            <a:spLocks noGrp="1"/>
          </p:cNvSpPr>
          <p:nvPr>
            <p:ph sz="quarter" idx="1"/>
          </p:nvPr>
        </p:nvSpPr>
        <p:spPr/>
        <p:txBody>
          <a:bodyPr/>
          <a:lstStyle/>
          <a:p>
            <a:r>
              <a:rPr lang="en-US" dirty="0" smtClean="0"/>
              <a:t>Growth of User Experience (UX)</a:t>
            </a:r>
          </a:p>
          <a:p>
            <a:r>
              <a:rPr lang="en-US" dirty="0" smtClean="0"/>
              <a:t>Explosion of Development Tools</a:t>
            </a:r>
          </a:p>
          <a:p>
            <a:r>
              <a:rPr lang="en-US" dirty="0" smtClean="0"/>
              <a:t>Decline of Native Development</a:t>
            </a:r>
          </a:p>
          <a:p>
            <a:r>
              <a:rPr lang="en-US" dirty="0" smtClean="0"/>
              <a:t>Growing business focus on user experience</a:t>
            </a:r>
          </a:p>
          <a:p>
            <a:r>
              <a:rPr lang="en-US" dirty="0" smtClean="0"/>
              <a:t>Growing need for integration and web service</a:t>
            </a:r>
          </a:p>
          <a:p>
            <a:r>
              <a:rPr lang="en-US" dirty="0" smtClean="0"/>
              <a:t>Others…….?????</a:t>
            </a:r>
          </a:p>
          <a:p>
            <a:endParaRPr lang="en-US" dirty="0"/>
          </a:p>
        </p:txBody>
      </p:sp>
      <p:sp>
        <p:nvSpPr>
          <p:cNvPr id="1048612" name="Date Placeholder 3"/>
          <p:cNvSpPr>
            <a:spLocks noGrp="1"/>
          </p:cNvSpPr>
          <p:nvPr>
            <p:ph type="dt" sz="half" idx="10"/>
          </p:nvPr>
        </p:nvSpPr>
        <p:spPr/>
        <p:txBody>
          <a:bodyPr/>
          <a:lstStyle/>
          <a:p>
            <a:fld id="{C38FC544-7007-4DE0-B82F-0AD73BA15877}" type="datetime1">
              <a:rPr lang="en-US" smtClean="0"/>
              <a:pPr/>
              <a:t>1/31/2018</a:t>
            </a:fld>
            <a:endParaRPr lang="en-US"/>
          </a:p>
        </p:txBody>
      </p:sp>
      <p:sp>
        <p:nvSpPr>
          <p:cNvPr id="1048613" name="Slide Number Placeholder 4"/>
          <p:cNvSpPr>
            <a:spLocks noGrp="1"/>
          </p:cNvSpPr>
          <p:nvPr>
            <p:ph type="sldNum" sz="quarter" idx="12"/>
          </p:nvPr>
        </p:nvSpPr>
        <p:spPr/>
        <p:txBody>
          <a:bodyPr/>
          <a:lstStyle/>
          <a:p>
            <a:fld id="{6BD54D52-D8B4-4B5B-9CAE-CC0AC70C052E}" type="slidenum">
              <a:rPr lang="en-US" smtClean="0"/>
              <a:pPr/>
              <a:t>3</a:t>
            </a:fld>
            <a:endParaRPr lang="en-US"/>
          </a:p>
        </p:txBody>
      </p:sp>
      <p:sp>
        <p:nvSpPr>
          <p:cNvPr id="1048614" name="Footer Placeholder 5"/>
          <p:cNvSpPr>
            <a:spLocks noGrp="1"/>
          </p:cNvSpPr>
          <p:nvPr>
            <p:ph type="ftr" sz="quarter" idx="11"/>
          </p:nvPr>
        </p:nvSpPr>
        <p:spPr/>
        <p:txBody>
          <a:bodyPr/>
          <a:lstStyle/>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0" name="Rectangle 2"/>
          <p:cNvSpPr>
            <a:spLocks noGrp="1" noChangeArrowheads="1"/>
          </p:cNvSpPr>
          <p:nvPr>
            <p:ph type="title"/>
          </p:nvPr>
        </p:nvSpPr>
        <p:spPr/>
        <p:txBody>
          <a:bodyPr/>
          <a:lstStyle/>
          <a:p>
            <a:pPr eaLnBrk="1" hangingPunct="1"/>
            <a:r>
              <a:rPr lang="en-US" smtClean="0">
                <a:hlinkClick r:id="rId2"/>
              </a:rPr>
              <a:t>Smalltalk-80™ </a:t>
            </a:r>
            <a:endParaRPr lang="eu-ES" smtClean="0"/>
          </a:p>
        </p:txBody>
      </p:sp>
      <p:sp>
        <p:nvSpPr>
          <p:cNvPr id="1048771" name="Rectangle 3"/>
          <p:cNvSpPr>
            <a:spLocks noGrp="1" noChangeArrowheads="1"/>
          </p:cNvSpPr>
          <p:nvPr>
            <p:ph type="body" idx="1"/>
          </p:nvPr>
        </p:nvSpPr>
        <p:spPr/>
        <p:txBody>
          <a:bodyPr>
            <a:normAutofit fontScale="95000"/>
          </a:bodyPr>
          <a:lstStyle/>
          <a:p>
            <a:pPr eaLnBrk="1" hangingPunct="1">
              <a:lnSpc>
                <a:spcPct val="80000"/>
              </a:lnSpc>
            </a:pPr>
            <a:r>
              <a:rPr lang="eu-ES" sz="2800" smtClean="0"/>
              <a:t>In the MVC paradigm, the user input, the modeling of the external world, and the visual feedback to the user are explicitly separated and handled by three types of objects, each specialized for its task. </a:t>
            </a:r>
          </a:p>
          <a:p>
            <a:pPr lvl="1" eaLnBrk="1" hangingPunct="1">
              <a:lnSpc>
                <a:spcPct val="80000"/>
              </a:lnSpc>
            </a:pPr>
            <a:r>
              <a:rPr lang="eu-ES" sz="2400" smtClean="0"/>
              <a:t>The </a:t>
            </a:r>
            <a:r>
              <a:rPr lang="eu-ES" sz="2400" b="1" smtClean="0"/>
              <a:t>view</a:t>
            </a:r>
            <a:r>
              <a:rPr lang="eu-ES" sz="2400" smtClean="0"/>
              <a:t> manages the graphical and/or textual output to the portion of the bitmapped display that is allocated to its application. </a:t>
            </a:r>
          </a:p>
          <a:p>
            <a:pPr lvl="1" eaLnBrk="1" hangingPunct="1">
              <a:lnSpc>
                <a:spcPct val="80000"/>
              </a:lnSpc>
            </a:pPr>
            <a:r>
              <a:rPr lang="eu-ES" sz="2400" smtClean="0"/>
              <a:t>The </a:t>
            </a:r>
            <a:r>
              <a:rPr lang="eu-ES" sz="2400" b="1" smtClean="0"/>
              <a:t>controller</a:t>
            </a:r>
            <a:r>
              <a:rPr lang="eu-ES" sz="2400" smtClean="0"/>
              <a:t> interprets the mouse and keyboard inputs from the user, commanding the model and/or the view to change as appropriate. </a:t>
            </a:r>
          </a:p>
          <a:p>
            <a:pPr lvl="1" eaLnBrk="1" hangingPunct="1">
              <a:lnSpc>
                <a:spcPct val="80000"/>
              </a:lnSpc>
            </a:pPr>
            <a:r>
              <a:rPr lang="eu-ES" sz="2400" smtClean="0"/>
              <a:t>The </a:t>
            </a:r>
            <a:r>
              <a:rPr lang="eu-ES" sz="2400" b="1" smtClean="0"/>
              <a:t>model</a:t>
            </a:r>
            <a:r>
              <a:rPr lang="eu-ES" sz="2400" smtClean="0"/>
              <a:t> manages the behavior and data of the application domain, responds to requests for information about its state (usually from the view), and responds to instructions to change state (usually from the controller). </a:t>
            </a:r>
          </a:p>
        </p:txBody>
      </p:sp>
      <p:sp>
        <p:nvSpPr>
          <p:cNvPr id="1048772" name="Slide Number Placeholder 5"/>
          <p:cNvSpPr>
            <a:spLocks noGrp="1"/>
          </p:cNvSpPr>
          <p:nvPr>
            <p:ph type="sldNum" sz="quarter" idx="12"/>
          </p:nvPr>
        </p:nvSpPr>
        <p:spPr/>
        <p:txBody>
          <a:bodyPr/>
          <a:lstStyle/>
          <a:p>
            <a:fld id="{5D4CA72D-40BA-4A92-8549-8235023E7434}" type="slidenum">
              <a:rPr lang="en-US"/>
              <a:pPr/>
              <a:t>30</a:t>
            </a:fld>
            <a:endParaRPr lang="en-US"/>
          </a:p>
        </p:txBody>
      </p:sp>
      <p:sp>
        <p:nvSpPr>
          <p:cNvPr id="1048773" name="Date Placeholder 4"/>
          <p:cNvSpPr>
            <a:spLocks noGrp="1"/>
          </p:cNvSpPr>
          <p:nvPr>
            <p:ph type="dt" sz="half" idx="10"/>
          </p:nvPr>
        </p:nvSpPr>
        <p:spPr/>
        <p:txBody>
          <a:bodyPr/>
          <a:lstStyle/>
          <a:p>
            <a:fld id="{AAB48442-990A-4C31-807A-24F541B01ECA}" type="datetime1">
              <a:rPr lang="en-US" smtClean="0"/>
              <a:pPr/>
              <a:t>1/31/2018</a:t>
            </a:fld>
            <a:endParaRPr lang="en-US"/>
          </a:p>
        </p:txBody>
      </p:sp>
      <p:sp>
        <p:nvSpPr>
          <p:cNvPr id="1048774" name="Footer Placeholder 6"/>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5" name="Rectangle 2"/>
          <p:cNvSpPr>
            <a:spLocks noGrp="1" noChangeArrowheads="1"/>
          </p:cNvSpPr>
          <p:nvPr>
            <p:ph type="title"/>
          </p:nvPr>
        </p:nvSpPr>
        <p:spPr/>
        <p:txBody>
          <a:bodyPr/>
          <a:lstStyle/>
          <a:p>
            <a:pPr eaLnBrk="1" hangingPunct="1"/>
            <a:r>
              <a:rPr lang="en-US" smtClean="0">
                <a:hlinkClick r:id="rId2"/>
              </a:rPr>
              <a:t>Smalltalk-80™</a:t>
            </a:r>
            <a:r>
              <a:rPr lang="en-US" smtClean="0"/>
              <a:t> </a:t>
            </a:r>
            <a:r>
              <a:rPr lang="en-US" sz="2800" i="1" smtClean="0"/>
              <a:t>continued</a:t>
            </a:r>
            <a:endParaRPr lang="eu-ES" sz="2800" i="1" smtClean="0"/>
          </a:p>
        </p:txBody>
      </p:sp>
      <p:sp>
        <p:nvSpPr>
          <p:cNvPr id="1048776" name="Rectangle 3"/>
          <p:cNvSpPr>
            <a:spLocks noGrp="1" noChangeArrowheads="1"/>
          </p:cNvSpPr>
          <p:nvPr>
            <p:ph type="body" idx="1"/>
          </p:nvPr>
        </p:nvSpPr>
        <p:spPr/>
        <p:txBody>
          <a:bodyPr/>
          <a:lstStyle/>
          <a:p>
            <a:pPr eaLnBrk="1" hangingPunct="1"/>
            <a:r>
              <a:rPr lang="eu-ES" sz="2800" smtClean="0"/>
              <a:t>The formal separation of these three tasks is an important notion that is particularly suited to Smalltalk-80 where the basic behavior can be embodied in abstract objects: </a:t>
            </a:r>
            <a:r>
              <a:rPr lang="eu-ES" sz="2800" i="1" smtClean="0"/>
              <a:t>View</a:t>
            </a:r>
            <a:r>
              <a:rPr lang="eu-ES" sz="2800" smtClean="0"/>
              <a:t>, </a:t>
            </a:r>
            <a:r>
              <a:rPr lang="eu-ES" sz="2800" i="1" smtClean="0"/>
              <a:t>Controller, Model</a:t>
            </a:r>
            <a:r>
              <a:rPr lang="eu-ES" sz="2800" smtClean="0"/>
              <a:t> and </a:t>
            </a:r>
            <a:r>
              <a:rPr lang="eu-ES" sz="2800" i="1" smtClean="0"/>
              <a:t>Object</a:t>
            </a:r>
            <a:r>
              <a:rPr lang="eu-ES" sz="2800" smtClean="0"/>
              <a:t>. </a:t>
            </a:r>
          </a:p>
          <a:p>
            <a:pPr eaLnBrk="1" hangingPunct="1"/>
            <a:endParaRPr lang="eu-ES" sz="2800" smtClean="0"/>
          </a:p>
        </p:txBody>
      </p:sp>
      <p:sp>
        <p:nvSpPr>
          <p:cNvPr id="1048777" name="Slide Number Placeholder 5"/>
          <p:cNvSpPr>
            <a:spLocks noGrp="1"/>
          </p:cNvSpPr>
          <p:nvPr>
            <p:ph type="sldNum" sz="quarter" idx="12"/>
          </p:nvPr>
        </p:nvSpPr>
        <p:spPr/>
        <p:txBody>
          <a:bodyPr/>
          <a:lstStyle/>
          <a:p>
            <a:fld id="{E9ACF38E-AB9A-4649-BE8A-4EC78293749A}" type="slidenum">
              <a:rPr lang="en-US"/>
              <a:pPr/>
              <a:t>31</a:t>
            </a:fld>
            <a:endParaRPr lang="en-US"/>
          </a:p>
        </p:txBody>
      </p:sp>
      <p:sp>
        <p:nvSpPr>
          <p:cNvPr id="1048778" name="Date Placeholder 4"/>
          <p:cNvSpPr>
            <a:spLocks noGrp="1"/>
          </p:cNvSpPr>
          <p:nvPr>
            <p:ph type="dt" sz="half" idx="10"/>
          </p:nvPr>
        </p:nvSpPr>
        <p:spPr/>
        <p:txBody>
          <a:bodyPr/>
          <a:lstStyle/>
          <a:p>
            <a:fld id="{B72DC652-F301-44AE-80CA-0DE37F1911C6}" type="datetime1">
              <a:rPr lang="en-US" smtClean="0"/>
              <a:pPr/>
              <a:t>1/31/2018</a:t>
            </a:fld>
            <a:endParaRPr lang="en-US"/>
          </a:p>
        </p:txBody>
      </p:sp>
      <p:sp>
        <p:nvSpPr>
          <p:cNvPr id="1048779" name="Footer Placeholder 6"/>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0" name="Rectangle 2"/>
          <p:cNvSpPr>
            <a:spLocks noGrp="1" noChangeArrowheads="1"/>
          </p:cNvSpPr>
          <p:nvPr>
            <p:ph type="title"/>
          </p:nvPr>
        </p:nvSpPr>
        <p:spPr/>
        <p:txBody>
          <a:bodyPr/>
          <a:lstStyle/>
          <a:p>
            <a:pPr eaLnBrk="1" hangingPunct="1"/>
            <a:r>
              <a:rPr lang="en-US" smtClean="0">
                <a:hlinkClick r:id="rId2"/>
              </a:rPr>
              <a:t>Sun</a:t>
            </a:r>
            <a:r>
              <a:rPr lang="en-US" smtClean="0"/>
              <a:t> says</a:t>
            </a:r>
          </a:p>
        </p:txBody>
      </p:sp>
      <p:sp>
        <p:nvSpPr>
          <p:cNvPr id="1048781" name="Rectangle 3"/>
          <p:cNvSpPr>
            <a:spLocks noGrp="1" noChangeArrowheads="1"/>
          </p:cNvSpPr>
          <p:nvPr>
            <p:ph type="body" idx="1"/>
          </p:nvPr>
        </p:nvSpPr>
        <p:spPr/>
        <p:txBody>
          <a:bodyPr>
            <a:normAutofit fontScale="95833"/>
          </a:bodyPr>
          <a:lstStyle/>
          <a:p>
            <a:pPr eaLnBrk="1" hangingPunct="1"/>
            <a:r>
              <a:rPr lang="eu-ES" sz="2800" smtClean="0"/>
              <a:t>Model-View-Controller ("MVC") is the recommended architectural design pattern for interactive applications</a:t>
            </a:r>
          </a:p>
          <a:p>
            <a:pPr eaLnBrk="1" hangingPunct="1"/>
            <a:r>
              <a:rPr lang="eu-ES" sz="2800" smtClean="0"/>
              <a:t>MVC organizes an interactive application into three separate modules: </a:t>
            </a:r>
          </a:p>
          <a:p>
            <a:pPr lvl="1" eaLnBrk="1" hangingPunct="1"/>
            <a:r>
              <a:rPr lang="eu-ES" sz="2400" smtClean="0"/>
              <a:t>one for the application model with its data representation and business logic, </a:t>
            </a:r>
          </a:p>
          <a:p>
            <a:pPr lvl="1" eaLnBrk="1" hangingPunct="1"/>
            <a:r>
              <a:rPr lang="eu-ES" sz="2400" smtClean="0"/>
              <a:t>the second for views that provide data presentation and user input, and </a:t>
            </a:r>
          </a:p>
          <a:p>
            <a:pPr lvl="1" eaLnBrk="1" hangingPunct="1"/>
            <a:r>
              <a:rPr lang="eu-ES" sz="2400" smtClean="0"/>
              <a:t>the third for a controller to dispatch requests and control flow. </a:t>
            </a:r>
          </a:p>
        </p:txBody>
      </p:sp>
      <p:sp>
        <p:nvSpPr>
          <p:cNvPr id="1048782" name="Slide Number Placeholder 5"/>
          <p:cNvSpPr>
            <a:spLocks noGrp="1"/>
          </p:cNvSpPr>
          <p:nvPr>
            <p:ph type="sldNum" sz="quarter" idx="12"/>
          </p:nvPr>
        </p:nvSpPr>
        <p:spPr/>
        <p:txBody>
          <a:bodyPr/>
          <a:lstStyle/>
          <a:p>
            <a:fld id="{5105C299-202A-43EC-9787-44F398E910F1}" type="slidenum">
              <a:rPr lang="en-US"/>
              <a:pPr/>
              <a:t>32</a:t>
            </a:fld>
            <a:endParaRPr lang="en-US"/>
          </a:p>
        </p:txBody>
      </p:sp>
      <p:sp>
        <p:nvSpPr>
          <p:cNvPr id="1048783" name="Date Placeholder 4"/>
          <p:cNvSpPr>
            <a:spLocks noGrp="1"/>
          </p:cNvSpPr>
          <p:nvPr>
            <p:ph type="dt" sz="half" idx="10"/>
          </p:nvPr>
        </p:nvSpPr>
        <p:spPr/>
        <p:txBody>
          <a:bodyPr/>
          <a:lstStyle/>
          <a:p>
            <a:fld id="{906AA787-5E08-4204-BF6B-06BFE3EE0AF1}" type="datetime1">
              <a:rPr lang="en-US" smtClean="0"/>
              <a:pPr/>
              <a:t>1/31/2018</a:t>
            </a:fld>
            <a:endParaRPr lang="en-US"/>
          </a:p>
        </p:txBody>
      </p:sp>
      <p:sp>
        <p:nvSpPr>
          <p:cNvPr id="1048784" name="Footer Placeholder 6"/>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5" name="Rectangle 2"/>
          <p:cNvSpPr>
            <a:spLocks noGrp="1" noChangeArrowheads="1"/>
          </p:cNvSpPr>
          <p:nvPr>
            <p:ph type="title"/>
          </p:nvPr>
        </p:nvSpPr>
        <p:spPr/>
        <p:txBody>
          <a:bodyPr/>
          <a:lstStyle/>
          <a:p>
            <a:pPr eaLnBrk="1" hangingPunct="1"/>
            <a:r>
              <a:rPr lang="en-US" smtClean="0">
                <a:hlinkClick r:id="rId2"/>
              </a:rPr>
              <a:t>Sun</a:t>
            </a:r>
            <a:r>
              <a:rPr lang="en-US" smtClean="0"/>
              <a:t> continued</a:t>
            </a:r>
          </a:p>
        </p:txBody>
      </p:sp>
      <p:sp>
        <p:nvSpPr>
          <p:cNvPr id="1048786" name="Rectangle 3"/>
          <p:cNvSpPr>
            <a:spLocks noGrp="1" noChangeArrowheads="1"/>
          </p:cNvSpPr>
          <p:nvPr>
            <p:ph type="body" idx="1"/>
          </p:nvPr>
        </p:nvSpPr>
        <p:spPr/>
        <p:txBody>
          <a:bodyPr/>
          <a:lstStyle/>
          <a:p>
            <a:pPr eaLnBrk="1" hangingPunct="1">
              <a:lnSpc>
                <a:spcPct val="90000"/>
              </a:lnSpc>
            </a:pPr>
            <a:r>
              <a:rPr lang="eu-ES" smtClean="0"/>
              <a:t>Most Web-tier application frameworks use some variation of the MVC design pattern</a:t>
            </a:r>
            <a:endParaRPr lang="en-US" smtClean="0"/>
          </a:p>
          <a:p>
            <a:pPr eaLnBrk="1" hangingPunct="1">
              <a:lnSpc>
                <a:spcPct val="90000"/>
              </a:lnSpc>
            </a:pPr>
            <a:r>
              <a:rPr lang="eu-ES" smtClean="0"/>
              <a:t>The MVC (architectual) design pattern provides a host of design benefits</a:t>
            </a:r>
          </a:p>
        </p:txBody>
      </p:sp>
      <p:sp>
        <p:nvSpPr>
          <p:cNvPr id="1048787" name="Slide Number Placeholder 5"/>
          <p:cNvSpPr>
            <a:spLocks noGrp="1"/>
          </p:cNvSpPr>
          <p:nvPr>
            <p:ph type="sldNum" sz="quarter" idx="12"/>
          </p:nvPr>
        </p:nvSpPr>
        <p:spPr/>
        <p:txBody>
          <a:bodyPr/>
          <a:lstStyle/>
          <a:p>
            <a:fld id="{A6791863-647B-4DB9-BB57-EF2BA53DD1B7}" type="slidenum">
              <a:rPr lang="en-US"/>
              <a:pPr/>
              <a:t>33</a:t>
            </a:fld>
            <a:endParaRPr lang="en-US"/>
          </a:p>
        </p:txBody>
      </p:sp>
      <p:sp>
        <p:nvSpPr>
          <p:cNvPr id="1048788" name="Date Placeholder 4"/>
          <p:cNvSpPr>
            <a:spLocks noGrp="1"/>
          </p:cNvSpPr>
          <p:nvPr>
            <p:ph type="dt" sz="half" idx="10"/>
          </p:nvPr>
        </p:nvSpPr>
        <p:spPr/>
        <p:txBody>
          <a:bodyPr/>
          <a:lstStyle/>
          <a:p>
            <a:fld id="{4D26C2E1-C5CB-4EFB-9245-7593D25F74B1}" type="datetime1">
              <a:rPr lang="en-US" smtClean="0"/>
              <a:pPr/>
              <a:t>1/31/2018</a:t>
            </a:fld>
            <a:endParaRPr lang="en-US"/>
          </a:p>
        </p:txBody>
      </p:sp>
      <p:sp>
        <p:nvSpPr>
          <p:cNvPr id="1048789" name="Footer Placeholder 6"/>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0" name="Rectangle 2"/>
          <p:cNvSpPr>
            <a:spLocks noGrp="1" noChangeArrowheads="1"/>
          </p:cNvSpPr>
          <p:nvPr>
            <p:ph type="title"/>
          </p:nvPr>
        </p:nvSpPr>
        <p:spPr/>
        <p:txBody>
          <a:bodyPr/>
          <a:lstStyle/>
          <a:p>
            <a:pPr eaLnBrk="1" hangingPunct="1"/>
            <a:r>
              <a:rPr lang="en-US" smtClean="0"/>
              <a:t>Java Server Pages</a:t>
            </a:r>
            <a:endParaRPr lang="eu-ES" smtClean="0"/>
          </a:p>
        </p:txBody>
      </p:sp>
      <p:sp>
        <p:nvSpPr>
          <p:cNvPr id="1048791" name="Rectangle 3"/>
          <p:cNvSpPr>
            <a:spLocks noGrp="1" noChangeArrowheads="1"/>
          </p:cNvSpPr>
          <p:nvPr>
            <p:ph type="body" idx="1"/>
          </p:nvPr>
        </p:nvSpPr>
        <p:spPr>
          <a:xfrm>
            <a:off x="685800" y="1752600"/>
            <a:ext cx="7772400" cy="4114800"/>
          </a:xfrm>
        </p:spPr>
        <p:txBody>
          <a:bodyPr/>
          <a:lstStyle/>
          <a:p>
            <a:pPr eaLnBrk="1" hangingPunct="1"/>
            <a:r>
              <a:rPr lang="eu-ES" sz="2400" smtClean="0"/>
              <a:t>Model 2 Architecture to serve dynamic content</a:t>
            </a:r>
          </a:p>
          <a:p>
            <a:pPr lvl="1" eaLnBrk="1" hangingPunct="1"/>
            <a:r>
              <a:rPr lang="eu-ES" sz="2000" smtClean="0"/>
              <a:t>Model: Enterprise Beans with data in the DBMS</a:t>
            </a:r>
          </a:p>
          <a:p>
            <a:pPr lvl="2" eaLnBrk="1" hangingPunct="1"/>
            <a:r>
              <a:rPr lang="eu-ES" sz="1600" smtClean="0"/>
              <a:t>JavaBean: a class that encapsulates objects and can be displayed graphically </a:t>
            </a:r>
          </a:p>
          <a:p>
            <a:pPr lvl="1" eaLnBrk="1" hangingPunct="1"/>
            <a:r>
              <a:rPr lang="eu-ES" sz="2000" smtClean="0"/>
              <a:t>Controller: Servlets create beans, decide which JSP to return, do the bulk of the processing</a:t>
            </a:r>
          </a:p>
          <a:p>
            <a:pPr lvl="1" eaLnBrk="1" hangingPunct="1"/>
            <a:r>
              <a:rPr lang="eu-ES" sz="2000" smtClean="0"/>
              <a:t>View: The JSPs generated in the presentation layer (the browser)</a:t>
            </a:r>
          </a:p>
        </p:txBody>
      </p:sp>
      <p:sp>
        <p:nvSpPr>
          <p:cNvPr id="1048792" name="Slide Number Placeholder 6"/>
          <p:cNvSpPr>
            <a:spLocks noGrp="1"/>
          </p:cNvSpPr>
          <p:nvPr>
            <p:ph type="sldNum" sz="quarter" idx="12"/>
          </p:nvPr>
        </p:nvSpPr>
        <p:spPr/>
        <p:txBody>
          <a:bodyPr/>
          <a:lstStyle/>
          <a:p>
            <a:fld id="{BE756547-F42E-45B3-8022-57D5C93CBB5A}" type="slidenum">
              <a:rPr lang="en-US"/>
              <a:pPr/>
              <a:t>34</a:t>
            </a:fld>
            <a:endParaRPr lang="en-US"/>
          </a:p>
        </p:txBody>
      </p:sp>
      <p:pic>
        <p:nvPicPr>
          <p:cNvPr id="2097160" name="Picture 8"/>
          <p:cNvPicPr>
            <a:picLocks noChangeAspect="1" noChangeArrowheads="1"/>
          </p:cNvPicPr>
          <p:nvPr/>
        </p:nvPicPr>
        <p:blipFill>
          <a:blip r:embed="rId2" cstate="print"/>
          <a:srcRect/>
          <a:stretch>
            <a:fillRect/>
          </a:stretch>
        </p:blipFill>
        <p:spPr bwMode="auto">
          <a:xfrm>
            <a:off x="1752600" y="3962400"/>
            <a:ext cx="5164138" cy="2743200"/>
          </a:xfrm>
          <a:prstGeom prst="rect">
            <a:avLst/>
          </a:prstGeom>
          <a:noFill/>
          <a:ln w="9525">
            <a:noFill/>
            <a:miter lim="800000"/>
            <a:headEnd/>
            <a:tailEnd/>
          </a:ln>
        </p:spPr>
      </p:pic>
      <p:pic>
        <p:nvPicPr>
          <p:cNvPr id="2097161" name="Picture 7" descr="http://www.javaworld.com/javaworld/jw-12-1999/images/MODEL2_sml.gif"/>
          <p:cNvPicPr>
            <a:picLocks noChangeAspect="1" noChangeArrowheads="1"/>
          </p:cNvPicPr>
          <p:nvPr/>
        </p:nvPicPr>
        <p:blipFill>
          <a:blip r:embed="rId3" cstate="print"/>
          <a:srcRect/>
          <a:stretch>
            <a:fillRect/>
          </a:stretch>
        </p:blipFill>
        <p:spPr bwMode="auto">
          <a:xfrm>
            <a:off x="1676400" y="4019550"/>
            <a:ext cx="5486400" cy="2686050"/>
          </a:xfrm>
          <a:prstGeom prst="rect">
            <a:avLst/>
          </a:prstGeom>
          <a:noFill/>
          <a:ln w="9525">
            <a:noFill/>
            <a:miter lim="800000"/>
            <a:headEnd/>
            <a:tailEnd/>
          </a:ln>
        </p:spPr>
      </p:pic>
      <p:sp>
        <p:nvSpPr>
          <p:cNvPr id="1048793" name="Date Placeholder 7"/>
          <p:cNvSpPr>
            <a:spLocks noGrp="1"/>
          </p:cNvSpPr>
          <p:nvPr>
            <p:ph type="dt" sz="half" idx="10"/>
          </p:nvPr>
        </p:nvSpPr>
        <p:spPr/>
        <p:txBody>
          <a:bodyPr/>
          <a:lstStyle/>
          <a:p>
            <a:fld id="{B6F4F55D-9A17-481E-99A2-7F47E3135FF2}" type="datetime1">
              <a:rPr lang="en-US" smtClean="0"/>
              <a:pPr/>
              <a:t>1/31/2018</a:t>
            </a:fld>
            <a:endParaRPr lang="en-US"/>
          </a:p>
        </p:txBody>
      </p:sp>
      <p:sp>
        <p:nvSpPr>
          <p:cNvPr id="1048794" name="Footer Placeholder 8"/>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5" name="Rectangle 2"/>
          <p:cNvSpPr>
            <a:spLocks noGrp="1" noChangeArrowheads="1"/>
          </p:cNvSpPr>
          <p:nvPr>
            <p:ph type="title"/>
          </p:nvPr>
        </p:nvSpPr>
        <p:spPr/>
        <p:txBody>
          <a:bodyPr/>
          <a:lstStyle/>
          <a:p>
            <a:pPr eaLnBrk="1" hangingPunct="1"/>
            <a:r>
              <a:rPr lang="en-US" smtClean="0">
                <a:hlinkClick r:id="rId2"/>
              </a:rPr>
              <a:t>OO-tips Says</a:t>
            </a:r>
            <a:endParaRPr lang="eu-ES" smtClean="0"/>
          </a:p>
        </p:txBody>
      </p:sp>
      <p:sp>
        <p:nvSpPr>
          <p:cNvPr id="1048796" name="Rectangle 3"/>
          <p:cNvSpPr>
            <a:spLocks noGrp="1" noChangeArrowheads="1"/>
          </p:cNvSpPr>
          <p:nvPr>
            <p:ph type="body" idx="1"/>
          </p:nvPr>
        </p:nvSpPr>
        <p:spPr/>
        <p:txBody>
          <a:bodyPr>
            <a:normAutofit fontScale="95833"/>
          </a:bodyPr>
          <a:lstStyle/>
          <a:p>
            <a:pPr eaLnBrk="1" hangingPunct="1"/>
            <a:r>
              <a:rPr lang="eu-ES" sz="2800" smtClean="0"/>
              <a:t>The MVC paradigm is a way of breaking an application, or even just a piece of an application's interface, into three parts: the model, the view, and the controller. </a:t>
            </a:r>
          </a:p>
          <a:p>
            <a:pPr eaLnBrk="1" hangingPunct="1"/>
            <a:r>
              <a:rPr lang="eu-ES" sz="2800" smtClean="0"/>
              <a:t>MVC was originally developed to map the traditional input, processing, output roles into the GUI realm:</a:t>
            </a:r>
          </a:p>
          <a:p>
            <a:pPr lvl="1" eaLnBrk="1" hangingPunct="1"/>
            <a:r>
              <a:rPr lang="eu-ES" sz="2400" smtClean="0"/>
              <a:t>Input --&gt; Processing --&gt; Output </a:t>
            </a:r>
          </a:p>
          <a:p>
            <a:pPr lvl="1" eaLnBrk="1" hangingPunct="1"/>
            <a:r>
              <a:rPr lang="eu-ES" sz="2400" smtClean="0"/>
              <a:t>Controller --&gt; Model --&gt; View</a:t>
            </a:r>
          </a:p>
        </p:txBody>
      </p:sp>
      <p:sp>
        <p:nvSpPr>
          <p:cNvPr id="1048797" name="Slide Number Placeholder 5"/>
          <p:cNvSpPr>
            <a:spLocks noGrp="1"/>
          </p:cNvSpPr>
          <p:nvPr>
            <p:ph type="sldNum" sz="quarter" idx="12"/>
          </p:nvPr>
        </p:nvSpPr>
        <p:spPr/>
        <p:txBody>
          <a:bodyPr/>
          <a:lstStyle/>
          <a:p>
            <a:fld id="{F4ED7C50-F3C1-4629-8810-8840F4280E96}" type="slidenum">
              <a:rPr lang="en-US"/>
              <a:pPr/>
              <a:t>35</a:t>
            </a:fld>
            <a:endParaRPr lang="en-US"/>
          </a:p>
        </p:txBody>
      </p:sp>
      <p:sp>
        <p:nvSpPr>
          <p:cNvPr id="1048798" name="Date Placeholder 4"/>
          <p:cNvSpPr>
            <a:spLocks noGrp="1"/>
          </p:cNvSpPr>
          <p:nvPr>
            <p:ph type="dt" sz="half" idx="10"/>
          </p:nvPr>
        </p:nvSpPr>
        <p:spPr/>
        <p:txBody>
          <a:bodyPr/>
          <a:lstStyle/>
          <a:p>
            <a:fld id="{3892F3E5-107E-4A57-B4B6-88285FD1F62A}" type="datetime1">
              <a:rPr lang="en-US" smtClean="0"/>
              <a:pPr/>
              <a:t>1/31/2018</a:t>
            </a:fld>
            <a:endParaRPr lang="en-US"/>
          </a:p>
        </p:txBody>
      </p:sp>
      <p:sp>
        <p:nvSpPr>
          <p:cNvPr id="1048799" name="Footer Placeholder 6"/>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0" name="Rectangle 2"/>
          <p:cNvSpPr>
            <a:spLocks noGrp="1" noChangeArrowheads="1"/>
          </p:cNvSpPr>
          <p:nvPr>
            <p:ph type="title"/>
          </p:nvPr>
        </p:nvSpPr>
        <p:spPr/>
        <p:txBody>
          <a:bodyPr/>
          <a:lstStyle/>
          <a:p>
            <a:pPr eaLnBrk="1" hangingPunct="1"/>
            <a:r>
              <a:rPr lang="en-US" smtClean="0">
                <a:hlinkClick r:id="rId2"/>
              </a:rPr>
              <a:t>Wikipedia</a:t>
            </a:r>
            <a:r>
              <a:rPr lang="en-US" smtClean="0"/>
              <a:t> says</a:t>
            </a:r>
            <a:endParaRPr lang="eu-ES" smtClean="0"/>
          </a:p>
        </p:txBody>
      </p:sp>
      <p:sp>
        <p:nvSpPr>
          <p:cNvPr id="1048801" name="Rectangle 3"/>
          <p:cNvSpPr>
            <a:spLocks noGrp="1" noChangeArrowheads="1"/>
          </p:cNvSpPr>
          <p:nvPr>
            <p:ph type="body" idx="1"/>
          </p:nvPr>
        </p:nvSpPr>
        <p:spPr/>
        <p:txBody>
          <a:bodyPr>
            <a:normAutofit fontScale="92857"/>
          </a:bodyPr>
          <a:lstStyle/>
          <a:p>
            <a:pPr eaLnBrk="1" hangingPunct="1">
              <a:lnSpc>
                <a:spcPct val="80000"/>
              </a:lnSpc>
            </a:pPr>
            <a:r>
              <a:rPr lang="eu-ES" sz="2800" b="1" smtClean="0"/>
              <a:t>Model-View-Controller (MVC)</a:t>
            </a:r>
            <a:r>
              <a:rPr lang="eu-ES" sz="2800" smtClean="0"/>
              <a:t> is a </a:t>
            </a:r>
            <a:r>
              <a:rPr lang="eu-ES" sz="2800" smtClean="0">
                <a:hlinkClick r:id="rId3" tooltip="Software architecture"/>
              </a:rPr>
              <a:t>software architecture</a:t>
            </a:r>
            <a:r>
              <a:rPr lang="eu-ES" sz="2800" smtClean="0"/>
              <a:t> that separates an application's </a:t>
            </a:r>
            <a:r>
              <a:rPr lang="eu-ES" sz="2800" smtClean="0">
                <a:hlinkClick r:id="rId4" tooltip="Data model"/>
              </a:rPr>
              <a:t>data model</a:t>
            </a:r>
            <a:r>
              <a:rPr lang="eu-ES" sz="2800" smtClean="0"/>
              <a:t>, </a:t>
            </a:r>
            <a:r>
              <a:rPr lang="eu-ES" sz="2800" smtClean="0">
                <a:hlinkClick r:id="rId5" tooltip="User interface"/>
              </a:rPr>
              <a:t>user interface</a:t>
            </a:r>
            <a:r>
              <a:rPr lang="eu-ES" sz="2800" smtClean="0"/>
              <a:t>, and </a:t>
            </a:r>
            <a:r>
              <a:rPr lang="eu-ES" sz="2800" smtClean="0">
                <a:hlinkClick r:id="rId6" tooltip="Control logic"/>
              </a:rPr>
              <a:t>control logic</a:t>
            </a:r>
            <a:r>
              <a:rPr lang="eu-ES" sz="2800" smtClean="0"/>
              <a:t> into three distinct </a:t>
            </a:r>
            <a:r>
              <a:rPr lang="eu-ES" sz="2800" smtClean="0">
                <a:hlinkClick r:id="rId7" tooltip="Component"/>
              </a:rPr>
              <a:t>components</a:t>
            </a:r>
            <a:r>
              <a:rPr lang="eu-ES" sz="2800" smtClean="0"/>
              <a:t> so that modifications to one component can be made with minimal impact to the others.</a:t>
            </a:r>
          </a:p>
          <a:p>
            <a:pPr eaLnBrk="1" hangingPunct="1">
              <a:lnSpc>
                <a:spcPct val="80000"/>
              </a:lnSpc>
            </a:pPr>
            <a:r>
              <a:rPr lang="eu-ES" sz="2800" smtClean="0"/>
              <a:t>MVC is often thought of as a </a:t>
            </a:r>
            <a:r>
              <a:rPr lang="eu-ES" sz="2800" smtClean="0">
                <a:hlinkClick r:id="rId8" tooltip="Software design pattern"/>
              </a:rPr>
              <a:t>software design pattern</a:t>
            </a:r>
            <a:r>
              <a:rPr lang="eu-ES" sz="2800" smtClean="0"/>
              <a:t>. However, MVC encompasses more of the architecture of an application than is typical for a design pattern. Hence the term architectural pattern may be useful (Buschmann, et al 1996), or perhaps an </a:t>
            </a:r>
            <a:r>
              <a:rPr lang="eu-ES" sz="2800" smtClean="0">
                <a:hlinkClick r:id="rId9" tooltip="http://c2.com/cgi/wiki?ModelViewControllerAsAnAggregateDesignPattern"/>
              </a:rPr>
              <a:t>aggregate design pattern</a:t>
            </a:r>
            <a:r>
              <a:rPr lang="eu-ES" sz="2800" smtClean="0"/>
              <a:t>.</a:t>
            </a:r>
            <a:endParaRPr lang="eu-ES" sz="2800" b="1" smtClean="0"/>
          </a:p>
          <a:p>
            <a:pPr eaLnBrk="1" hangingPunct="1">
              <a:lnSpc>
                <a:spcPct val="80000"/>
              </a:lnSpc>
            </a:pPr>
            <a:endParaRPr lang="eu-ES" sz="2800" smtClean="0"/>
          </a:p>
        </p:txBody>
      </p:sp>
      <p:sp>
        <p:nvSpPr>
          <p:cNvPr id="1048802" name="Slide Number Placeholder 5"/>
          <p:cNvSpPr>
            <a:spLocks noGrp="1"/>
          </p:cNvSpPr>
          <p:nvPr>
            <p:ph type="sldNum" sz="quarter" idx="12"/>
          </p:nvPr>
        </p:nvSpPr>
        <p:spPr/>
        <p:txBody>
          <a:bodyPr/>
          <a:lstStyle/>
          <a:p>
            <a:fld id="{892B7DF9-286F-495C-B7C0-C052D919DA13}" type="slidenum">
              <a:rPr lang="en-US"/>
              <a:pPr/>
              <a:t>36</a:t>
            </a:fld>
            <a:endParaRPr lang="en-US"/>
          </a:p>
        </p:txBody>
      </p:sp>
      <p:sp>
        <p:nvSpPr>
          <p:cNvPr id="1048803" name="Date Placeholder 4"/>
          <p:cNvSpPr>
            <a:spLocks noGrp="1"/>
          </p:cNvSpPr>
          <p:nvPr>
            <p:ph type="dt" sz="half" idx="10"/>
          </p:nvPr>
        </p:nvSpPr>
        <p:spPr/>
        <p:txBody>
          <a:bodyPr/>
          <a:lstStyle/>
          <a:p>
            <a:fld id="{C272B815-CCC3-4617-B7A1-D42CFDC530EA}" type="datetime1">
              <a:rPr lang="en-US" smtClean="0"/>
              <a:pPr/>
              <a:t>1/31/2018</a:t>
            </a:fld>
            <a:endParaRPr lang="en-US"/>
          </a:p>
        </p:txBody>
      </p:sp>
      <p:sp>
        <p:nvSpPr>
          <p:cNvPr id="1048804" name="Footer Placeholder 6"/>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5" name="Rectangle 2"/>
          <p:cNvSpPr>
            <a:spLocks noGrp="1" noChangeArrowheads="1"/>
          </p:cNvSpPr>
          <p:nvPr>
            <p:ph type="title"/>
          </p:nvPr>
        </p:nvSpPr>
        <p:spPr/>
        <p:txBody>
          <a:bodyPr/>
          <a:lstStyle/>
          <a:p>
            <a:pPr eaLnBrk="1" hangingPunct="1"/>
            <a:r>
              <a:rPr lang="en-US" smtClean="0"/>
              <a:t>MVC Benefits</a:t>
            </a:r>
            <a:endParaRPr lang="eu-ES" smtClean="0"/>
          </a:p>
        </p:txBody>
      </p:sp>
      <p:sp>
        <p:nvSpPr>
          <p:cNvPr id="1048806" name="Rectangle 3"/>
          <p:cNvSpPr>
            <a:spLocks noGrp="1" noChangeArrowheads="1"/>
          </p:cNvSpPr>
          <p:nvPr>
            <p:ph type="body" idx="1"/>
          </p:nvPr>
        </p:nvSpPr>
        <p:spPr/>
        <p:txBody>
          <a:bodyPr/>
          <a:lstStyle/>
          <a:p>
            <a:pPr eaLnBrk="1" hangingPunct="1">
              <a:lnSpc>
                <a:spcPct val="90000"/>
              </a:lnSpc>
            </a:pPr>
            <a:r>
              <a:rPr lang="en-US" smtClean="0"/>
              <a:t>Clarity of design</a:t>
            </a:r>
          </a:p>
          <a:p>
            <a:pPr lvl="1" eaLnBrk="1" hangingPunct="1">
              <a:lnSpc>
                <a:spcPct val="90000"/>
              </a:lnSpc>
            </a:pPr>
            <a:r>
              <a:rPr lang="en-US" smtClean="0"/>
              <a:t>easier to implement and maintain</a:t>
            </a:r>
          </a:p>
          <a:p>
            <a:pPr eaLnBrk="1" hangingPunct="1">
              <a:lnSpc>
                <a:spcPct val="90000"/>
              </a:lnSpc>
            </a:pPr>
            <a:r>
              <a:rPr lang="en-US" smtClean="0"/>
              <a:t>Modularity</a:t>
            </a:r>
          </a:p>
          <a:p>
            <a:pPr lvl="1" eaLnBrk="1" hangingPunct="1">
              <a:lnSpc>
                <a:spcPct val="90000"/>
              </a:lnSpc>
            </a:pPr>
            <a:r>
              <a:rPr lang="en-US" smtClean="0"/>
              <a:t>changes to one don't affect the others</a:t>
            </a:r>
          </a:p>
          <a:p>
            <a:pPr lvl="1" eaLnBrk="1" hangingPunct="1">
              <a:lnSpc>
                <a:spcPct val="90000"/>
              </a:lnSpc>
            </a:pPr>
            <a:r>
              <a:rPr lang="en-US" smtClean="0"/>
              <a:t>can develop in parallel once you have the interfaces</a:t>
            </a:r>
          </a:p>
          <a:p>
            <a:pPr eaLnBrk="1" hangingPunct="1">
              <a:lnSpc>
                <a:spcPct val="90000"/>
              </a:lnSpc>
            </a:pPr>
            <a:r>
              <a:rPr lang="en-US" smtClean="0"/>
              <a:t>Multiple views</a:t>
            </a:r>
          </a:p>
          <a:p>
            <a:pPr lvl="1" eaLnBrk="1" hangingPunct="1">
              <a:lnSpc>
                <a:spcPct val="90000"/>
              </a:lnSpc>
            </a:pPr>
            <a:r>
              <a:rPr lang="en-US" smtClean="0"/>
              <a:t>games, spreadsheets, powerpoint, Eclipse, UML reverse engineering, ….</a:t>
            </a:r>
            <a:endParaRPr lang="eu-ES" smtClean="0"/>
          </a:p>
        </p:txBody>
      </p:sp>
      <p:sp>
        <p:nvSpPr>
          <p:cNvPr id="1048807" name="Slide Number Placeholder 5"/>
          <p:cNvSpPr>
            <a:spLocks noGrp="1"/>
          </p:cNvSpPr>
          <p:nvPr>
            <p:ph type="sldNum" sz="quarter" idx="12"/>
          </p:nvPr>
        </p:nvSpPr>
        <p:spPr/>
        <p:txBody>
          <a:bodyPr/>
          <a:lstStyle/>
          <a:p>
            <a:fld id="{089391AF-EDD8-4AC6-A8FB-A2B3BD074ABE}" type="slidenum">
              <a:rPr lang="en-US"/>
              <a:pPr/>
              <a:t>37</a:t>
            </a:fld>
            <a:endParaRPr lang="en-US"/>
          </a:p>
        </p:txBody>
      </p:sp>
      <p:sp>
        <p:nvSpPr>
          <p:cNvPr id="1048808" name="Date Placeholder 4"/>
          <p:cNvSpPr>
            <a:spLocks noGrp="1"/>
          </p:cNvSpPr>
          <p:nvPr>
            <p:ph type="dt" sz="half" idx="10"/>
          </p:nvPr>
        </p:nvSpPr>
        <p:spPr/>
        <p:txBody>
          <a:bodyPr/>
          <a:lstStyle/>
          <a:p>
            <a:fld id="{CF655C4F-BAF9-45FB-A071-D97BBF9D4BA4}" type="datetime1">
              <a:rPr lang="en-US" smtClean="0"/>
              <a:pPr/>
              <a:t>1/31/2018</a:t>
            </a:fld>
            <a:endParaRPr lang="en-US"/>
          </a:p>
        </p:txBody>
      </p:sp>
      <p:sp>
        <p:nvSpPr>
          <p:cNvPr id="1048809" name="Footer Placeholder 6"/>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0" name="Rectangle 2"/>
          <p:cNvSpPr>
            <a:spLocks noGrp="1" noChangeArrowheads="1"/>
          </p:cNvSpPr>
          <p:nvPr>
            <p:ph type="title"/>
          </p:nvPr>
        </p:nvSpPr>
        <p:spPr/>
        <p:txBody>
          <a:bodyPr/>
          <a:lstStyle/>
          <a:p>
            <a:pPr eaLnBrk="1" hangingPunct="1"/>
            <a:r>
              <a:rPr lang="en-US" smtClean="0"/>
              <a:t>Summary (MVC)</a:t>
            </a:r>
          </a:p>
        </p:txBody>
      </p:sp>
      <p:sp>
        <p:nvSpPr>
          <p:cNvPr id="1048821" name="Rectangle 3"/>
          <p:cNvSpPr>
            <a:spLocks noGrp="1" noChangeArrowheads="1"/>
          </p:cNvSpPr>
          <p:nvPr>
            <p:ph type="body" idx="1"/>
          </p:nvPr>
        </p:nvSpPr>
        <p:spPr/>
        <p:txBody>
          <a:bodyPr/>
          <a:lstStyle/>
          <a:p>
            <a:pPr eaLnBrk="1" hangingPunct="1"/>
            <a:r>
              <a:rPr lang="en-US" sz="2800" smtClean="0"/>
              <a:t>The intent of MVC is to keep neatly separate objects into one of tree categories</a:t>
            </a:r>
          </a:p>
          <a:p>
            <a:pPr lvl="1" eaLnBrk="1" hangingPunct="1"/>
            <a:r>
              <a:rPr lang="en-US" sz="2400" smtClean="0"/>
              <a:t>Model</a:t>
            </a:r>
          </a:p>
          <a:p>
            <a:pPr lvl="2" eaLnBrk="1" hangingPunct="1"/>
            <a:r>
              <a:rPr lang="en-US" sz="2000" smtClean="0"/>
              <a:t>The data, the business logic, rules, strategies, and so on</a:t>
            </a:r>
          </a:p>
          <a:p>
            <a:pPr lvl="1" eaLnBrk="1" hangingPunct="1"/>
            <a:r>
              <a:rPr lang="en-US" sz="2400" smtClean="0"/>
              <a:t>View</a:t>
            </a:r>
          </a:p>
          <a:p>
            <a:pPr lvl="2" eaLnBrk="1" hangingPunct="1"/>
            <a:r>
              <a:rPr lang="en-US" sz="2000" smtClean="0"/>
              <a:t>Displays the model and usually has components that allows user to edit change the model</a:t>
            </a:r>
          </a:p>
          <a:p>
            <a:pPr lvl="1" eaLnBrk="1" hangingPunct="1"/>
            <a:r>
              <a:rPr lang="en-US" sz="2400" smtClean="0"/>
              <a:t>Controller</a:t>
            </a:r>
          </a:p>
          <a:p>
            <a:pPr lvl="2" eaLnBrk="1" hangingPunct="1"/>
            <a:r>
              <a:rPr lang="en-US" sz="2000" smtClean="0"/>
              <a:t>Allows data to flow between the view and the model </a:t>
            </a:r>
          </a:p>
          <a:p>
            <a:pPr lvl="2" eaLnBrk="1" hangingPunct="1"/>
            <a:r>
              <a:rPr lang="en-US" sz="2000" smtClean="0"/>
              <a:t>The controller mediates between the view and model</a:t>
            </a:r>
            <a:endParaRPr lang="en-US" sz="2000" b="1" smtClean="0"/>
          </a:p>
        </p:txBody>
      </p:sp>
      <p:sp>
        <p:nvSpPr>
          <p:cNvPr id="1048822" name="Slide Number Placeholder 5"/>
          <p:cNvSpPr>
            <a:spLocks noGrp="1"/>
          </p:cNvSpPr>
          <p:nvPr>
            <p:ph type="sldNum" sz="quarter" idx="12"/>
          </p:nvPr>
        </p:nvSpPr>
        <p:spPr/>
        <p:txBody>
          <a:bodyPr/>
          <a:lstStyle/>
          <a:p>
            <a:fld id="{AB2E9263-70DF-449D-91FC-F2F970CA73B5}" type="slidenum">
              <a:rPr lang="en-US"/>
              <a:pPr/>
              <a:t>38</a:t>
            </a:fld>
            <a:endParaRPr lang="en-US"/>
          </a:p>
        </p:txBody>
      </p:sp>
      <p:sp>
        <p:nvSpPr>
          <p:cNvPr id="1048823" name="Date Placeholder 4"/>
          <p:cNvSpPr>
            <a:spLocks noGrp="1"/>
          </p:cNvSpPr>
          <p:nvPr>
            <p:ph type="dt" sz="half" idx="10"/>
          </p:nvPr>
        </p:nvSpPr>
        <p:spPr/>
        <p:txBody>
          <a:bodyPr/>
          <a:lstStyle/>
          <a:p>
            <a:fld id="{9D59E803-5324-43FD-B7B8-387D14CFFBB0}" type="datetime1">
              <a:rPr lang="en-US" smtClean="0"/>
              <a:pPr/>
              <a:t>1/31/2018</a:t>
            </a:fld>
            <a:endParaRPr lang="en-US"/>
          </a:p>
        </p:txBody>
      </p:sp>
      <p:sp>
        <p:nvSpPr>
          <p:cNvPr id="1048824" name="Footer Placeholder 6"/>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5" name="Rectangle 2"/>
          <p:cNvSpPr>
            <a:spLocks noGrp="1" noChangeArrowheads="1"/>
          </p:cNvSpPr>
          <p:nvPr>
            <p:ph type="title"/>
          </p:nvPr>
        </p:nvSpPr>
        <p:spPr>
          <a:xfrm>
            <a:off x="1154113" y="723900"/>
            <a:ext cx="7772400" cy="609600"/>
          </a:xfrm>
        </p:spPr>
        <p:txBody>
          <a:bodyPr>
            <a:normAutofit fontScale="90000"/>
          </a:bodyPr>
          <a:lstStyle/>
          <a:p>
            <a:pPr eaLnBrk="1" hangingPunct="1"/>
            <a:r>
              <a:rPr lang="en-US" smtClean="0"/>
              <a:t>Model</a:t>
            </a:r>
          </a:p>
        </p:txBody>
      </p:sp>
      <p:sp>
        <p:nvSpPr>
          <p:cNvPr id="1048826" name="Rectangle 3"/>
          <p:cNvSpPr>
            <a:spLocks noGrp="1" noChangeArrowheads="1"/>
          </p:cNvSpPr>
          <p:nvPr>
            <p:ph type="body" idx="1"/>
          </p:nvPr>
        </p:nvSpPr>
        <p:spPr/>
        <p:txBody>
          <a:bodyPr/>
          <a:lstStyle/>
          <a:p>
            <a:pPr eaLnBrk="1" hangingPunct="1"/>
            <a:r>
              <a:rPr lang="en-US" smtClean="0"/>
              <a:t>The Model's responsibilities</a:t>
            </a:r>
          </a:p>
          <a:p>
            <a:pPr lvl="1" eaLnBrk="1" hangingPunct="1"/>
            <a:r>
              <a:rPr lang="en-US" smtClean="0"/>
              <a:t>Provide access to the state of the system</a:t>
            </a:r>
          </a:p>
          <a:p>
            <a:pPr lvl="1" eaLnBrk="1" hangingPunct="1"/>
            <a:r>
              <a:rPr lang="en-US" smtClean="0"/>
              <a:t>Provide access to the system's functionality</a:t>
            </a:r>
          </a:p>
          <a:p>
            <a:pPr lvl="1" eaLnBrk="1" hangingPunct="1"/>
            <a:r>
              <a:rPr lang="en-US" smtClean="0"/>
              <a:t>Can notify the view(s) that its state has changed</a:t>
            </a:r>
          </a:p>
        </p:txBody>
      </p:sp>
      <p:sp>
        <p:nvSpPr>
          <p:cNvPr id="1048827" name="Slide Number Placeholder 5"/>
          <p:cNvSpPr>
            <a:spLocks noGrp="1"/>
          </p:cNvSpPr>
          <p:nvPr>
            <p:ph type="sldNum" sz="quarter" idx="12"/>
          </p:nvPr>
        </p:nvSpPr>
        <p:spPr/>
        <p:txBody>
          <a:bodyPr/>
          <a:lstStyle/>
          <a:p>
            <a:fld id="{30504AAE-A656-4348-A6CA-035DA7273FFC}" type="slidenum">
              <a:rPr lang="en-US"/>
              <a:pPr/>
              <a:t>39</a:t>
            </a:fld>
            <a:endParaRPr lang="en-US"/>
          </a:p>
        </p:txBody>
      </p:sp>
      <p:sp>
        <p:nvSpPr>
          <p:cNvPr id="1048828" name="Date Placeholder 4"/>
          <p:cNvSpPr>
            <a:spLocks noGrp="1"/>
          </p:cNvSpPr>
          <p:nvPr>
            <p:ph type="dt" sz="half" idx="10"/>
          </p:nvPr>
        </p:nvSpPr>
        <p:spPr/>
        <p:txBody>
          <a:bodyPr/>
          <a:lstStyle/>
          <a:p>
            <a:fld id="{52BCE605-3F7C-415D-BFEE-394AF18C1C5C}" type="datetime1">
              <a:rPr lang="en-US" smtClean="0"/>
              <a:pPr/>
              <a:t>1/31/2018</a:t>
            </a:fld>
            <a:endParaRPr lang="en-US"/>
          </a:p>
        </p:txBody>
      </p:sp>
      <p:sp>
        <p:nvSpPr>
          <p:cNvPr id="1048829" name="Footer Placeholder 6"/>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p:txBody>
          <a:bodyPr>
            <a:normAutofit/>
          </a:bodyPr>
          <a:lstStyle/>
          <a:p>
            <a:r>
              <a:rPr lang="en-US" dirty="0" smtClean="0"/>
              <a:t>Enterprise Application Integration</a:t>
            </a:r>
            <a:endParaRPr lang="en-US" dirty="0"/>
          </a:p>
        </p:txBody>
      </p:sp>
      <p:sp>
        <p:nvSpPr>
          <p:cNvPr id="1048616" name="Content Placeholder 2"/>
          <p:cNvSpPr>
            <a:spLocks noGrp="1"/>
          </p:cNvSpPr>
          <p:nvPr>
            <p:ph sz="quarter" idx="1"/>
          </p:nvPr>
        </p:nvSpPr>
        <p:spPr/>
        <p:txBody>
          <a:bodyPr>
            <a:normAutofit fontScale="84231" lnSpcReduction="20000"/>
          </a:bodyPr>
          <a:lstStyle/>
          <a:p>
            <a:pPr>
              <a:buNone/>
            </a:pPr>
            <a:r>
              <a:rPr lang="en-US" dirty="0" smtClean="0"/>
              <a:t>  Enterprise application integration (EAI) is the use of technologies and services across an enterprise to enable the integration of software applications and hardware systems. Many proprietary and open projects provide EAI solution support.EAI is related to middleware technologies. Other developing EAI technologies involve Web service integration, service-oriented architecture, content integration and business processes. Intercommunication between enterprise applications (EA), such as customer relations management (</a:t>
            </a:r>
            <a:r>
              <a:rPr lang="en-US" b="1" dirty="0" smtClean="0"/>
              <a:t>CRM</a:t>
            </a:r>
            <a:r>
              <a:rPr lang="en-US" dirty="0" smtClean="0"/>
              <a:t>), supply chain management (</a:t>
            </a:r>
            <a:r>
              <a:rPr lang="en-US" b="1" dirty="0" smtClean="0"/>
              <a:t>SCM</a:t>
            </a:r>
            <a:r>
              <a:rPr lang="en-US" dirty="0" smtClean="0"/>
              <a:t>) and business intelligence is not automated. Thus, EAs do not share common data or business rules. EAI links EA applications to simplify and automate business processes without applying excessive application or data structure changes. </a:t>
            </a:r>
            <a:r>
              <a:rPr lang="en-US" i="1" dirty="0" smtClean="0">
                <a:solidFill>
                  <a:schemeClr val="accent1">
                    <a:lumMod val="50000"/>
                  </a:schemeClr>
                </a:solidFill>
              </a:rPr>
              <a:t>However, EAI is challenged by different operating systems, database architectures and/or computer languages, as well as other situations where legacy systems are no longer supported by the original manufacturers. </a:t>
            </a:r>
          </a:p>
          <a:p>
            <a:pPr>
              <a:buNone/>
            </a:pPr>
            <a:r>
              <a:rPr lang="en-US" b="1" dirty="0" smtClean="0"/>
              <a:t>Keyword Web services and business integration </a:t>
            </a:r>
            <a:endParaRPr lang="en-US" b="1" dirty="0"/>
          </a:p>
        </p:txBody>
      </p:sp>
      <p:sp>
        <p:nvSpPr>
          <p:cNvPr id="1048617" name="Date Placeholder 3"/>
          <p:cNvSpPr>
            <a:spLocks noGrp="1"/>
          </p:cNvSpPr>
          <p:nvPr>
            <p:ph type="dt" sz="half" idx="10"/>
          </p:nvPr>
        </p:nvSpPr>
        <p:spPr/>
        <p:txBody>
          <a:bodyPr/>
          <a:lstStyle/>
          <a:p>
            <a:fld id="{7244A81A-4C83-4439-BC69-C0900CC4A3D7}" type="datetime1">
              <a:rPr lang="en-US" smtClean="0"/>
              <a:pPr/>
              <a:t>1/31/2018</a:t>
            </a:fld>
            <a:endParaRPr lang="en-US"/>
          </a:p>
        </p:txBody>
      </p:sp>
      <p:sp>
        <p:nvSpPr>
          <p:cNvPr id="1048618" name="Slide Number Placeholder 4"/>
          <p:cNvSpPr>
            <a:spLocks noGrp="1"/>
          </p:cNvSpPr>
          <p:nvPr>
            <p:ph type="sldNum" sz="quarter" idx="12"/>
          </p:nvPr>
        </p:nvSpPr>
        <p:spPr/>
        <p:txBody>
          <a:bodyPr/>
          <a:lstStyle/>
          <a:p>
            <a:fld id="{6BD54D52-D8B4-4B5B-9CAE-CC0AC70C052E}" type="slidenum">
              <a:rPr lang="en-US" smtClean="0"/>
              <a:pPr/>
              <a:t>4</a:t>
            </a:fld>
            <a:endParaRPr lang="en-US"/>
          </a:p>
        </p:txBody>
      </p:sp>
      <p:sp>
        <p:nvSpPr>
          <p:cNvPr id="1048619" name="Footer Placeholder 5"/>
          <p:cNvSpPr>
            <a:spLocks noGrp="1"/>
          </p:cNvSpPr>
          <p:nvPr>
            <p:ph type="ftr" sz="quarter" idx="11"/>
          </p:nvPr>
        </p:nvSpPr>
        <p:spPr/>
        <p:txBody>
          <a:bodyPr/>
          <a:lstStyle/>
          <a:p>
            <a:endParaRPr lang="en-US"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0" name="Rectangle 2"/>
          <p:cNvSpPr>
            <a:spLocks noGrp="1" noChangeArrowheads="1"/>
          </p:cNvSpPr>
          <p:nvPr>
            <p:ph type="title"/>
          </p:nvPr>
        </p:nvSpPr>
        <p:spPr>
          <a:xfrm>
            <a:off x="1154113" y="723900"/>
            <a:ext cx="7772400" cy="609600"/>
          </a:xfrm>
        </p:spPr>
        <p:txBody>
          <a:bodyPr>
            <a:normAutofit fontScale="90000"/>
          </a:bodyPr>
          <a:lstStyle/>
          <a:p>
            <a:pPr eaLnBrk="1" hangingPunct="1"/>
            <a:r>
              <a:rPr lang="en-US" smtClean="0"/>
              <a:t>View</a:t>
            </a:r>
          </a:p>
        </p:txBody>
      </p:sp>
      <p:sp>
        <p:nvSpPr>
          <p:cNvPr id="1048831" name="Rectangle 3"/>
          <p:cNvSpPr>
            <a:spLocks noGrp="1" noChangeArrowheads="1"/>
          </p:cNvSpPr>
          <p:nvPr>
            <p:ph type="body" idx="1"/>
          </p:nvPr>
        </p:nvSpPr>
        <p:spPr/>
        <p:txBody>
          <a:bodyPr/>
          <a:lstStyle/>
          <a:p>
            <a:pPr eaLnBrk="1" hangingPunct="1"/>
            <a:r>
              <a:rPr lang="en-US" smtClean="0"/>
              <a:t>The view's responsibilities</a:t>
            </a:r>
          </a:p>
          <a:p>
            <a:pPr lvl="1" eaLnBrk="1" hangingPunct="1"/>
            <a:r>
              <a:rPr lang="en-US" smtClean="0"/>
              <a:t>Display the state of the model to the user</a:t>
            </a:r>
          </a:p>
          <a:p>
            <a:pPr eaLnBrk="1" hangingPunct="1"/>
            <a:r>
              <a:rPr lang="en-US" smtClean="0"/>
              <a:t>At some point, the model (a.k.a. the observable) must registers the views (a.k.a. observers) so the model can notify the observers that its state has changed</a:t>
            </a:r>
          </a:p>
          <a:p>
            <a:pPr lvl="2" eaLnBrk="1" hangingPunct="1"/>
            <a:endParaRPr lang="en-US" smtClean="0"/>
          </a:p>
          <a:p>
            <a:pPr eaLnBrk="1" hangingPunct="1"/>
            <a:endParaRPr lang="en-US" smtClean="0"/>
          </a:p>
        </p:txBody>
      </p:sp>
      <p:sp>
        <p:nvSpPr>
          <p:cNvPr id="1048832" name="Slide Number Placeholder 5"/>
          <p:cNvSpPr>
            <a:spLocks noGrp="1"/>
          </p:cNvSpPr>
          <p:nvPr>
            <p:ph type="sldNum" sz="quarter" idx="12"/>
          </p:nvPr>
        </p:nvSpPr>
        <p:spPr/>
        <p:txBody>
          <a:bodyPr/>
          <a:lstStyle/>
          <a:p>
            <a:fld id="{F3A3167D-3900-4CD0-9133-EF5F1A9DB77A}" type="slidenum">
              <a:rPr lang="en-US"/>
              <a:pPr/>
              <a:t>40</a:t>
            </a:fld>
            <a:endParaRPr lang="en-US"/>
          </a:p>
        </p:txBody>
      </p:sp>
      <p:sp>
        <p:nvSpPr>
          <p:cNvPr id="1048833" name="Date Placeholder 4"/>
          <p:cNvSpPr>
            <a:spLocks noGrp="1"/>
          </p:cNvSpPr>
          <p:nvPr>
            <p:ph type="dt" sz="half" idx="10"/>
          </p:nvPr>
        </p:nvSpPr>
        <p:spPr/>
        <p:txBody>
          <a:bodyPr/>
          <a:lstStyle/>
          <a:p>
            <a:fld id="{DD2408DB-85FC-4758-B7E7-C5EB9A7E897C}" type="datetime1">
              <a:rPr lang="en-US" smtClean="0"/>
              <a:pPr/>
              <a:t>1/31/2018</a:t>
            </a:fld>
            <a:endParaRPr lang="en-US"/>
          </a:p>
        </p:txBody>
      </p:sp>
      <p:sp>
        <p:nvSpPr>
          <p:cNvPr id="1048834" name="Footer Placeholder 6"/>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5" name="Rectangle 2"/>
          <p:cNvSpPr>
            <a:spLocks noGrp="1" noChangeArrowheads="1"/>
          </p:cNvSpPr>
          <p:nvPr>
            <p:ph type="title"/>
          </p:nvPr>
        </p:nvSpPr>
        <p:spPr>
          <a:xfrm>
            <a:off x="1154113" y="723900"/>
            <a:ext cx="7772400" cy="609600"/>
          </a:xfrm>
        </p:spPr>
        <p:txBody>
          <a:bodyPr>
            <a:normAutofit fontScale="90000"/>
          </a:bodyPr>
          <a:lstStyle/>
          <a:p>
            <a:pPr eaLnBrk="1" hangingPunct="1"/>
            <a:r>
              <a:rPr lang="en-US" smtClean="0"/>
              <a:t>Controller</a:t>
            </a:r>
          </a:p>
        </p:txBody>
      </p:sp>
      <p:sp>
        <p:nvSpPr>
          <p:cNvPr id="1048836" name="Rectangle 3"/>
          <p:cNvSpPr>
            <a:spLocks noGrp="1" noChangeArrowheads="1"/>
          </p:cNvSpPr>
          <p:nvPr>
            <p:ph type="body" idx="1"/>
          </p:nvPr>
        </p:nvSpPr>
        <p:spPr/>
        <p:txBody>
          <a:bodyPr/>
          <a:lstStyle/>
          <a:p>
            <a:pPr eaLnBrk="1" hangingPunct="1"/>
            <a:r>
              <a:rPr lang="en-US" smtClean="0"/>
              <a:t>The controller's responsibilities</a:t>
            </a:r>
          </a:p>
          <a:p>
            <a:pPr lvl="1" eaLnBrk="1" hangingPunct="1"/>
            <a:r>
              <a:rPr lang="en-US" smtClean="0"/>
              <a:t>Accept user input</a:t>
            </a:r>
          </a:p>
          <a:p>
            <a:pPr lvl="2" eaLnBrk="1" hangingPunct="1"/>
            <a:r>
              <a:rPr lang="en-US" smtClean="0"/>
              <a:t>Button clicks, key presses, mouse movements, slider bar changes</a:t>
            </a:r>
          </a:p>
          <a:p>
            <a:pPr lvl="1" eaLnBrk="1" hangingPunct="1"/>
            <a:r>
              <a:rPr lang="en-US" smtClean="0"/>
              <a:t>Send messages to the model, which may in turn notify it observers</a:t>
            </a:r>
          </a:p>
          <a:p>
            <a:pPr lvl="1" eaLnBrk="1" hangingPunct="1"/>
            <a:r>
              <a:rPr lang="en-US" smtClean="0"/>
              <a:t>Send appropriate messages to the view </a:t>
            </a:r>
          </a:p>
          <a:p>
            <a:pPr eaLnBrk="1" hangingPunct="1"/>
            <a:r>
              <a:rPr lang="en-US" smtClean="0"/>
              <a:t>In Java, listeners are controllers</a:t>
            </a:r>
          </a:p>
        </p:txBody>
      </p:sp>
      <p:sp>
        <p:nvSpPr>
          <p:cNvPr id="1048837" name="Slide Number Placeholder 5"/>
          <p:cNvSpPr>
            <a:spLocks noGrp="1"/>
          </p:cNvSpPr>
          <p:nvPr>
            <p:ph type="sldNum" sz="quarter" idx="12"/>
          </p:nvPr>
        </p:nvSpPr>
        <p:spPr/>
        <p:txBody>
          <a:bodyPr/>
          <a:lstStyle/>
          <a:p>
            <a:fld id="{CDA75645-9F95-4F2A-BFBE-F9A60D5B1459}" type="slidenum">
              <a:rPr lang="en-US"/>
              <a:pPr/>
              <a:t>41</a:t>
            </a:fld>
            <a:endParaRPr lang="en-US"/>
          </a:p>
        </p:txBody>
      </p:sp>
      <p:sp>
        <p:nvSpPr>
          <p:cNvPr id="1048838" name="Date Placeholder 4"/>
          <p:cNvSpPr>
            <a:spLocks noGrp="1"/>
          </p:cNvSpPr>
          <p:nvPr>
            <p:ph type="dt" sz="half" idx="10"/>
          </p:nvPr>
        </p:nvSpPr>
        <p:spPr/>
        <p:txBody>
          <a:bodyPr/>
          <a:lstStyle/>
          <a:p>
            <a:fld id="{EDA9551C-D261-4EAA-B02B-C3137ACEED4F}" type="datetime1">
              <a:rPr lang="en-US" smtClean="0"/>
              <a:pPr/>
              <a:t>1/31/2018</a:t>
            </a:fld>
            <a:endParaRPr lang="en-US"/>
          </a:p>
        </p:txBody>
      </p:sp>
      <p:sp>
        <p:nvSpPr>
          <p:cNvPr id="1048839" name="Footer Placeholder 6"/>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0" name="Rectangle 2"/>
          <p:cNvSpPr>
            <a:spLocks noGrp="1" noChangeArrowheads="1"/>
          </p:cNvSpPr>
          <p:nvPr>
            <p:ph type="title"/>
          </p:nvPr>
        </p:nvSpPr>
        <p:spPr>
          <a:xfrm>
            <a:off x="1828800" y="749300"/>
            <a:ext cx="7315200" cy="698500"/>
          </a:xfrm>
        </p:spPr>
        <p:txBody>
          <a:bodyPr>
            <a:normAutofit fontScale="90000"/>
          </a:bodyPr>
          <a:lstStyle/>
          <a:p>
            <a:pPr eaLnBrk="1" hangingPunct="1"/>
            <a:r>
              <a:rPr lang="en-US" sz="2400" smtClean="0"/>
              <a:t>from </a:t>
            </a:r>
            <a:r>
              <a:rPr lang="en-US" sz="2400" smtClean="0">
                <a:hlinkClick r:id="rId2"/>
              </a:rPr>
              <a:t>http://www.enode.com/x/markup/tutorial/mvc.html</a:t>
            </a:r>
            <a:r>
              <a:rPr lang="en-US" sz="2400" smtClean="0"/>
              <a:t>)</a:t>
            </a:r>
            <a:r>
              <a:rPr lang="en-US" smtClean="0"/>
              <a:t> </a:t>
            </a:r>
          </a:p>
        </p:txBody>
      </p:sp>
      <p:pic>
        <p:nvPicPr>
          <p:cNvPr id="2097162" name="Picture 3"/>
          <p:cNvPicPr>
            <a:picLocks noChangeAspect="1" noChangeArrowheads="1"/>
          </p:cNvPicPr>
          <p:nvPr/>
        </p:nvPicPr>
        <p:blipFill>
          <a:blip r:embed="rId3" cstate="print"/>
          <a:srcRect/>
          <a:stretch>
            <a:fillRect/>
          </a:stretch>
        </p:blipFill>
        <p:spPr bwMode="auto">
          <a:xfrm>
            <a:off x="384175" y="1600200"/>
            <a:ext cx="7616825" cy="5105400"/>
          </a:xfrm>
          <a:prstGeom prst="rect">
            <a:avLst/>
          </a:prstGeom>
          <a:noFill/>
          <a:ln w="9525">
            <a:noFill/>
            <a:miter lim="800000"/>
            <a:headEnd/>
            <a:tailEnd/>
          </a:ln>
        </p:spPr>
      </p:pic>
      <p:sp>
        <p:nvSpPr>
          <p:cNvPr id="1048841" name="Slide Number Placeholder 5"/>
          <p:cNvSpPr>
            <a:spLocks noGrp="1"/>
          </p:cNvSpPr>
          <p:nvPr>
            <p:ph type="sldNum" sz="quarter" idx="12"/>
          </p:nvPr>
        </p:nvSpPr>
        <p:spPr/>
        <p:txBody>
          <a:bodyPr/>
          <a:lstStyle/>
          <a:p>
            <a:fld id="{55DB2457-6751-49BC-874C-C7300282A51C}" type="slidenum">
              <a:rPr lang="en-US"/>
              <a:pPr/>
              <a:t>42</a:t>
            </a:fld>
            <a:endParaRPr lang="en-US"/>
          </a:p>
        </p:txBody>
      </p:sp>
      <p:sp>
        <p:nvSpPr>
          <p:cNvPr id="1048842" name="Date Placeholder 4"/>
          <p:cNvSpPr>
            <a:spLocks noGrp="1"/>
          </p:cNvSpPr>
          <p:nvPr>
            <p:ph type="dt" sz="half" idx="10"/>
          </p:nvPr>
        </p:nvSpPr>
        <p:spPr/>
        <p:txBody>
          <a:bodyPr/>
          <a:lstStyle/>
          <a:p>
            <a:fld id="{F6D0065A-17EB-4260-8D1F-C6CB4A224160}" type="datetime1">
              <a:rPr lang="en-US" smtClean="0"/>
              <a:pPr/>
              <a:t>1/31/2018</a:t>
            </a:fld>
            <a:endParaRPr lang="en-US"/>
          </a:p>
        </p:txBody>
      </p:sp>
      <p:sp>
        <p:nvSpPr>
          <p:cNvPr id="1048843" name="Footer Placeholder 6"/>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9" name="Title 1"/>
          <p:cNvSpPr>
            <a:spLocks noGrp="1"/>
          </p:cNvSpPr>
          <p:nvPr>
            <p:ph type="title"/>
          </p:nvPr>
        </p:nvSpPr>
        <p:spPr/>
        <p:txBody>
          <a:bodyPr/>
          <a:lstStyle/>
          <a:p>
            <a:r>
              <a:rPr lang="en-US" smtClean="0"/>
              <a:t>Quiz?</a:t>
            </a:r>
          </a:p>
        </p:txBody>
      </p:sp>
      <p:sp>
        <p:nvSpPr>
          <p:cNvPr id="1048850" name="Content Placeholder 2"/>
          <p:cNvSpPr>
            <a:spLocks noGrp="1"/>
          </p:cNvSpPr>
          <p:nvPr>
            <p:ph idx="1"/>
          </p:nvPr>
        </p:nvSpPr>
        <p:spPr>
          <a:xfrm>
            <a:off x="228600" y="1600200"/>
            <a:ext cx="8458200" cy="457200"/>
          </a:xfrm>
        </p:spPr>
        <p:txBody>
          <a:bodyPr>
            <a:normAutofit fontScale="95833"/>
          </a:bodyPr>
          <a:lstStyle/>
          <a:p>
            <a:pPr>
              <a:buFontTx/>
              <a:buNone/>
            </a:pPr>
            <a:r>
              <a:rPr lang="en-US" sz="2400" smtClean="0"/>
              <a:t>Model? ________          View? _________       Controller? ________</a:t>
            </a:r>
          </a:p>
          <a:p>
            <a:endParaRPr lang="en-US" smtClean="0"/>
          </a:p>
        </p:txBody>
      </p:sp>
      <p:sp>
        <p:nvSpPr>
          <p:cNvPr id="1048851" name="Slide Number Placeholder 3"/>
          <p:cNvSpPr>
            <a:spLocks noGrp="1"/>
          </p:cNvSpPr>
          <p:nvPr>
            <p:ph type="sldNum" sz="quarter" idx="12"/>
          </p:nvPr>
        </p:nvSpPr>
        <p:spPr/>
        <p:txBody>
          <a:bodyPr/>
          <a:lstStyle/>
          <a:p>
            <a:r>
              <a:rPr lang="en-US" smtClean="0"/>
              <a:t>16-</a:t>
            </a:r>
            <a:fld id="{071F2913-5AC9-40BD-9853-39B8D3EA2B0B}" type="slidenum">
              <a:rPr lang="en-US" smtClean="0"/>
              <a:pPr/>
              <a:t>43</a:t>
            </a:fld>
            <a:endParaRPr lang="en-US"/>
          </a:p>
        </p:txBody>
      </p:sp>
      <p:pic>
        <p:nvPicPr>
          <p:cNvPr id="2097163" name="Picture 4" descr="WhackAMoleClass.png"/>
          <p:cNvPicPr>
            <a:picLocks noChangeAspect="1"/>
          </p:cNvPicPr>
          <p:nvPr/>
        </p:nvPicPr>
        <p:blipFill>
          <a:blip r:embed="rId2" cstate="print"/>
          <a:srcRect/>
          <a:stretch>
            <a:fillRect/>
          </a:stretch>
        </p:blipFill>
        <p:spPr bwMode="auto">
          <a:xfrm>
            <a:off x="152400" y="2028825"/>
            <a:ext cx="8077200" cy="4826000"/>
          </a:xfrm>
          <a:prstGeom prst="rect">
            <a:avLst/>
          </a:prstGeom>
          <a:noFill/>
          <a:ln w="9525">
            <a:noFill/>
            <a:miter lim="800000"/>
            <a:headEnd/>
            <a:tailEnd/>
          </a:ln>
        </p:spPr>
      </p:pic>
      <p:sp>
        <p:nvSpPr>
          <p:cNvPr id="1048852" name="Date Placeholder 5"/>
          <p:cNvSpPr>
            <a:spLocks noGrp="1"/>
          </p:cNvSpPr>
          <p:nvPr>
            <p:ph type="dt" sz="half" idx="10"/>
          </p:nvPr>
        </p:nvSpPr>
        <p:spPr/>
        <p:txBody>
          <a:bodyPr/>
          <a:lstStyle/>
          <a:p>
            <a:fld id="{EF0F483F-DD40-42F1-AAEA-5AD6E0E2E661}" type="datetime1">
              <a:rPr lang="en-US" smtClean="0"/>
              <a:pPr/>
              <a:t>1/31/2018</a:t>
            </a:fld>
            <a:endParaRPr lang="en-US"/>
          </a:p>
        </p:txBody>
      </p:sp>
      <p:sp>
        <p:nvSpPr>
          <p:cNvPr id="1048853" name="Footer Placeholder 6"/>
          <p:cNvSpPr>
            <a:spLocks noGrp="1"/>
          </p:cNvSpPr>
          <p:nvPr>
            <p:ph type="ftr" sz="quarter" idx="11"/>
          </p:nvPr>
        </p:nvSpPr>
        <p:spPr/>
        <p:txBody>
          <a:bodyPr/>
          <a:lstStyle/>
          <a:p>
            <a:endParaRPr lang="en-US" dirty="0"/>
          </a:p>
        </p:txBody>
      </p:sp>
      <p:sp>
        <p:nvSpPr>
          <p:cNvPr id="8" name="Slide Number Placeholder 3"/>
          <p:cNvSpPr txBox="1">
            <a:spLocks/>
          </p:cNvSpPr>
          <p:nvPr/>
        </p:nvSpPr>
        <p:spPr>
          <a:xfrm>
            <a:off x="152400" y="6248400"/>
            <a:ext cx="457200" cy="457200"/>
          </a:xfrm>
          <a:prstGeom prst="ellipse">
            <a:avLst/>
          </a:prstGeom>
          <a:solidFill>
            <a:schemeClr val="accent1"/>
          </a:solidFill>
        </p:spPr>
        <p:txBody>
          <a:bodyPr wrap="none" lIns="0" tIns="0" rIns="0" bIns="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360023D-25E5-4745-AAD9-71FB1AFCD69D}" type="slidenum">
              <a:rPr kumimoji="0" lang="en-US" sz="1400" b="0" i="0" u="none" strike="noStrike" kern="1200" cap="none" spc="0" normalizeH="0" baseline="0" noProof="0" smtClean="0">
                <a:ln>
                  <a:noFill/>
                </a:ln>
                <a:solidFill>
                  <a:srgbClr val="FFFFFF"/>
                </a:solidFill>
                <a:effectLst/>
                <a:uLnTx/>
                <a:uFillTx/>
                <a:latin typeface="+mj-lt"/>
                <a:ea typeface="+mj-ea"/>
                <a:cs typeface="+mj-cs"/>
              </a:rPr>
              <a:pPr marL="0" marR="0" lvl="0" indent="0" algn="ctr" defTabSz="914400" rtl="0" eaLnBrk="1" fontAlgn="auto" latinLnBrk="0" hangingPunct="1">
                <a:lnSpc>
                  <a:spcPct val="100000"/>
                </a:lnSpc>
                <a:spcBef>
                  <a:spcPts val="0"/>
                </a:spcBef>
                <a:spcAft>
                  <a:spcPts val="0"/>
                </a:spcAft>
                <a:buClrTx/>
                <a:buSzTx/>
                <a:buFontTx/>
                <a:buNone/>
                <a:tabLst/>
                <a:defRPr/>
              </a:pPr>
              <a:t>43</a:t>
            </a:fld>
            <a:endParaRPr kumimoji="0" lang="en-US" sz="1400" b="0" i="0" u="none" strike="noStrike" kern="1200" cap="none" spc="0" normalizeH="0" baseline="0" noProof="0" dirty="0">
              <a:ln>
                <a:noFill/>
              </a:ln>
              <a:solidFill>
                <a:srgbClr val="FFFFFF"/>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p:txBody>
          <a:bodyPr/>
          <a:lstStyle/>
          <a:p>
            <a:r>
              <a:rPr lang="en-US" dirty="0" smtClean="0"/>
              <a:t>How enterprise System Works?</a:t>
            </a:r>
            <a:endParaRPr lang="en-US" dirty="0"/>
          </a:p>
        </p:txBody>
      </p:sp>
      <p:pic>
        <p:nvPicPr>
          <p:cNvPr id="2097152" name="Picture 1041" descr="Fig-9-1"/>
          <p:cNvPicPr>
            <a:picLocks noGrp="1" noChangeAspect="1" noChangeArrowheads="1"/>
          </p:cNvPicPr>
          <p:nvPr>
            <p:ph sz="quarter" idx="1"/>
          </p:nvPr>
        </p:nvPicPr>
        <p:blipFill>
          <a:blip r:embed="rId2" cstate="print"/>
          <a:srcRect/>
          <a:stretch>
            <a:fillRect/>
          </a:stretch>
        </p:blipFill>
        <p:spPr bwMode="auto">
          <a:xfrm>
            <a:off x="644769" y="1447800"/>
            <a:ext cx="7080739" cy="3933092"/>
          </a:xfrm>
          <a:prstGeom prst="rect">
            <a:avLst/>
          </a:prstGeom>
          <a:noFill/>
          <a:ln w="9525">
            <a:noFill/>
            <a:miter lim="800000"/>
            <a:headEnd/>
            <a:tailEnd/>
          </a:ln>
        </p:spPr>
      </p:pic>
      <p:sp>
        <p:nvSpPr>
          <p:cNvPr id="1048621" name="Text Box 1028"/>
          <p:cNvSpPr txBox="1">
            <a:spLocks noChangeArrowheads="1"/>
          </p:cNvSpPr>
          <p:nvPr/>
        </p:nvSpPr>
        <p:spPr bwMode="auto">
          <a:xfrm>
            <a:off x="304800" y="5410200"/>
            <a:ext cx="8534400" cy="830997"/>
          </a:xfrm>
          <a:prstGeom prst="rect">
            <a:avLst/>
          </a:prstGeom>
          <a:noFill/>
          <a:ln w="9525">
            <a:noFill/>
            <a:miter lim="800000"/>
            <a:headEnd/>
            <a:tailEnd/>
          </a:ln>
        </p:spPr>
        <p:txBody>
          <a:bodyPr wrap="square">
            <a:spAutoFit/>
          </a:bodyPr>
          <a:lstStyle/>
          <a:p>
            <a:pPr>
              <a:spcBef>
                <a:spcPct val="50000"/>
              </a:spcBef>
            </a:pPr>
            <a:r>
              <a:rPr lang="en-US" sz="1600" b="1" dirty="0"/>
              <a:t>Enterprise systems feature a set of integrated software modules and a central database that enables data to be shared by many different business processes and functional areas throughout the enterprise.</a:t>
            </a:r>
          </a:p>
        </p:txBody>
      </p:sp>
      <p:sp>
        <p:nvSpPr>
          <p:cNvPr id="1048622" name="Date Placeholder 4"/>
          <p:cNvSpPr>
            <a:spLocks noGrp="1"/>
          </p:cNvSpPr>
          <p:nvPr>
            <p:ph type="dt" sz="half" idx="10"/>
          </p:nvPr>
        </p:nvSpPr>
        <p:spPr/>
        <p:txBody>
          <a:bodyPr/>
          <a:lstStyle/>
          <a:p>
            <a:fld id="{11750861-0292-468B-B434-0D6476197FA1}" type="datetime1">
              <a:rPr lang="en-US" smtClean="0"/>
              <a:pPr/>
              <a:t>1/31/2018</a:t>
            </a:fld>
            <a:endParaRPr lang="en-US"/>
          </a:p>
        </p:txBody>
      </p:sp>
      <p:sp>
        <p:nvSpPr>
          <p:cNvPr id="1048623" name="Slide Number Placeholder 6"/>
          <p:cNvSpPr>
            <a:spLocks noGrp="1"/>
          </p:cNvSpPr>
          <p:nvPr>
            <p:ph type="sldNum" sz="quarter" idx="12"/>
          </p:nvPr>
        </p:nvSpPr>
        <p:spPr/>
        <p:txBody>
          <a:bodyPr/>
          <a:lstStyle/>
          <a:p>
            <a:fld id="{6BD54D52-D8B4-4B5B-9CAE-CC0AC70C052E}" type="slidenum">
              <a:rPr lang="en-US" smtClean="0"/>
              <a:pPr/>
              <a:t>5</a:t>
            </a:fld>
            <a:endParaRPr lang="en-US"/>
          </a:p>
        </p:txBody>
      </p:sp>
      <p:sp>
        <p:nvSpPr>
          <p:cNvPr id="1048624" name="Footer Placeholder 7"/>
          <p:cNvSpPr>
            <a:spLocks noGrp="1"/>
          </p:cNvSpPr>
          <p:nvPr>
            <p:ph type="ftr" sz="quarter" idx="11"/>
          </p:nvPr>
        </p:nvSpPr>
        <p:spPr/>
        <p:txBody>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p:txBody>
          <a:bodyPr>
            <a:normAutofit/>
          </a:bodyPr>
          <a:lstStyle/>
          <a:p>
            <a:r>
              <a:rPr lang="en-US" dirty="0" smtClean="0"/>
              <a:t>What is EAI?</a:t>
            </a:r>
            <a:endParaRPr lang="en-US" dirty="0"/>
          </a:p>
        </p:txBody>
      </p:sp>
      <p:sp>
        <p:nvSpPr>
          <p:cNvPr id="1048626" name="Content Placeholder 2"/>
          <p:cNvSpPr>
            <a:spLocks noGrp="1"/>
          </p:cNvSpPr>
          <p:nvPr>
            <p:ph sz="quarter" idx="1"/>
          </p:nvPr>
        </p:nvSpPr>
        <p:spPr/>
        <p:txBody>
          <a:bodyPr>
            <a:normAutofit fontScale="96154"/>
          </a:bodyPr>
          <a:lstStyle/>
          <a:p>
            <a:r>
              <a:rPr lang="en-US" dirty="0" smtClean="0"/>
              <a:t>an application coupling mechanism, to integrate individual applications into enterprise</a:t>
            </a:r>
          </a:p>
          <a:p>
            <a:r>
              <a:rPr lang="en-US" dirty="0" smtClean="0"/>
              <a:t>provides a unified interface to legacy systems</a:t>
            </a:r>
          </a:p>
          <a:p>
            <a:r>
              <a:rPr lang="en-US" dirty="0" smtClean="0"/>
              <a:t>defined as the uses of software and computer systems architectural principles to integrate a set of enterprise computer applications</a:t>
            </a:r>
          </a:p>
          <a:p>
            <a:r>
              <a:rPr lang="en-US" dirty="0" smtClean="0"/>
              <a:t>The real beauty of Enterprise Application Integration is making various separate applications work together to produce a unified set of functionality</a:t>
            </a:r>
            <a:endParaRPr lang="en-US" dirty="0"/>
          </a:p>
        </p:txBody>
      </p:sp>
      <p:sp>
        <p:nvSpPr>
          <p:cNvPr id="1048627" name="Date Placeholder 3"/>
          <p:cNvSpPr>
            <a:spLocks noGrp="1"/>
          </p:cNvSpPr>
          <p:nvPr>
            <p:ph type="dt" sz="half" idx="10"/>
          </p:nvPr>
        </p:nvSpPr>
        <p:spPr/>
        <p:txBody>
          <a:bodyPr/>
          <a:lstStyle/>
          <a:p>
            <a:fld id="{642EE0BF-5C84-42C5-A72F-C0B033EC470F}" type="datetime1">
              <a:rPr lang="en-US" smtClean="0"/>
              <a:pPr/>
              <a:t>1/31/2018</a:t>
            </a:fld>
            <a:endParaRPr lang="en-US"/>
          </a:p>
        </p:txBody>
      </p:sp>
      <p:sp>
        <p:nvSpPr>
          <p:cNvPr id="1048628" name="Slide Number Placeholder 4"/>
          <p:cNvSpPr>
            <a:spLocks noGrp="1"/>
          </p:cNvSpPr>
          <p:nvPr>
            <p:ph type="sldNum" sz="quarter" idx="12"/>
          </p:nvPr>
        </p:nvSpPr>
        <p:spPr/>
        <p:txBody>
          <a:bodyPr/>
          <a:lstStyle/>
          <a:p>
            <a:fld id="{6BD54D52-D8B4-4B5B-9CAE-CC0AC70C052E}" type="slidenum">
              <a:rPr lang="en-US" smtClean="0"/>
              <a:pPr/>
              <a:t>6</a:t>
            </a:fld>
            <a:endParaRPr lang="en-US"/>
          </a:p>
        </p:txBody>
      </p:sp>
      <p:sp>
        <p:nvSpPr>
          <p:cNvPr id="1048629" name="Footer Placeholder 5"/>
          <p:cNvSpPr>
            <a:spLocks noGrp="1"/>
          </p:cNvSpPr>
          <p:nvPr>
            <p:ph type="ftr" sz="quarter" idx="11"/>
          </p:nvPr>
        </p:nvSpPr>
        <p:spPr/>
        <p:txBody>
          <a:bodyPr/>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p:nvPr>
        </p:nvSpPr>
        <p:spPr/>
        <p:txBody>
          <a:bodyPr/>
          <a:lstStyle/>
          <a:p>
            <a:r>
              <a:rPr lang="en-US" dirty="0" smtClean="0"/>
              <a:t>Why EAI?</a:t>
            </a:r>
            <a:endParaRPr lang="en-US" dirty="0"/>
          </a:p>
        </p:txBody>
      </p:sp>
      <p:sp>
        <p:nvSpPr>
          <p:cNvPr id="1048631" name="Content Placeholder 2"/>
          <p:cNvSpPr>
            <a:spLocks noGrp="1"/>
          </p:cNvSpPr>
          <p:nvPr>
            <p:ph sz="quarter" idx="1"/>
          </p:nvPr>
        </p:nvSpPr>
        <p:spPr/>
        <p:txBody>
          <a:bodyPr>
            <a:normAutofit fontScale="95833"/>
          </a:bodyPr>
          <a:lstStyle/>
          <a:p>
            <a:pPr lvl="1"/>
            <a:r>
              <a:rPr lang="en-US" sz="2600" dirty="0" smtClean="0"/>
              <a:t>System development over the last 20 years has tended to emphasize core functionality as opposed to integration</a:t>
            </a:r>
          </a:p>
          <a:p>
            <a:pPr lvl="1"/>
            <a:r>
              <a:rPr lang="en-US" sz="2600" dirty="0" smtClean="0"/>
              <a:t>Many systems are difficult to integrate with other similar systems</a:t>
            </a:r>
          </a:p>
          <a:p>
            <a:pPr lvl="1"/>
            <a:r>
              <a:rPr lang="en-US" sz="2600" dirty="0" smtClean="0"/>
              <a:t>Ultimately, it comes down to a cost issue.  Building a system with integration in mind reduces the amount of money spent on further system development</a:t>
            </a:r>
          </a:p>
          <a:p>
            <a:pPr lvl="1"/>
            <a:r>
              <a:rPr lang="en-US" sz="2600" dirty="0" smtClean="0"/>
              <a:t>30% of the IT budget is spent on linking/merging of databases and sources</a:t>
            </a:r>
          </a:p>
          <a:p>
            <a:pPr>
              <a:buNone/>
            </a:pPr>
            <a:endParaRPr lang="en-US" dirty="0"/>
          </a:p>
        </p:txBody>
      </p:sp>
      <p:sp>
        <p:nvSpPr>
          <p:cNvPr id="1048632" name="Date Placeholder 3"/>
          <p:cNvSpPr>
            <a:spLocks noGrp="1"/>
          </p:cNvSpPr>
          <p:nvPr>
            <p:ph type="dt" sz="half" idx="10"/>
          </p:nvPr>
        </p:nvSpPr>
        <p:spPr/>
        <p:txBody>
          <a:bodyPr/>
          <a:lstStyle/>
          <a:p>
            <a:fld id="{150889C2-0B7C-485E-B770-C2B2AB77AFD4}" type="datetime1">
              <a:rPr lang="en-US" smtClean="0"/>
              <a:pPr/>
              <a:t>1/31/2018</a:t>
            </a:fld>
            <a:endParaRPr lang="en-US"/>
          </a:p>
        </p:txBody>
      </p:sp>
      <p:sp>
        <p:nvSpPr>
          <p:cNvPr id="1048633" name="Slide Number Placeholder 4"/>
          <p:cNvSpPr>
            <a:spLocks noGrp="1"/>
          </p:cNvSpPr>
          <p:nvPr>
            <p:ph type="sldNum" sz="quarter" idx="12"/>
          </p:nvPr>
        </p:nvSpPr>
        <p:spPr/>
        <p:txBody>
          <a:bodyPr/>
          <a:lstStyle/>
          <a:p>
            <a:fld id="{6BD54D52-D8B4-4B5B-9CAE-CC0AC70C052E}" type="slidenum">
              <a:rPr lang="en-US" smtClean="0"/>
              <a:pPr/>
              <a:t>7</a:t>
            </a:fld>
            <a:endParaRPr lang="en-US"/>
          </a:p>
        </p:txBody>
      </p:sp>
      <p:sp>
        <p:nvSpPr>
          <p:cNvPr id="1048634" name="Footer Placeholder 5"/>
          <p:cNvSpPr>
            <a:spLocks noGrp="1"/>
          </p:cNvSpPr>
          <p:nvPr>
            <p:ph type="ftr" sz="quarter" idx="11"/>
          </p:nvPr>
        </p:nvSpPr>
        <p:spPr/>
        <p:txBody>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1"/>
          <p:cNvSpPr>
            <a:spLocks noGrp="1"/>
          </p:cNvSpPr>
          <p:nvPr>
            <p:ph type="title"/>
          </p:nvPr>
        </p:nvSpPr>
        <p:spPr/>
        <p:txBody>
          <a:bodyPr/>
          <a:lstStyle/>
          <a:p>
            <a:r>
              <a:rPr lang="en-US" dirty="0" smtClean="0"/>
              <a:t>Why EAI?</a:t>
            </a:r>
            <a:endParaRPr lang="en-US" dirty="0"/>
          </a:p>
        </p:txBody>
      </p:sp>
      <p:sp>
        <p:nvSpPr>
          <p:cNvPr id="1048636" name="Content Placeholder 2"/>
          <p:cNvSpPr>
            <a:spLocks noGrp="1"/>
          </p:cNvSpPr>
          <p:nvPr>
            <p:ph sz="quarter" idx="1"/>
          </p:nvPr>
        </p:nvSpPr>
        <p:spPr/>
        <p:txBody>
          <a:bodyPr>
            <a:normAutofit fontScale="86250" lnSpcReduction="10000"/>
          </a:bodyPr>
          <a:lstStyle/>
          <a:p>
            <a:pPr lvl="1"/>
            <a:r>
              <a:rPr lang="en-US" sz="2900" dirty="0" smtClean="0"/>
              <a:t>It would be great if everyone used the same servers with the same operating system with the same clients, etc</a:t>
            </a:r>
          </a:p>
          <a:p>
            <a:pPr lvl="1"/>
            <a:r>
              <a:rPr lang="en-US" sz="2900" b="1" dirty="0" smtClean="0"/>
              <a:t>Reality is very diverse</a:t>
            </a:r>
            <a:r>
              <a:rPr lang="en-US" sz="2900" dirty="0" smtClean="0"/>
              <a:t>.  We can expect a mix of mainframes, Windows, UNIX, Linux, VMS, as well as many other systems</a:t>
            </a:r>
          </a:p>
          <a:p>
            <a:pPr lvl="1"/>
            <a:r>
              <a:rPr lang="en-US" sz="2900" dirty="0" smtClean="0"/>
              <a:t>Getting them to work/share data together is the issue! </a:t>
            </a:r>
          </a:p>
          <a:p>
            <a:pPr lvl="1">
              <a:lnSpc>
                <a:spcPct val="90000"/>
              </a:lnSpc>
            </a:pPr>
            <a:r>
              <a:rPr lang="en-US" sz="2900" dirty="0" smtClean="0"/>
              <a:t>The market is stocked with legacy systems designed to support single users without thought to integrating them into a larger whole.</a:t>
            </a:r>
          </a:p>
          <a:p>
            <a:pPr lvl="1">
              <a:lnSpc>
                <a:spcPct val="90000"/>
              </a:lnSpc>
            </a:pPr>
            <a:r>
              <a:rPr lang="en-US" sz="2900" dirty="0" smtClean="0"/>
              <a:t>Many of these systems still provide value to the organization.</a:t>
            </a:r>
          </a:p>
          <a:p>
            <a:pPr lvl="1">
              <a:lnSpc>
                <a:spcPct val="90000"/>
              </a:lnSpc>
            </a:pPr>
            <a:r>
              <a:rPr lang="en-US" sz="2900" dirty="0" smtClean="0"/>
              <a:t>Packaged applications often create their own set of issues and problems</a:t>
            </a:r>
          </a:p>
          <a:p>
            <a:pPr>
              <a:buNone/>
            </a:pPr>
            <a:endParaRPr lang="en-US" sz="3200" dirty="0"/>
          </a:p>
        </p:txBody>
      </p:sp>
      <p:sp>
        <p:nvSpPr>
          <p:cNvPr id="1048637" name="Date Placeholder 3"/>
          <p:cNvSpPr>
            <a:spLocks noGrp="1"/>
          </p:cNvSpPr>
          <p:nvPr>
            <p:ph type="dt" sz="half" idx="10"/>
          </p:nvPr>
        </p:nvSpPr>
        <p:spPr/>
        <p:txBody>
          <a:bodyPr/>
          <a:lstStyle/>
          <a:p>
            <a:fld id="{747A1075-7EE1-42E7-80FB-84A548293973}" type="datetime1">
              <a:rPr lang="en-US" smtClean="0"/>
              <a:pPr/>
              <a:t>1/31/2018</a:t>
            </a:fld>
            <a:endParaRPr lang="en-US"/>
          </a:p>
        </p:txBody>
      </p:sp>
      <p:sp>
        <p:nvSpPr>
          <p:cNvPr id="1048638" name="Slide Number Placeholder 4"/>
          <p:cNvSpPr>
            <a:spLocks noGrp="1"/>
          </p:cNvSpPr>
          <p:nvPr>
            <p:ph type="sldNum" sz="quarter" idx="12"/>
          </p:nvPr>
        </p:nvSpPr>
        <p:spPr/>
        <p:txBody>
          <a:bodyPr/>
          <a:lstStyle/>
          <a:p>
            <a:fld id="{6BD54D52-D8B4-4B5B-9CAE-CC0AC70C052E}" type="slidenum">
              <a:rPr lang="en-US" smtClean="0"/>
              <a:pPr/>
              <a:t>8</a:t>
            </a:fld>
            <a:endParaRPr lang="en-US"/>
          </a:p>
        </p:txBody>
      </p:sp>
      <p:sp>
        <p:nvSpPr>
          <p:cNvPr id="1048639" name="Footer Placeholder 5"/>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8640" name="Title 1"/>
          <p:cNvSpPr>
            <a:spLocks noGrp="1"/>
          </p:cNvSpPr>
          <p:nvPr>
            <p:ph type="title"/>
          </p:nvPr>
        </p:nvSpPr>
        <p:spPr/>
        <p:txBody>
          <a:bodyPr/>
          <a:lstStyle/>
          <a:p>
            <a:r>
              <a:rPr lang="en-US" dirty="0" smtClean="0"/>
              <a:t>Why EAI?</a:t>
            </a:r>
            <a:endParaRPr lang="en-US" dirty="0"/>
          </a:p>
        </p:txBody>
      </p:sp>
      <p:sp>
        <p:nvSpPr>
          <p:cNvPr id="1048641" name="Content Placeholder 2"/>
          <p:cNvSpPr>
            <a:spLocks noGrp="1"/>
          </p:cNvSpPr>
          <p:nvPr>
            <p:ph sz="quarter" idx="1"/>
          </p:nvPr>
        </p:nvSpPr>
        <p:spPr/>
        <p:txBody>
          <a:bodyPr>
            <a:normAutofit fontScale="93750"/>
          </a:bodyPr>
          <a:lstStyle/>
          <a:p>
            <a:pPr lvl="1"/>
            <a:r>
              <a:rPr lang="en-US" sz="2800" dirty="0" smtClean="0"/>
              <a:t>EAI is defined as “the unrestricted sharing of data and business processes among </a:t>
            </a:r>
            <a:r>
              <a:rPr lang="en-US" sz="2800" i="1" dirty="0" smtClean="0"/>
              <a:t>any</a:t>
            </a:r>
            <a:r>
              <a:rPr lang="en-US" sz="2800" dirty="0" smtClean="0"/>
              <a:t> connected applications and data sources in the enterprise.”</a:t>
            </a:r>
          </a:p>
          <a:p>
            <a:pPr lvl="1"/>
            <a:r>
              <a:rPr lang="en-US" sz="2800" dirty="0" smtClean="0"/>
              <a:t> Using EAI effectively will allow us to integrate without have to make major changes to our current infrastructure</a:t>
            </a:r>
            <a:endParaRPr lang="en-US" sz="2800" dirty="0"/>
          </a:p>
        </p:txBody>
      </p:sp>
      <p:sp>
        <p:nvSpPr>
          <p:cNvPr id="1048642" name="Date Placeholder 3"/>
          <p:cNvSpPr>
            <a:spLocks noGrp="1"/>
          </p:cNvSpPr>
          <p:nvPr>
            <p:ph type="dt" sz="half" idx="10"/>
          </p:nvPr>
        </p:nvSpPr>
        <p:spPr/>
        <p:txBody>
          <a:bodyPr/>
          <a:lstStyle/>
          <a:p>
            <a:fld id="{DEC02894-3240-4CAE-898E-8BCA0E6F9F1C}" type="datetime1">
              <a:rPr lang="en-US" smtClean="0"/>
              <a:pPr/>
              <a:t>1/31/2018</a:t>
            </a:fld>
            <a:endParaRPr lang="en-US"/>
          </a:p>
        </p:txBody>
      </p:sp>
      <p:sp>
        <p:nvSpPr>
          <p:cNvPr id="1048643" name="Slide Number Placeholder 4"/>
          <p:cNvSpPr>
            <a:spLocks noGrp="1"/>
          </p:cNvSpPr>
          <p:nvPr>
            <p:ph type="sldNum" sz="quarter" idx="12"/>
          </p:nvPr>
        </p:nvSpPr>
        <p:spPr/>
        <p:txBody>
          <a:bodyPr/>
          <a:lstStyle/>
          <a:p>
            <a:fld id="{6BD54D52-D8B4-4B5B-9CAE-CC0AC70C052E}" type="slidenum">
              <a:rPr lang="en-US" smtClean="0"/>
              <a:pPr/>
              <a:t>9</a:t>
            </a:fld>
            <a:endParaRPr lang="en-US"/>
          </a:p>
        </p:txBody>
      </p:sp>
      <p:sp>
        <p:nvSpPr>
          <p:cNvPr id="1048644" name="Footer Placeholder 5"/>
          <p:cNvSpPr>
            <a:spLocks noGrp="1"/>
          </p:cNvSpPr>
          <p:nvPr>
            <p:ph type="ftr" sz="quarter" idx="11"/>
          </p:nvPr>
        </p:nvSpPr>
        <p:spPr/>
        <p:txBody>
          <a:bodyPr/>
          <a:lstStyle/>
          <a:p>
            <a:endParaRPr lang="en-US" dirty="0"/>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TotalTime>
  <Words>2677</Words>
  <Application>Microsoft Office PowerPoint</Application>
  <PresentationFormat>On-screen Show (4:3)</PresentationFormat>
  <Paragraphs>325</Paragraphs>
  <Slides>43</Slides>
  <Notes>7</Notes>
  <HiddenSlides>1</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Equity</vt:lpstr>
      <vt:lpstr>Introduction </vt:lpstr>
      <vt:lpstr>What is Enterprise?</vt:lpstr>
      <vt:lpstr>Trend(better tools, greater impact, powerful option) </vt:lpstr>
      <vt:lpstr>Enterprise Application Integration</vt:lpstr>
      <vt:lpstr>How enterprise System Works?</vt:lpstr>
      <vt:lpstr>What is EAI?</vt:lpstr>
      <vt:lpstr>Why EAI?</vt:lpstr>
      <vt:lpstr>Why EAI?</vt:lpstr>
      <vt:lpstr>Why EAI?</vt:lpstr>
      <vt:lpstr>Applying Technology </vt:lpstr>
      <vt:lpstr>Applying Technology </vt:lpstr>
      <vt:lpstr>Slide 12</vt:lpstr>
      <vt:lpstr>Problem in EAI</vt:lpstr>
      <vt:lpstr>Defining EAI</vt:lpstr>
      <vt:lpstr>How is EAI different?</vt:lpstr>
      <vt:lpstr>EAI Brings Order to the Enterprise </vt:lpstr>
      <vt:lpstr>Purpose of EAI</vt:lpstr>
      <vt:lpstr>Multitier Architecture</vt:lpstr>
      <vt:lpstr>Slide 19</vt:lpstr>
      <vt:lpstr>3-tier architecture (application view)</vt:lpstr>
      <vt:lpstr>Slide 21</vt:lpstr>
      <vt:lpstr>Typical web-oriented 3-tier architecture</vt:lpstr>
      <vt:lpstr>Web-oriented 3-tier architecture:  tools &amp; technologies</vt:lpstr>
      <vt:lpstr>N-Tier Architecture - Advantages  </vt:lpstr>
      <vt:lpstr>Slide 25</vt:lpstr>
      <vt:lpstr>Slide 26</vt:lpstr>
      <vt:lpstr>The Disadvantages of the N-Tier Deployment</vt:lpstr>
      <vt:lpstr>Tier and Layer</vt:lpstr>
      <vt:lpstr>Model View Controller (MVC)</vt:lpstr>
      <vt:lpstr>Smalltalk-80™ </vt:lpstr>
      <vt:lpstr>Smalltalk-80™ continued</vt:lpstr>
      <vt:lpstr>Sun says</vt:lpstr>
      <vt:lpstr>Sun continued</vt:lpstr>
      <vt:lpstr>Java Server Pages</vt:lpstr>
      <vt:lpstr>OO-tips Says</vt:lpstr>
      <vt:lpstr>Wikipedia says</vt:lpstr>
      <vt:lpstr>MVC Benefits</vt:lpstr>
      <vt:lpstr>Summary (MVC)</vt:lpstr>
      <vt:lpstr>Model</vt:lpstr>
      <vt:lpstr>View</vt:lpstr>
      <vt:lpstr>Controller</vt:lpstr>
      <vt:lpstr>from http://www.enode.com/x/markup/tutorial/mvc.html) </vt:lpstr>
      <vt:lpstr>Quiz?</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dc:title>
  <dc:creator>User</dc:creator>
  <cp:lastModifiedBy>Windows User</cp:lastModifiedBy>
  <cp:revision>17</cp:revision>
  <dcterms:created xsi:type="dcterms:W3CDTF">2016-05-14T06:38:03Z</dcterms:created>
  <dcterms:modified xsi:type="dcterms:W3CDTF">2018-01-31T16:52:45Z</dcterms:modified>
</cp:coreProperties>
</file>