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5" r:id="rId2"/>
    <p:sldId id="297" r:id="rId3"/>
    <p:sldId id="296" r:id="rId4"/>
    <p:sldId id="298" r:id="rId5"/>
    <p:sldId id="258" r:id="rId6"/>
    <p:sldId id="268" r:id="rId7"/>
    <p:sldId id="267" r:id="rId8"/>
    <p:sldId id="291" r:id="rId9"/>
    <p:sldId id="292" r:id="rId10"/>
    <p:sldId id="299" r:id="rId11"/>
    <p:sldId id="275" r:id="rId12"/>
    <p:sldId id="276" r:id="rId13"/>
    <p:sldId id="277" r:id="rId14"/>
    <p:sldId id="278" r:id="rId15"/>
    <p:sldId id="293" r:id="rId16"/>
    <p:sldId id="305" r:id="rId17"/>
    <p:sldId id="306" r:id="rId18"/>
    <p:sldId id="307" r:id="rId19"/>
    <p:sldId id="308" r:id="rId20"/>
    <p:sldId id="309" r:id="rId21"/>
    <p:sldId id="310" r:id="rId22"/>
    <p:sldId id="311" r:id="rId23"/>
    <p:sldId id="269" r:id="rId24"/>
    <p:sldId id="280" r:id="rId25"/>
    <p:sldId id="281" r:id="rId26"/>
    <p:sldId id="273" r:id="rId27"/>
    <p:sldId id="274" r:id="rId28"/>
    <p:sldId id="301" r:id="rId29"/>
    <p:sldId id="302" r:id="rId30"/>
    <p:sldId id="303" r:id="rId31"/>
    <p:sldId id="31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9517" autoAdjust="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2C7DD-AEB8-48A9-9E9D-6CFB6D979656}" type="datetimeFigureOut">
              <a:rPr lang="en-US" smtClean="0"/>
              <a:pPr/>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E69CE-2C46-42AE-A856-D23A2CD0ED47}" type="slidenum">
              <a:rPr lang="en-US" smtClean="0"/>
              <a:pPr/>
              <a:t>‹#›</a:t>
            </a:fld>
            <a:endParaRPr lang="en-US"/>
          </a:p>
        </p:txBody>
      </p:sp>
    </p:spTree>
    <p:extLst>
      <p:ext uri="{BB962C8B-B14F-4D97-AF65-F5344CB8AC3E}">
        <p14:creationId xmlns:p14="http://schemas.microsoft.com/office/powerpoint/2010/main" xmlns="" val="183209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XML Document Representing a Purchase Order</a:t>
            </a:r>
          </a:p>
          <a:p>
            <a:endParaRPr lang="en-US" dirty="0"/>
          </a:p>
        </p:txBody>
      </p:sp>
      <p:sp>
        <p:nvSpPr>
          <p:cNvPr id="4" name="Slide Number Placeholder 3"/>
          <p:cNvSpPr>
            <a:spLocks noGrp="1"/>
          </p:cNvSpPr>
          <p:nvPr>
            <p:ph type="sldNum" sz="quarter" idx="10"/>
          </p:nvPr>
        </p:nvSpPr>
        <p:spPr/>
        <p:txBody>
          <a:bodyPr/>
          <a:lstStyle/>
          <a:p>
            <a:fld id="{654E69CE-2C46-42AE-A856-D23A2CD0ED47}" type="slidenum">
              <a:rPr lang="en-US" smtClean="0"/>
              <a:pPr/>
              <a:t>12</a:t>
            </a:fld>
            <a:endParaRPr lang="en-US"/>
          </a:p>
        </p:txBody>
      </p:sp>
    </p:spTree>
    <p:extLst>
      <p:ext uri="{BB962C8B-B14F-4D97-AF65-F5344CB8AC3E}">
        <p14:creationId xmlns:p14="http://schemas.microsoft.com/office/powerpoint/2010/main" xmlns="" val="154528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Architecture for XML Processing (JAXP) is an API that provides a common, implementation-independent interface for creating and using the SAX, DOM, and XSLT APIs in Java.</a:t>
            </a:r>
          </a:p>
          <a:p>
            <a:r>
              <a:rPr lang="en-US" dirty="0" smtClean="0"/>
              <a:t>Prior to JAXP, there were different incompatible versions of XML parsers and transformers from different vendors. JAXP has provided an abstraction layer on top of these vendor-specific XML API implementations to parse</a:t>
            </a:r>
          </a:p>
          <a:p>
            <a:r>
              <a:rPr lang="en-US" dirty="0" smtClean="0"/>
              <a:t>and transform XML resources.</a:t>
            </a:r>
          </a:p>
          <a:p>
            <a:r>
              <a:rPr lang="en-US" dirty="0" smtClean="0"/>
              <a:t>Note that JAXP doesn’t use a different mechanism to parse and transform XML documents. Instead, applications can use it to access the underlying XML APIs indirectly in a common manner. Applications can then replace a</a:t>
            </a:r>
          </a:p>
          <a:p>
            <a:r>
              <a:rPr lang="en-US" dirty="0" smtClean="0"/>
              <a:t>vendor’s implementation with another. Using JAXP, you can parse XML documents with SAX or DOM as the underlying strategy, or transform them to a new format using XSLT.</a:t>
            </a:r>
            <a:endParaRPr lang="en-US" dirty="0"/>
          </a:p>
        </p:txBody>
      </p:sp>
      <p:sp>
        <p:nvSpPr>
          <p:cNvPr id="4" name="Slide Number Placeholder 3"/>
          <p:cNvSpPr>
            <a:spLocks noGrp="1"/>
          </p:cNvSpPr>
          <p:nvPr>
            <p:ph type="sldNum" sz="quarter" idx="10"/>
          </p:nvPr>
        </p:nvSpPr>
        <p:spPr/>
        <p:txBody>
          <a:bodyPr/>
          <a:lstStyle/>
          <a:p>
            <a:fld id="{654E69CE-2C46-42AE-A856-D23A2CD0ED47}" type="slidenum">
              <a:rPr lang="en-US" smtClean="0"/>
              <a:pPr/>
              <a:t>14</a:t>
            </a:fld>
            <a:endParaRPr lang="en-US"/>
          </a:p>
        </p:txBody>
      </p:sp>
    </p:spTree>
    <p:extLst>
      <p:ext uri="{BB962C8B-B14F-4D97-AF65-F5344CB8AC3E}">
        <p14:creationId xmlns:p14="http://schemas.microsoft.com/office/powerpoint/2010/main" xmlns="" val="68708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Architecture for XML Processing (JAXP) is an API that provides a common, implementation-independent interface for creating and using the SAX, DOM, and XSLT APIs in Java.</a:t>
            </a:r>
          </a:p>
          <a:p>
            <a:r>
              <a:rPr lang="en-US" dirty="0" smtClean="0"/>
              <a:t>Prior to JAXP, there were different incompatible versions of XML parsers and transformers from different vendors. JAXP has provided an abstraction layer on top of these vendor-specific XML API implementations to parse</a:t>
            </a:r>
          </a:p>
          <a:p>
            <a:r>
              <a:rPr lang="en-US" dirty="0" smtClean="0"/>
              <a:t>and transform XML resources.</a:t>
            </a:r>
          </a:p>
          <a:p>
            <a:r>
              <a:rPr lang="en-US" dirty="0" smtClean="0"/>
              <a:t>Note that JAXP doesn’t use a different mechanism to parse and transform XML documents. Instead, applications can use it to access the underlying XML APIs indirectly in a common manner. Applications can then replace a</a:t>
            </a:r>
          </a:p>
          <a:p>
            <a:r>
              <a:rPr lang="en-US" dirty="0" smtClean="0"/>
              <a:t>vendor’s implementation with another. Using JAXP, you can parse XML documents with SAX or DOM as the underlying strategy, or transform them to a new format using XSLT.</a:t>
            </a:r>
            <a:endParaRPr lang="en-US" dirty="0"/>
          </a:p>
        </p:txBody>
      </p:sp>
      <p:sp>
        <p:nvSpPr>
          <p:cNvPr id="4" name="Slide Number Placeholder 3"/>
          <p:cNvSpPr>
            <a:spLocks noGrp="1"/>
          </p:cNvSpPr>
          <p:nvPr>
            <p:ph type="sldNum" sz="quarter" idx="10"/>
          </p:nvPr>
        </p:nvSpPr>
        <p:spPr/>
        <p:txBody>
          <a:bodyPr/>
          <a:lstStyle/>
          <a:p>
            <a:fld id="{654E69CE-2C46-42AE-A856-D23A2CD0ED47}" type="slidenum">
              <a:rPr lang="en-US" smtClean="0"/>
              <a:pPr/>
              <a:t>15</a:t>
            </a:fld>
            <a:endParaRPr lang="en-US"/>
          </a:p>
        </p:txBody>
      </p:sp>
    </p:spTree>
    <p:extLst>
      <p:ext uri="{BB962C8B-B14F-4D97-AF65-F5344CB8AC3E}">
        <p14:creationId xmlns:p14="http://schemas.microsoft.com/office/powerpoint/2010/main" xmlns="" val="68708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SOAP web services depend on several technologies and protocols to transport and to transform data from a consumer to a service provider in a standard way. The ones that you will come across more often are the following:</a:t>
            </a:r>
          </a:p>
          <a:p>
            <a:r>
              <a:rPr lang="en-US" dirty="0" smtClean="0"/>
              <a:t>Extensible Markup Language (XML) is the basic foundation on which SOAP web services are built and defined (SOAP, WSDL, and UDDI).</a:t>
            </a:r>
          </a:p>
          <a:p>
            <a:r>
              <a:rPr lang="en-US" dirty="0" smtClean="0"/>
              <a:t>• Web Services Description Language (WSDL) defines the protocol, interface, message types, and interactions between the consumer and the provider.</a:t>
            </a:r>
          </a:p>
          <a:p>
            <a:r>
              <a:rPr lang="en-US" dirty="0" smtClean="0"/>
              <a:t>• Simple Object Access Protocol (SOAP) is a message-encoding protocol based on XML technologies, defining an envelope for web services communication.</a:t>
            </a:r>
          </a:p>
          <a:p>
            <a:r>
              <a:rPr lang="en-US" dirty="0" smtClean="0"/>
              <a:t>• Messages are exchanged using a transport protocol. Although Hypertext Transfer Protocol (HTTP) is the most widely adopted transport protocol, others such as SMTP or JMS can also be used.</a:t>
            </a:r>
          </a:p>
          <a:p>
            <a:r>
              <a:rPr lang="en-US" dirty="0" smtClean="0"/>
              <a:t>• Universal Description Discovery, and Integration (UDDI) is an optional service registry and discovery mechanism, similar to the Yellow Pages; it can be used for storing and categorizing SOAP web services interfaces (WSDL).</a:t>
            </a:r>
          </a:p>
          <a:p>
            <a:r>
              <a:rPr lang="en-US" dirty="0" smtClean="0"/>
              <a:t>With these standard technologies, SOAP web services provide almost unlimited potential. Clients can call a service, which can be mapped to any program and accommodate any data type and structure to exchange messages through XML.</a:t>
            </a:r>
            <a:endParaRPr lang="en-US" dirty="0"/>
          </a:p>
        </p:txBody>
      </p:sp>
      <p:sp>
        <p:nvSpPr>
          <p:cNvPr id="4" name="Slide Number Placeholder 3"/>
          <p:cNvSpPr>
            <a:spLocks noGrp="1"/>
          </p:cNvSpPr>
          <p:nvPr>
            <p:ph type="sldNum" sz="quarter" idx="10"/>
          </p:nvPr>
        </p:nvSpPr>
        <p:spPr/>
        <p:txBody>
          <a:bodyPr/>
          <a:lstStyle/>
          <a:p>
            <a:fld id="{654E69CE-2C46-42AE-A856-D23A2CD0ED47}" type="slidenum">
              <a:rPr lang="en-US" smtClean="0"/>
              <a:pPr/>
              <a:t>24</a:t>
            </a:fld>
            <a:endParaRPr lang="en-US"/>
          </a:p>
        </p:txBody>
      </p:sp>
    </p:spTree>
    <p:extLst>
      <p:ext uri="{BB962C8B-B14F-4D97-AF65-F5344CB8AC3E}">
        <p14:creationId xmlns:p14="http://schemas.microsoft.com/office/powerpoint/2010/main" xmlns="" val="252164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10066"/>
            <a:ext cx="12192000" cy="7516514"/>
            <a:chOff x="0" y="-110066"/>
            <a:chExt cx="12192000" cy="7516514"/>
          </a:xfrm>
        </p:grpSpPr>
        <p:cxnSp>
          <p:nvCxnSpPr>
            <p:cNvPr id="32" name="Straight Connector 31"/>
            <p:cNvCxnSpPr/>
            <p:nvPr/>
          </p:nvCxnSpPr>
          <p:spPr>
            <a:xfrm>
              <a:off x="10972800" y="-110066"/>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27" idx="5"/>
            </p:cNvCxnSpPr>
            <p:nvPr/>
          </p:nvCxnSpPr>
          <p:spPr>
            <a:xfrm flipH="1">
              <a:off x="8347260" y="6449681"/>
              <a:ext cx="3844740" cy="95676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0895556" y="-8467"/>
              <a:ext cx="129326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11928296" y="-8467"/>
              <a:ext cx="26370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1168009" y="6041362"/>
              <a:ext cx="1023991" cy="816638"/>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10898730" y="-8467"/>
              <a:ext cx="129009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1513792" y="-8467"/>
              <a:ext cx="67503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102742"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6628700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378802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554406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128451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4179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104685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1516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188938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3908301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107369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54006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347864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249754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183894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17047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pPr/>
              <a:t>2/7/2018</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pPr/>
              <a:t>‹#›</a:t>
            </a:fld>
            <a:endParaRPr lang="en-US"/>
          </a:p>
        </p:txBody>
      </p:sp>
    </p:spTree>
    <p:extLst>
      <p:ext uri="{BB962C8B-B14F-4D97-AF65-F5344CB8AC3E}">
        <p14:creationId xmlns:p14="http://schemas.microsoft.com/office/powerpoint/2010/main" xmlns="" val="318519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 y="1807"/>
            <a:ext cx="12191999" cy="7126825"/>
            <a:chOff x="1" y="-8467"/>
            <a:chExt cx="12191999" cy="7126825"/>
          </a:xfrm>
        </p:grpSpPr>
        <p:cxnSp>
          <p:nvCxnSpPr>
            <p:cNvPr id="20" name="Straight Connector 19"/>
            <p:cNvCxnSpPr/>
            <p:nvPr/>
          </p:nvCxnSpPr>
          <p:spPr>
            <a:xfrm flipH="1">
              <a:off x="11193542" y="5866544"/>
              <a:ext cx="967010" cy="957134"/>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290323" y="5219272"/>
              <a:ext cx="726165" cy="189908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11844152" y="-8467"/>
              <a:ext cx="344673"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1590866" y="-8467"/>
              <a:ext cx="60113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11590866" y="5054884"/>
              <a:ext cx="601134" cy="1803115"/>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1537878" y="-8467"/>
              <a:ext cx="650947"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513792" y="-8467"/>
              <a:ext cx="675032"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1528596" y="-8467"/>
              <a:ext cx="660228"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1003622" y="4458984"/>
              <a:ext cx="1185203" cy="2399016"/>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 y="4013200"/>
              <a:ext cx="102742"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44150" y="167812"/>
            <a:ext cx="10757803" cy="66439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955497"/>
            <a:ext cx="10716480" cy="50858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974139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SORCER" TargetMode="External"/><Relationship Id="rId3" Type="http://schemas.openxmlformats.org/officeDocument/2006/relationships/hyperlink" Target="https://en.wikipedia.org/wiki/SOAP" TargetMode="External"/><Relationship Id="rId7" Type="http://schemas.openxmlformats.org/officeDocument/2006/relationships/hyperlink" Target="https://en.wikipedia.org/wiki/Apache_Thrift" TargetMode="External"/><Relationship Id="rId2" Type="http://schemas.openxmlformats.org/officeDocument/2006/relationships/hyperlink" Target="https://en.wikipedia.org/wiki/Web_services" TargetMode="External"/><Relationship Id="rId1" Type="http://schemas.openxmlformats.org/officeDocument/2006/relationships/slideLayout" Target="../slideLayouts/slideLayout2.xml"/><Relationship Id="rId6" Type="http://schemas.openxmlformats.org/officeDocument/2006/relationships/hyperlink" Target="https://en.wikipedia.org/wiki/Windows_Communication_Foundation" TargetMode="External"/><Relationship Id="rId5" Type="http://schemas.openxmlformats.org/officeDocument/2006/relationships/hyperlink" Target="https://en.wikipedia.org/wiki/OPC_Unified_Architecture" TargetMode="External"/><Relationship Id="rId4" Type="http://schemas.openxmlformats.org/officeDocument/2006/relationships/hyperlink" Target="https://en.wikipedia.org/wiki/Representational_state_transf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abc.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9332730" cy="1646302"/>
          </a:xfrm>
        </p:spPr>
        <p:txBody>
          <a:bodyPr/>
          <a:lstStyle/>
          <a:p>
            <a:r>
              <a:rPr lang="en-US" dirty="0" smtClean="0"/>
              <a:t>Web Technology Concept</a:t>
            </a:r>
            <a:br>
              <a:rPr lang="en-US" dirty="0" smtClean="0"/>
            </a:br>
            <a:endParaRPr lang="en-US" dirty="0"/>
          </a:p>
        </p:txBody>
      </p:sp>
    </p:spTree>
    <p:extLst>
      <p:ext uri="{BB962C8B-B14F-4D97-AF65-F5344CB8AC3E}">
        <p14:creationId xmlns:p14="http://schemas.microsoft.com/office/powerpoint/2010/main" xmlns="" val="2254852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Architectures can operate independently of specific technologies and can therefore be implemented using a wide range of technologies, including:</a:t>
            </a:r>
          </a:p>
          <a:p>
            <a:r>
              <a:rPr lang="en-US" dirty="0" smtClean="0">
                <a:hlinkClick r:id="rId2" tooltip="Web services"/>
              </a:rPr>
              <a:t>Web services</a:t>
            </a:r>
            <a:r>
              <a:rPr lang="en-US" dirty="0" smtClean="0"/>
              <a:t> based on WSDL and </a:t>
            </a:r>
            <a:r>
              <a:rPr lang="en-US" dirty="0" smtClean="0">
                <a:hlinkClick r:id="rId3" tooltip="SOAP"/>
              </a:rPr>
              <a:t>SOAP</a:t>
            </a:r>
            <a:endParaRPr lang="en-US" dirty="0" smtClean="0"/>
          </a:p>
          <a:p>
            <a:r>
              <a:rPr lang="en-US" dirty="0" smtClean="0"/>
              <a:t>Messaging, e.g., with </a:t>
            </a:r>
            <a:r>
              <a:rPr lang="en-US" dirty="0" err="1" smtClean="0"/>
              <a:t>ActiveMQ</a:t>
            </a:r>
            <a:r>
              <a:rPr lang="en-US" dirty="0" smtClean="0"/>
              <a:t>, JMS, </a:t>
            </a:r>
            <a:r>
              <a:rPr lang="en-US" dirty="0" err="1" smtClean="0"/>
              <a:t>RabbitMQ</a:t>
            </a:r>
            <a:endParaRPr lang="en-US" dirty="0" smtClean="0"/>
          </a:p>
          <a:p>
            <a:r>
              <a:rPr lang="en-US" dirty="0" err="1" smtClean="0"/>
              <a:t>RESTful</a:t>
            </a:r>
            <a:r>
              <a:rPr lang="en-US" dirty="0" smtClean="0"/>
              <a:t> HTTP, with </a:t>
            </a:r>
            <a:r>
              <a:rPr lang="en-US" dirty="0" smtClean="0">
                <a:hlinkClick r:id="rId4" tooltip="Representational state transfer"/>
              </a:rPr>
              <a:t>Representational state transfer</a:t>
            </a:r>
            <a:r>
              <a:rPr lang="en-US" dirty="0" smtClean="0"/>
              <a:t> (REST) constituting its own constraints-based architectural style</a:t>
            </a:r>
          </a:p>
          <a:p>
            <a:r>
              <a:rPr lang="en-US" dirty="0" smtClean="0">
                <a:hlinkClick r:id="rId5" tooltip="OPC Unified Architecture"/>
              </a:rPr>
              <a:t>OPC-UA</a:t>
            </a:r>
            <a:endParaRPr lang="en-US" dirty="0" smtClean="0"/>
          </a:p>
          <a:p>
            <a:r>
              <a:rPr lang="en-US" dirty="0" smtClean="0">
                <a:hlinkClick r:id="rId6" tooltip="Windows Communication Foundation"/>
              </a:rPr>
              <a:t>WCF</a:t>
            </a:r>
            <a:r>
              <a:rPr lang="en-US" dirty="0" smtClean="0"/>
              <a:t> (Microsoft's implementation of Web services, forming a part of WCF)</a:t>
            </a:r>
          </a:p>
          <a:p>
            <a:r>
              <a:rPr lang="en-US" dirty="0" smtClean="0">
                <a:hlinkClick r:id="rId7" tooltip="Apache Thrift"/>
              </a:rPr>
              <a:t>Apache Thrift</a:t>
            </a:r>
            <a:endParaRPr lang="en-US" dirty="0" smtClean="0"/>
          </a:p>
          <a:p>
            <a:r>
              <a:rPr lang="en-US" dirty="0" smtClean="0">
                <a:hlinkClick r:id="rId8" tooltip="SORCER"/>
              </a:rPr>
              <a:t>SORCER</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Data Exchange Format </a:t>
            </a:r>
            <a:br>
              <a:rPr lang="en-US" dirty="0" smtClean="0"/>
            </a:br>
            <a:r>
              <a:rPr lang="en-US" dirty="0" smtClean="0"/>
              <a:t>											XML</a:t>
            </a:r>
            <a:endParaRPr lang="en-US" dirty="0"/>
          </a:p>
        </p:txBody>
      </p:sp>
      <p:sp>
        <p:nvSpPr>
          <p:cNvPr id="3" name="Content Placeholder 2"/>
          <p:cNvSpPr>
            <a:spLocks noGrp="1"/>
          </p:cNvSpPr>
          <p:nvPr>
            <p:ph idx="1"/>
          </p:nvPr>
        </p:nvSpPr>
        <p:spPr/>
        <p:txBody>
          <a:bodyPr>
            <a:normAutofit/>
          </a:bodyPr>
          <a:lstStyle/>
          <a:p>
            <a:r>
              <a:rPr lang="en-US" sz="2800" dirty="0"/>
              <a:t>The </a:t>
            </a:r>
            <a:r>
              <a:rPr lang="en-US" sz="2800" dirty="0" err="1"/>
              <a:t>eXtensible</a:t>
            </a:r>
            <a:r>
              <a:rPr lang="en-US" sz="2800" dirty="0"/>
              <a:t> Markup Language (XML), </a:t>
            </a:r>
            <a:endParaRPr lang="en-US" sz="2800" dirty="0" smtClean="0"/>
          </a:p>
          <a:p>
            <a:r>
              <a:rPr lang="en-US" sz="2800" dirty="0" smtClean="0"/>
              <a:t>Derived </a:t>
            </a:r>
            <a:r>
              <a:rPr lang="en-US" sz="2800" dirty="0"/>
              <a:t>from the Standard Generalized Markup Language (SGML), </a:t>
            </a:r>
            <a:endParaRPr lang="en-US" sz="2800" dirty="0" smtClean="0"/>
          </a:p>
          <a:p>
            <a:r>
              <a:rPr lang="en-US" sz="2800" dirty="0" smtClean="0"/>
              <a:t>Was originally </a:t>
            </a:r>
            <a:r>
              <a:rPr lang="en-US" sz="2800" dirty="0"/>
              <a:t>envisioned as a language for defining new document formats for the World Wide </a:t>
            </a:r>
            <a:r>
              <a:rPr lang="en-US" sz="2800" dirty="0" smtClean="0"/>
              <a:t>Web</a:t>
            </a:r>
          </a:p>
        </p:txBody>
      </p:sp>
    </p:spTree>
    <p:extLst>
      <p:ext uri="{BB962C8B-B14F-4D97-AF65-F5344CB8AC3E}">
        <p14:creationId xmlns:p14="http://schemas.microsoft.com/office/powerpoint/2010/main" xmlns="" val="1359364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XML </a:t>
            </a:r>
            <a:r>
              <a:rPr lang="en-US" dirty="0"/>
              <a:t>Document</a:t>
            </a:r>
          </a:p>
        </p:txBody>
      </p:sp>
      <p:sp>
        <p:nvSpPr>
          <p:cNvPr id="3" name="Content Placeholder 2"/>
          <p:cNvSpPr>
            <a:spLocks noGrp="1"/>
          </p:cNvSpPr>
          <p:nvPr>
            <p:ph idx="1"/>
          </p:nvPr>
        </p:nvSpPr>
        <p:spPr>
          <a:xfrm>
            <a:off x="677334" y="1293223"/>
            <a:ext cx="10716480" cy="4748139"/>
          </a:xfrm>
        </p:spPr>
        <p:txBody>
          <a:bodyPr>
            <a:normAutofit fontScale="77500" lnSpcReduction="20000"/>
          </a:bodyPr>
          <a:lstStyle/>
          <a:p>
            <a:pPr marL="0" indent="0">
              <a:buNone/>
            </a:pPr>
            <a:r>
              <a:rPr lang="en-US" dirty="0" smtClean="0"/>
              <a:t>&lt;?</a:t>
            </a:r>
            <a:r>
              <a:rPr lang="en-US" dirty="0"/>
              <a:t>xml version="1.0" encoding="UTF-8" ?&gt;</a:t>
            </a:r>
          </a:p>
          <a:p>
            <a:pPr marL="0" indent="0">
              <a:buNone/>
            </a:pPr>
            <a:r>
              <a:rPr lang="en-US" dirty="0"/>
              <a:t>&lt;order id="1234" date="05/06/2013"&gt;</a:t>
            </a:r>
          </a:p>
          <a:p>
            <a:pPr marL="0" indent="0">
              <a:buNone/>
            </a:pPr>
            <a:r>
              <a:rPr lang="en-US" dirty="0" smtClean="0"/>
              <a:t>	&lt;</a:t>
            </a:r>
            <a:r>
              <a:rPr lang="en-US" dirty="0"/>
              <a:t>customer </a:t>
            </a:r>
            <a:r>
              <a:rPr lang="en-US" dirty="0" err="1"/>
              <a:t>first_name</a:t>
            </a:r>
            <a:r>
              <a:rPr lang="en-US" dirty="0"/>
              <a:t>="James" </a:t>
            </a:r>
            <a:r>
              <a:rPr lang="en-US" dirty="0" err="1"/>
              <a:t>last_name</a:t>
            </a:r>
            <a:r>
              <a:rPr lang="en-US" dirty="0"/>
              <a:t>="</a:t>
            </a:r>
            <a:r>
              <a:rPr lang="en-US" dirty="0" err="1"/>
              <a:t>Rorrison</a:t>
            </a:r>
            <a:r>
              <a:rPr lang="en-US" dirty="0"/>
              <a:t>"&gt;</a:t>
            </a:r>
          </a:p>
          <a:p>
            <a:pPr marL="0" indent="0">
              <a:buNone/>
            </a:pPr>
            <a:r>
              <a:rPr lang="en-US" dirty="0" smtClean="0"/>
              <a:t>		&lt;</a:t>
            </a:r>
            <a:r>
              <a:rPr lang="en-US" dirty="0"/>
              <a:t>email&gt;j.rorri@me.com&lt;/email&gt;</a:t>
            </a:r>
          </a:p>
          <a:p>
            <a:pPr marL="0" indent="0">
              <a:buNone/>
            </a:pPr>
            <a:r>
              <a:rPr lang="en-US" dirty="0" smtClean="0"/>
              <a:t>		&lt;</a:t>
            </a:r>
            <a:r>
              <a:rPr lang="en-US" dirty="0" err="1"/>
              <a:t>phoneNumber</a:t>
            </a:r>
            <a:r>
              <a:rPr lang="en-US" dirty="0"/>
              <a:t>&gt;+44 1234 1234&lt;/</a:t>
            </a:r>
            <a:r>
              <a:rPr lang="en-US" dirty="0" err="1"/>
              <a:t>phoneNumber</a:t>
            </a:r>
            <a:r>
              <a:rPr lang="en-US" dirty="0"/>
              <a:t>&gt;</a:t>
            </a:r>
          </a:p>
          <a:p>
            <a:pPr marL="0" indent="0">
              <a:buNone/>
            </a:pPr>
            <a:r>
              <a:rPr lang="en-US" dirty="0" smtClean="0"/>
              <a:t>	&lt;/</a:t>
            </a:r>
            <a:r>
              <a:rPr lang="en-US" dirty="0"/>
              <a:t>customer&gt;</a:t>
            </a:r>
          </a:p>
          <a:p>
            <a:pPr marL="0" indent="0">
              <a:buNone/>
            </a:pPr>
            <a:r>
              <a:rPr lang="en-US" dirty="0" smtClean="0"/>
              <a:t>	&lt;</a:t>
            </a:r>
            <a:r>
              <a:rPr lang="en-US" dirty="0"/>
              <a:t>content&gt;</a:t>
            </a:r>
          </a:p>
          <a:p>
            <a:pPr marL="0" indent="0">
              <a:buNone/>
            </a:pPr>
            <a:r>
              <a:rPr lang="en-US" dirty="0" smtClean="0"/>
              <a:t>		&lt;</a:t>
            </a:r>
            <a:r>
              <a:rPr lang="en-US" dirty="0" err="1"/>
              <a:t>order_line</a:t>
            </a:r>
            <a:r>
              <a:rPr lang="en-US" dirty="0"/>
              <a:t> item="H2G2" quantity="1"&gt;</a:t>
            </a:r>
          </a:p>
          <a:p>
            <a:pPr marL="0" indent="0">
              <a:buNone/>
            </a:pPr>
            <a:r>
              <a:rPr lang="en-US" dirty="0" smtClean="0"/>
              <a:t>			&lt;</a:t>
            </a:r>
            <a:r>
              <a:rPr lang="en-US" dirty="0" err="1"/>
              <a:t>unit_price</a:t>
            </a:r>
            <a:r>
              <a:rPr lang="en-US" dirty="0"/>
              <a:t>&gt;23.5&lt;/</a:t>
            </a:r>
            <a:r>
              <a:rPr lang="en-US" dirty="0" err="1"/>
              <a:t>unit_price</a:t>
            </a:r>
            <a:r>
              <a:rPr lang="en-US" dirty="0"/>
              <a:t>&gt;</a:t>
            </a:r>
          </a:p>
          <a:p>
            <a:pPr marL="0" indent="0">
              <a:buNone/>
            </a:pPr>
            <a:r>
              <a:rPr lang="en-US" dirty="0" smtClean="0"/>
              <a:t>		&lt;/</a:t>
            </a:r>
            <a:r>
              <a:rPr lang="en-US" dirty="0" err="1"/>
              <a:t>order_line</a:t>
            </a:r>
            <a:r>
              <a:rPr lang="en-US" dirty="0"/>
              <a:t>&gt;</a:t>
            </a:r>
          </a:p>
          <a:p>
            <a:pPr marL="0" indent="0">
              <a:buNone/>
            </a:pPr>
            <a:r>
              <a:rPr lang="en-US" dirty="0" smtClean="0"/>
              <a:t>		&lt;</a:t>
            </a:r>
            <a:r>
              <a:rPr lang="en-US" dirty="0" err="1"/>
              <a:t>order_line</a:t>
            </a:r>
            <a:r>
              <a:rPr lang="en-US" dirty="0"/>
              <a:t> item="Harry Potter" quantity="2"&gt;</a:t>
            </a:r>
          </a:p>
          <a:p>
            <a:pPr marL="0" indent="0">
              <a:buNone/>
            </a:pPr>
            <a:r>
              <a:rPr lang="en-US" dirty="0" smtClean="0"/>
              <a:t>		&lt;</a:t>
            </a:r>
            <a:r>
              <a:rPr lang="en-US" dirty="0" err="1"/>
              <a:t>unit_price</a:t>
            </a:r>
            <a:r>
              <a:rPr lang="en-US" dirty="0"/>
              <a:t>&gt;34.99&lt;/</a:t>
            </a:r>
            <a:r>
              <a:rPr lang="en-US" dirty="0" err="1"/>
              <a:t>unit_price</a:t>
            </a:r>
            <a:r>
              <a:rPr lang="en-US" dirty="0"/>
              <a:t>&gt;</a:t>
            </a:r>
          </a:p>
          <a:p>
            <a:pPr marL="0" indent="0">
              <a:buNone/>
            </a:pPr>
            <a:r>
              <a:rPr lang="en-US" dirty="0" smtClean="0"/>
              <a:t>		&lt;/</a:t>
            </a:r>
            <a:r>
              <a:rPr lang="en-US" dirty="0" err="1"/>
              <a:t>order_line</a:t>
            </a:r>
            <a:r>
              <a:rPr lang="en-US" dirty="0"/>
              <a:t>&gt;</a:t>
            </a:r>
          </a:p>
          <a:p>
            <a:pPr marL="0" indent="0">
              <a:buNone/>
            </a:pPr>
            <a:r>
              <a:rPr lang="en-US" dirty="0" smtClean="0"/>
              <a:t>	&lt;/</a:t>
            </a:r>
            <a:r>
              <a:rPr lang="en-US" dirty="0"/>
              <a:t>content&gt;</a:t>
            </a:r>
          </a:p>
          <a:p>
            <a:pPr marL="0" indent="0">
              <a:buNone/>
            </a:pPr>
            <a:r>
              <a:rPr lang="en-US" dirty="0" smtClean="0"/>
              <a:t>	&lt;</a:t>
            </a:r>
            <a:r>
              <a:rPr lang="en-US" dirty="0" err="1"/>
              <a:t>credit_card</a:t>
            </a:r>
            <a:r>
              <a:rPr lang="en-US" dirty="0"/>
              <a:t> number="1357" </a:t>
            </a:r>
            <a:r>
              <a:rPr lang="en-US" dirty="0" err="1"/>
              <a:t>expiry_date</a:t>
            </a:r>
            <a:r>
              <a:rPr lang="en-US" dirty="0"/>
              <a:t>="10/13" </a:t>
            </a:r>
            <a:r>
              <a:rPr lang="en-US" dirty="0" err="1"/>
              <a:t>control_number</a:t>
            </a:r>
            <a:r>
              <a:rPr lang="en-US" dirty="0"/>
              <a:t>="234" type="Visa"/&gt;</a:t>
            </a:r>
          </a:p>
          <a:p>
            <a:pPr marL="0" indent="0">
              <a:buNone/>
            </a:pPr>
            <a:r>
              <a:rPr lang="en-US" dirty="0"/>
              <a:t>&lt;/order&gt;</a:t>
            </a:r>
          </a:p>
        </p:txBody>
      </p:sp>
    </p:spTree>
    <p:extLst>
      <p:ext uri="{BB962C8B-B14F-4D97-AF65-F5344CB8AC3E}">
        <p14:creationId xmlns:p14="http://schemas.microsoft.com/office/powerpoint/2010/main" xmlns="" val="1893482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Terminology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96016204"/>
              </p:ext>
            </p:extLst>
          </p:nvPr>
        </p:nvGraphicFramePr>
        <p:xfrm>
          <a:off x="677863" y="955675"/>
          <a:ext cx="10715626" cy="5308600"/>
        </p:xfrm>
        <a:graphic>
          <a:graphicData uri="http://schemas.openxmlformats.org/drawingml/2006/table">
            <a:tbl>
              <a:tblPr firstRow="1" bandRow="1">
                <a:tableStyleId>{5C22544A-7EE6-4342-B048-85BDC9FD1C3A}</a:tableStyleId>
              </a:tblPr>
              <a:tblGrid>
                <a:gridCol w="2631394"/>
                <a:gridCol w="8084232"/>
              </a:tblGrid>
              <a:tr h="370840">
                <a:tc>
                  <a:txBody>
                    <a:bodyPr/>
                    <a:lstStyle/>
                    <a:p>
                      <a:r>
                        <a:rPr lang="en-US" dirty="0" smtClean="0"/>
                        <a:t>Terminology</a:t>
                      </a:r>
                      <a:endParaRPr lang="en-US" dirty="0"/>
                    </a:p>
                  </a:txBody>
                  <a:tcPr/>
                </a:tc>
                <a:tc>
                  <a:txBody>
                    <a:bodyPr/>
                    <a:lstStyle/>
                    <a:p>
                      <a:r>
                        <a:rPr lang="en-US" dirty="0" smtClean="0"/>
                        <a:t>Definition</a:t>
                      </a:r>
                      <a:endParaRPr lang="en-US" dirty="0"/>
                    </a:p>
                  </a:txBody>
                  <a:tcPr/>
                </a:tc>
              </a:tr>
              <a:tr h="370840">
                <a:tc>
                  <a:txBody>
                    <a:bodyPr/>
                    <a:lstStyle/>
                    <a:p>
                      <a:r>
                        <a:rPr lang="en-US" dirty="0" smtClean="0"/>
                        <a:t>Unicode character</a:t>
                      </a:r>
                      <a:endParaRPr lang="en-US" dirty="0"/>
                    </a:p>
                  </a:txBody>
                  <a:tcPr/>
                </a:tc>
                <a:tc>
                  <a:txBody>
                    <a:bodyPr/>
                    <a:lstStyle/>
                    <a:p>
                      <a:r>
                        <a:rPr lang="en-US" dirty="0" smtClean="0"/>
                        <a:t>An XML document is a string of characters represented by almost every legal Unicode character</a:t>
                      </a:r>
                      <a:endParaRPr lang="en-US" dirty="0"/>
                    </a:p>
                  </a:txBody>
                  <a:tcPr/>
                </a:tc>
              </a:tr>
              <a:tr h="370840">
                <a:tc>
                  <a:txBody>
                    <a:bodyPr/>
                    <a:lstStyle/>
                    <a:p>
                      <a:r>
                        <a:rPr lang="en-US" dirty="0" smtClean="0"/>
                        <a:t>Markup and content</a:t>
                      </a:r>
                      <a:endParaRPr lang="en-US" dirty="0"/>
                    </a:p>
                  </a:txBody>
                  <a:tcPr/>
                </a:tc>
                <a:tc>
                  <a:txBody>
                    <a:bodyPr/>
                    <a:lstStyle/>
                    <a:p>
                      <a:r>
                        <a:rPr lang="en-US" dirty="0" smtClean="0"/>
                        <a:t>The Unicode characters are divided into markup and content. Markups begin with the character &lt; and end with a &gt; (&lt;email&gt;) and what is not markup is considered to be content (such as j.rorri@me.com)</a:t>
                      </a:r>
                      <a:endParaRPr lang="en-US" dirty="0"/>
                    </a:p>
                  </a:txBody>
                  <a:tcPr/>
                </a:tc>
              </a:tr>
              <a:tr h="370840">
                <a:tc>
                  <a:txBody>
                    <a:bodyPr/>
                    <a:lstStyle/>
                    <a:p>
                      <a:r>
                        <a:rPr lang="en-US" dirty="0" smtClean="0"/>
                        <a:t>Tag</a:t>
                      </a:r>
                      <a:endParaRPr lang="en-US" dirty="0"/>
                    </a:p>
                  </a:txBody>
                  <a:tcPr/>
                </a:tc>
                <a:tc>
                  <a:txBody>
                    <a:bodyPr/>
                    <a:lstStyle/>
                    <a:p>
                      <a:r>
                        <a:rPr lang="en-US" dirty="0" smtClean="0"/>
                        <a:t>Tags come in three flavors of markups: start-tags (&lt;email&gt;), end-tags (&lt;/email&gt;) and empty-element tags (&lt;email/&gt;)</a:t>
                      </a:r>
                      <a:endParaRPr lang="en-US" dirty="0"/>
                    </a:p>
                  </a:txBody>
                  <a:tcPr/>
                </a:tc>
              </a:tr>
              <a:tr h="370840">
                <a:tc>
                  <a:txBody>
                    <a:bodyPr/>
                    <a:lstStyle/>
                    <a:p>
                      <a:r>
                        <a:rPr lang="en-US" dirty="0" smtClean="0"/>
                        <a:t>Element</a:t>
                      </a:r>
                      <a:endParaRPr lang="en-US" dirty="0"/>
                    </a:p>
                  </a:txBody>
                  <a:tcPr/>
                </a:tc>
                <a:tc>
                  <a:txBody>
                    <a:bodyPr/>
                    <a:lstStyle/>
                    <a:p>
                      <a:r>
                        <a:rPr lang="en-US" dirty="0" smtClean="0"/>
                        <a:t>An element begins with a start-tag and ends with a matching end-tag (or consists only of an empty-element tag). It can also include other elements, which are called child elements. An example of an element is &lt;email&gt;j.rorri@me.com&lt;/email&gt;</a:t>
                      </a:r>
                      <a:endParaRPr lang="en-US" dirty="0"/>
                    </a:p>
                  </a:txBody>
                  <a:tcPr/>
                </a:tc>
              </a:tr>
              <a:tr h="370840">
                <a:tc>
                  <a:txBody>
                    <a:bodyPr/>
                    <a:lstStyle/>
                    <a:p>
                      <a:r>
                        <a:rPr lang="en-US" dirty="0" smtClean="0"/>
                        <a:t>Attribute</a:t>
                      </a:r>
                      <a:endParaRPr lang="en-US" dirty="0"/>
                    </a:p>
                  </a:txBody>
                  <a:tcPr/>
                </a:tc>
                <a:tc>
                  <a:txBody>
                    <a:bodyPr/>
                    <a:lstStyle/>
                    <a:p>
                      <a:r>
                        <a:rPr lang="en-US" dirty="0" smtClean="0"/>
                        <a:t>An attribute consists of a name/value pair that exists within a start-tag or empty-element tag. In the following example item is the attribute of the </a:t>
                      </a:r>
                      <a:r>
                        <a:rPr lang="en-US" dirty="0" err="1" smtClean="0"/>
                        <a:t>order_line</a:t>
                      </a:r>
                      <a:r>
                        <a:rPr lang="en-US" dirty="0" smtClean="0"/>
                        <a:t> tag: &lt;</a:t>
                      </a:r>
                      <a:r>
                        <a:rPr lang="en-US" dirty="0" err="1" smtClean="0"/>
                        <a:t>order_line</a:t>
                      </a:r>
                      <a:r>
                        <a:rPr lang="en-US" dirty="0" smtClean="0"/>
                        <a:t> item="H2G2"&gt;</a:t>
                      </a:r>
                      <a:endParaRPr lang="en-US" dirty="0"/>
                    </a:p>
                  </a:txBody>
                  <a:tcPr/>
                </a:tc>
              </a:tr>
              <a:tr h="370840">
                <a:tc>
                  <a:txBody>
                    <a:bodyPr/>
                    <a:lstStyle/>
                    <a:p>
                      <a:r>
                        <a:rPr lang="en-US" dirty="0" smtClean="0"/>
                        <a:t>XML Declaration</a:t>
                      </a:r>
                      <a:endParaRPr lang="en-US" dirty="0"/>
                    </a:p>
                  </a:txBody>
                  <a:tcPr/>
                </a:tc>
                <a:tc>
                  <a:txBody>
                    <a:bodyPr/>
                    <a:lstStyle/>
                    <a:p>
                      <a:r>
                        <a:rPr lang="en-US" dirty="0" smtClean="0"/>
                        <a:t>XML documents may begin by declaring some information about themselves, as in the following example: &lt;?xml version="1.0" encoding="UTF-8" ?&gt;</a:t>
                      </a:r>
                      <a:endParaRPr lang="en-US" dirty="0"/>
                    </a:p>
                  </a:txBody>
                  <a:tcPr/>
                </a:tc>
              </a:tr>
            </a:tbl>
          </a:graphicData>
        </a:graphic>
      </p:graphicFrame>
    </p:spTree>
    <p:extLst>
      <p:ext uri="{BB962C8B-B14F-4D97-AF65-F5344CB8AC3E}">
        <p14:creationId xmlns:p14="http://schemas.microsoft.com/office/powerpoint/2010/main" xmlns="" val="1412404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Binding in Java</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54982" y="1662547"/>
            <a:ext cx="9908023" cy="3458094"/>
          </a:xfrm>
          <a:prstGeom prst="rect">
            <a:avLst/>
          </a:prstGeom>
          <a:noFill/>
          <a:ln w="9525">
            <a:noFill/>
            <a:miter lim="800000"/>
            <a:headEnd/>
            <a:tailEnd/>
          </a:ln>
        </p:spPr>
      </p:pic>
      <p:sp>
        <p:nvSpPr>
          <p:cNvPr id="6" name="TextBox 5"/>
          <p:cNvSpPr txBox="1"/>
          <p:nvPr/>
        </p:nvSpPr>
        <p:spPr>
          <a:xfrm>
            <a:off x="6683433" y="1130529"/>
            <a:ext cx="4505498" cy="369332"/>
          </a:xfrm>
          <a:prstGeom prst="rect">
            <a:avLst/>
          </a:prstGeom>
          <a:noFill/>
        </p:spPr>
        <p:txBody>
          <a:bodyPr wrap="square" rtlCol="0">
            <a:spAutoFit/>
          </a:bodyPr>
          <a:lstStyle/>
          <a:p>
            <a:r>
              <a:rPr lang="en-US" dirty="0" smtClean="0"/>
              <a:t>JAXB: Java Architecture for XML Binding</a:t>
            </a:r>
          </a:p>
        </p:txBody>
      </p:sp>
    </p:spTree>
    <p:extLst>
      <p:ext uri="{BB962C8B-B14F-4D97-AF65-F5344CB8AC3E}">
        <p14:creationId xmlns:p14="http://schemas.microsoft.com/office/powerpoint/2010/main" xmlns="" val="3479837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Marshalling and un-marshalling </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1093373" y="2028305"/>
            <a:ext cx="9723563" cy="2635741"/>
          </a:xfrm>
          <a:prstGeom prst="rect">
            <a:avLst/>
          </a:prstGeom>
          <a:noFill/>
          <a:ln w="9525">
            <a:noFill/>
            <a:miter lim="800000"/>
            <a:headEnd/>
            <a:tailEnd/>
          </a:ln>
        </p:spPr>
      </p:pic>
    </p:spTree>
    <p:extLst>
      <p:ext uri="{BB962C8B-B14F-4D97-AF65-F5344CB8AC3E}">
        <p14:creationId xmlns:p14="http://schemas.microsoft.com/office/powerpoint/2010/main" xmlns="" val="3479837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JSON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JSON: </a:t>
            </a:r>
            <a:r>
              <a:rPr lang="en-US" b="1" dirty="0" smtClean="0"/>
              <a:t>J</a:t>
            </a:r>
            <a:r>
              <a:rPr lang="en-US" dirty="0" smtClean="0"/>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a:t>
            </a:r>
          </a:p>
          <a:p>
            <a:r>
              <a:rPr lang="en-US" dirty="0" smtClean="0"/>
              <a:t>JSON is a syntax for storing and exchanging data.</a:t>
            </a:r>
          </a:p>
          <a:p>
            <a:r>
              <a:rPr lang="en-US" dirty="0" smtClean="0"/>
              <a:t>JSON is text, written with JavaScript object notation.</a:t>
            </a:r>
          </a:p>
          <a:p>
            <a:pPr>
              <a:buNone/>
            </a:pPr>
            <a:r>
              <a:rPr lang="en-US" dirty="0" smtClean="0"/>
              <a:t>										</a:t>
            </a:r>
            <a:r>
              <a:rPr lang="en-US" b="1" dirty="0" smtClean="0"/>
              <a:t>Exchanging Data</a:t>
            </a:r>
          </a:p>
          <a:p>
            <a:r>
              <a:rPr lang="en-US" dirty="0" smtClean="0"/>
              <a:t>When exchanging data between a browser and a server, the data can only be text.</a:t>
            </a:r>
          </a:p>
          <a:p>
            <a:r>
              <a:rPr lang="en-US" dirty="0" smtClean="0"/>
              <a:t>JSON is text, and we can convert any JavaScript object into JSON, and send JSON to the server.</a:t>
            </a:r>
          </a:p>
          <a:p>
            <a:r>
              <a:rPr lang="en-US" dirty="0" smtClean="0"/>
              <a:t>We can also convert any JSON received from the server into JavaScript objects.</a:t>
            </a:r>
          </a:p>
          <a:p>
            <a:r>
              <a:rPr lang="en-US" dirty="0" smtClean="0"/>
              <a:t>This way we can work with the data as JavaScript objects, with no complicated parsing and translations.</a:t>
            </a:r>
          </a:p>
          <a:p>
            <a:pPr>
              <a:buNone/>
            </a:pPr>
            <a:r>
              <a:rPr lang="en-US" dirty="0" smtClean="0"/>
              <a:t>								</a:t>
            </a:r>
            <a:r>
              <a:rPr lang="en-US" b="1" dirty="0" smtClean="0"/>
              <a:t>	          Why </a:t>
            </a:r>
            <a:r>
              <a:rPr lang="en-US" b="1" dirty="0" err="1" smtClean="0"/>
              <a:t>Json</a:t>
            </a:r>
            <a:r>
              <a:rPr lang="en-US" b="1" dirty="0" smtClean="0"/>
              <a:t>?</a:t>
            </a:r>
          </a:p>
          <a:p>
            <a:r>
              <a:rPr lang="en-US" dirty="0" smtClean="0"/>
              <a:t>Since the JSON format is text only, it can easily be sent to and from a server, and used as a data format by any programming language.</a:t>
            </a:r>
          </a:p>
          <a:p>
            <a:r>
              <a:rPr lang="en-US" dirty="0" smtClean="0"/>
              <a:t>JavaScript has a built in function to convert a string, written in JSON format, into native JavaScript objects:</a:t>
            </a:r>
          </a:p>
          <a:p>
            <a:r>
              <a:rPr lang="en-US" dirty="0" err="1" smtClean="0"/>
              <a:t>JSON.parse</a:t>
            </a:r>
            <a:r>
              <a:rPr lang="en-US" dirty="0" smtClean="0"/>
              <a:t>()</a:t>
            </a:r>
          </a:p>
          <a:p>
            <a:r>
              <a:rPr lang="en-US" dirty="0" smtClean="0"/>
              <a:t>So, if you receive data from a server, in JSON format, you can use it like any other JavaScript object.</a:t>
            </a:r>
          </a:p>
          <a:p>
            <a:pPr>
              <a:buNone/>
            </a:pPr>
            <a:endParaRPr lang="en-US" b="1" dirty="0" smtClean="0"/>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Sending Data</a:t>
            </a:r>
          </a:p>
          <a:p>
            <a:pPr>
              <a:buNone/>
            </a:pPr>
            <a:endParaRPr lang="en-US" b="1" dirty="0" smtClean="0"/>
          </a:p>
          <a:p>
            <a:pPr>
              <a:buNone/>
            </a:pPr>
            <a:r>
              <a:rPr lang="en-US" dirty="0" err="1" smtClean="0"/>
              <a:t>var</a:t>
            </a:r>
            <a:r>
              <a:rPr lang="en-US" dirty="0" smtClean="0"/>
              <a:t> </a:t>
            </a:r>
            <a:r>
              <a:rPr lang="en-US" dirty="0" err="1" smtClean="0"/>
              <a:t>myObj</a:t>
            </a:r>
            <a:r>
              <a:rPr lang="en-US" dirty="0" smtClean="0"/>
              <a:t> = { "name":"John", "age":31, "city":"New York" };</a:t>
            </a:r>
            <a:br>
              <a:rPr lang="en-US" dirty="0" smtClean="0"/>
            </a:br>
            <a:r>
              <a:rPr lang="en-US" dirty="0" err="1" smtClean="0"/>
              <a:t>var</a:t>
            </a:r>
            <a:r>
              <a:rPr lang="en-US" dirty="0" smtClean="0"/>
              <a:t> </a:t>
            </a:r>
            <a:r>
              <a:rPr lang="en-US" dirty="0" err="1" smtClean="0"/>
              <a:t>myJSON</a:t>
            </a:r>
            <a:r>
              <a:rPr lang="en-US" dirty="0" smtClean="0"/>
              <a:t> = </a:t>
            </a:r>
            <a:r>
              <a:rPr lang="en-US" dirty="0" err="1" smtClean="0"/>
              <a:t>JSON.stringify</a:t>
            </a:r>
            <a:r>
              <a:rPr lang="en-US" dirty="0" smtClean="0"/>
              <a:t>(</a:t>
            </a:r>
            <a:r>
              <a:rPr lang="en-US" dirty="0" err="1" smtClean="0"/>
              <a:t>myObj</a:t>
            </a:r>
            <a:r>
              <a:rPr lang="en-US" dirty="0" smtClean="0"/>
              <a:t>);</a:t>
            </a:r>
            <a:br>
              <a:rPr lang="en-US" dirty="0" smtClean="0"/>
            </a:br>
            <a:r>
              <a:rPr lang="en-US" dirty="0" err="1" smtClean="0"/>
              <a:t>window.location</a:t>
            </a:r>
            <a:r>
              <a:rPr lang="en-US" dirty="0" smtClean="0"/>
              <a:t> = "</a:t>
            </a:r>
            <a:r>
              <a:rPr lang="en-US" dirty="0" err="1" smtClean="0"/>
              <a:t>demo_json.php?x</a:t>
            </a:r>
            <a:r>
              <a:rPr lang="en-US" dirty="0" smtClean="0"/>
              <a:t>=" + </a:t>
            </a:r>
            <a:r>
              <a:rPr lang="en-US" dirty="0" err="1" smtClean="0"/>
              <a:t>myJSON</a:t>
            </a:r>
            <a:r>
              <a:rPr lang="en-US" dirty="0" smtClean="0"/>
              <a:t>;</a:t>
            </a:r>
          </a:p>
          <a:p>
            <a:pPr>
              <a:buNone/>
            </a:pPr>
            <a:endParaRPr lang="en-US" dirty="0" smtClean="0"/>
          </a:p>
          <a:p>
            <a:pPr>
              <a:buNone/>
            </a:pPr>
            <a:r>
              <a:rPr lang="en-US" b="1" dirty="0" smtClean="0"/>
              <a:t>Receiving Data</a:t>
            </a:r>
          </a:p>
          <a:p>
            <a:pPr>
              <a:buNone/>
            </a:pPr>
            <a:endParaRPr lang="en-US" dirty="0" smtClean="0"/>
          </a:p>
          <a:p>
            <a:r>
              <a:rPr lang="en-US" dirty="0" err="1" smtClean="0"/>
              <a:t>var</a:t>
            </a:r>
            <a:r>
              <a:rPr lang="en-US" dirty="0" smtClean="0"/>
              <a:t> </a:t>
            </a:r>
            <a:r>
              <a:rPr lang="en-US" dirty="0" err="1" smtClean="0"/>
              <a:t>myJSON</a:t>
            </a:r>
            <a:r>
              <a:rPr lang="en-US" dirty="0" smtClean="0"/>
              <a:t> = '{ "name":"John", "age":31, "city":"New York" }';</a:t>
            </a:r>
            <a:br>
              <a:rPr lang="en-US" dirty="0" smtClean="0"/>
            </a:br>
            <a:r>
              <a:rPr lang="en-US" dirty="0" err="1" smtClean="0"/>
              <a:t>var</a:t>
            </a:r>
            <a:r>
              <a:rPr lang="en-US" dirty="0" smtClean="0"/>
              <a:t> </a:t>
            </a:r>
            <a:r>
              <a:rPr lang="en-US" dirty="0" err="1" smtClean="0"/>
              <a:t>myObj</a:t>
            </a:r>
            <a:r>
              <a:rPr lang="en-US" dirty="0" smtClean="0"/>
              <a:t> = </a:t>
            </a:r>
            <a:r>
              <a:rPr lang="en-US" dirty="0" err="1" smtClean="0"/>
              <a:t>JSON.parse</a:t>
            </a:r>
            <a:r>
              <a:rPr lang="en-US" dirty="0" smtClean="0"/>
              <a:t>(</a:t>
            </a:r>
            <a:r>
              <a:rPr lang="en-US" dirty="0" err="1" smtClean="0"/>
              <a:t>myJSON</a:t>
            </a:r>
            <a:r>
              <a:rPr lang="en-US" dirty="0" smtClean="0"/>
              <a:t>);</a:t>
            </a:r>
            <a:br>
              <a:rPr lang="en-US" dirty="0" smtClean="0"/>
            </a:br>
            <a:r>
              <a:rPr lang="en-US" dirty="0" err="1" smtClean="0"/>
              <a:t>document.getElementById</a:t>
            </a:r>
            <a:r>
              <a:rPr lang="en-US" dirty="0" smtClean="0"/>
              <a:t>("demo").</a:t>
            </a:r>
            <a:r>
              <a:rPr lang="en-US" dirty="0" err="1" smtClean="0"/>
              <a:t>innerHTML</a:t>
            </a:r>
            <a:r>
              <a:rPr lang="en-US" dirty="0" smtClean="0"/>
              <a:t> = myObj.name;</a:t>
            </a:r>
          </a:p>
          <a:p>
            <a:pPr>
              <a:buNone/>
            </a:pPr>
            <a:r>
              <a:rPr lang="en-US" dirty="0" smtClean="0"/>
              <a:t/>
            </a:r>
            <a:br>
              <a:rPr lang="en-US" dirty="0" smtClean="0"/>
            </a:b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150" y="167812"/>
            <a:ext cx="10757803" cy="1164599"/>
          </a:xfrm>
        </p:spPr>
        <p:txBody>
          <a:bodyPr>
            <a:normAutofit fontScale="90000"/>
          </a:bodyPr>
          <a:lstStyle/>
          <a:p>
            <a:r>
              <a:rPr lang="en-US" dirty="0" smtClean="0"/>
              <a:t>											RDF(</a:t>
            </a:r>
            <a:r>
              <a:rPr lang="en-US" b="1" dirty="0" smtClean="0"/>
              <a:t>R</a:t>
            </a:r>
            <a:r>
              <a:rPr lang="en-US" dirty="0" smtClean="0"/>
              <a:t>esource </a:t>
            </a:r>
            <a:r>
              <a:rPr lang="en-US" b="1" dirty="0" smtClean="0"/>
              <a:t>D</a:t>
            </a:r>
            <a:r>
              <a:rPr lang="en-US" dirty="0" smtClean="0"/>
              <a:t>escription </a:t>
            </a:r>
            <a:r>
              <a:rPr lang="en-US" b="1" dirty="0" smtClean="0"/>
              <a:t>F</a:t>
            </a:r>
            <a:r>
              <a:rPr lang="en-US" dirty="0" smtClean="0"/>
              <a:t>ramework)</a:t>
            </a:r>
            <a:endParaRPr lang="en-US" dirty="0"/>
          </a:p>
        </p:txBody>
      </p:sp>
      <p:sp>
        <p:nvSpPr>
          <p:cNvPr id="3" name="Content Placeholder 2"/>
          <p:cNvSpPr>
            <a:spLocks noGrp="1"/>
          </p:cNvSpPr>
          <p:nvPr>
            <p:ph idx="1"/>
          </p:nvPr>
        </p:nvSpPr>
        <p:spPr>
          <a:xfrm>
            <a:off x="677334" y="1463040"/>
            <a:ext cx="10716480" cy="4578322"/>
          </a:xfrm>
        </p:spPr>
        <p:txBody>
          <a:bodyPr/>
          <a:lstStyle/>
          <a:p>
            <a:r>
              <a:rPr lang="en-US" dirty="0" smtClean="0"/>
              <a:t>RDF is a framework for describing resources on the web</a:t>
            </a:r>
          </a:p>
          <a:p>
            <a:r>
              <a:rPr lang="en-US" dirty="0" smtClean="0"/>
              <a:t>RDF is designed to be read and understood by computers</a:t>
            </a:r>
          </a:p>
          <a:p>
            <a:r>
              <a:rPr lang="en-US" dirty="0" smtClean="0"/>
              <a:t>RDF is not designed for being displayed to people</a:t>
            </a:r>
          </a:p>
          <a:p>
            <a:r>
              <a:rPr lang="en-US" dirty="0" smtClean="0"/>
              <a:t>RDF is written in XML</a:t>
            </a:r>
          </a:p>
          <a:p>
            <a:pPr lvl="8">
              <a:buNone/>
            </a:pPr>
            <a:r>
              <a:rPr lang="en-US" sz="1800" b="1" dirty="0" smtClean="0"/>
              <a:t>Example of use</a:t>
            </a:r>
          </a:p>
          <a:p>
            <a:r>
              <a:rPr lang="en-US" dirty="0" smtClean="0"/>
              <a:t>Describing properties for shopping items, such as price and availability</a:t>
            </a:r>
          </a:p>
          <a:p>
            <a:r>
              <a:rPr lang="en-US" dirty="0" smtClean="0"/>
              <a:t>Describing time schedules for web events</a:t>
            </a:r>
          </a:p>
          <a:p>
            <a:r>
              <a:rPr lang="en-US" dirty="0" smtClean="0"/>
              <a:t>Describing information about web pages (content, author, created and modified date)</a:t>
            </a:r>
          </a:p>
          <a:p>
            <a:r>
              <a:rPr lang="en-US" dirty="0" smtClean="0"/>
              <a:t>Describing content and rating for web pictures</a:t>
            </a:r>
          </a:p>
          <a:p>
            <a:r>
              <a:rPr lang="en-US" dirty="0" smtClean="0"/>
              <a:t>Describing content for search engines</a:t>
            </a:r>
          </a:p>
          <a:p>
            <a:r>
              <a:rPr lang="en-US" dirty="0" smtClean="0"/>
              <a:t>Describing electronic libraries</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RDF Resource, Property, and Property Value</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b="1" dirty="0" smtClean="0"/>
              <a:t>Resource</a:t>
            </a:r>
            <a:r>
              <a:rPr lang="en-US" dirty="0" smtClean="0"/>
              <a:t> is anything that can have a URI, such as "https://www.abc.com/rdf"</a:t>
            </a:r>
          </a:p>
          <a:p>
            <a:r>
              <a:rPr lang="en-US" dirty="0" smtClean="0"/>
              <a:t>A </a:t>
            </a:r>
            <a:r>
              <a:rPr lang="en-US" b="1" dirty="0" smtClean="0"/>
              <a:t>Property</a:t>
            </a:r>
            <a:r>
              <a:rPr lang="en-US" dirty="0" smtClean="0"/>
              <a:t> is a Resource that has a name, such as "author" or "homepage"</a:t>
            </a:r>
          </a:p>
          <a:p>
            <a:r>
              <a:rPr lang="en-US" dirty="0" smtClean="0"/>
              <a:t>A </a:t>
            </a:r>
            <a:r>
              <a:rPr lang="en-US" b="1" dirty="0" smtClean="0"/>
              <a:t>Property value</a:t>
            </a:r>
            <a:r>
              <a:rPr lang="en-US" dirty="0" smtClean="0"/>
              <a:t> is the value of a Property, such as "Jan </a:t>
            </a:r>
            <a:r>
              <a:rPr lang="en-US" dirty="0" err="1" smtClean="0"/>
              <a:t>Egil</a:t>
            </a:r>
            <a:r>
              <a:rPr lang="en-US" dirty="0" smtClean="0"/>
              <a:t> </a:t>
            </a:r>
            <a:r>
              <a:rPr lang="en-US" dirty="0" err="1" smtClean="0"/>
              <a:t>Refsnes</a:t>
            </a:r>
            <a:r>
              <a:rPr lang="en-US" dirty="0" smtClean="0"/>
              <a:t>" or </a:t>
            </a:r>
            <a:r>
              <a:rPr lang="en-US" dirty="0" smtClean="0">
                <a:hlinkClick r:id="rId2"/>
              </a:rPr>
              <a:t>https://www.abc.com</a:t>
            </a:r>
            <a:endParaRPr lang="en-US" dirty="0" smtClean="0"/>
          </a:p>
          <a:p>
            <a:endParaRPr lang="en-US" dirty="0" smtClean="0"/>
          </a:p>
          <a:p>
            <a:pPr>
              <a:buNone/>
            </a:pPr>
            <a:r>
              <a:rPr lang="en-US" dirty="0" smtClean="0"/>
              <a:t>&lt;?xml version="1.0"?&gt;</a:t>
            </a:r>
            <a:br>
              <a:rPr lang="en-US" dirty="0" smtClean="0"/>
            </a:br>
            <a:r>
              <a:rPr lang="en-US" dirty="0" smtClean="0"/>
              <a:t/>
            </a:r>
            <a:br>
              <a:rPr lang="en-US" dirty="0" smtClean="0"/>
            </a:br>
            <a:r>
              <a:rPr lang="en-US" dirty="0" smtClean="0"/>
              <a:t>&lt;RDF&gt;</a:t>
            </a:r>
            <a:br>
              <a:rPr lang="en-US" dirty="0" smtClean="0"/>
            </a:br>
            <a:r>
              <a:rPr lang="en-US" dirty="0" smtClean="0"/>
              <a:t>  &lt;Description about="https://www.abc.com/rdf"&gt;</a:t>
            </a:r>
            <a:br>
              <a:rPr lang="en-US" dirty="0" smtClean="0"/>
            </a:br>
            <a:r>
              <a:rPr lang="en-US" dirty="0" smtClean="0"/>
              <a:t>    &lt;author&gt;Jan </a:t>
            </a:r>
            <a:r>
              <a:rPr lang="en-US" dirty="0" err="1" smtClean="0"/>
              <a:t>Egil</a:t>
            </a:r>
            <a:r>
              <a:rPr lang="en-US" dirty="0" smtClean="0"/>
              <a:t> </a:t>
            </a:r>
            <a:r>
              <a:rPr lang="en-US" dirty="0" err="1" smtClean="0"/>
              <a:t>Refsnes</a:t>
            </a:r>
            <a:r>
              <a:rPr lang="en-US" dirty="0" smtClean="0"/>
              <a:t>&lt;/author&gt;</a:t>
            </a:r>
            <a:br>
              <a:rPr lang="en-US" dirty="0" smtClean="0"/>
            </a:br>
            <a:r>
              <a:rPr lang="en-US" dirty="0" smtClean="0"/>
              <a:t>    &lt;homepage&gt;https://www.abc.com&lt;/homepage&gt;</a:t>
            </a:r>
            <a:br>
              <a:rPr lang="en-US" dirty="0" smtClean="0"/>
            </a:br>
            <a:r>
              <a:rPr lang="en-US" dirty="0" smtClean="0"/>
              <a:t>  &lt;/Description&gt;</a:t>
            </a:r>
            <a:br>
              <a:rPr lang="en-US" dirty="0" smtClean="0"/>
            </a:br>
            <a:r>
              <a:rPr lang="en-US" dirty="0" smtClean="0"/>
              <a:t>&lt;/RDF&gt;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dirty="0" smtClean="0"/>
              <a:t>Internet is a global system of interconnected computer networks that connect various Domain Name System (DNS) servers, web hosting servers, home and business users, etc. Internet is a network of networks. </a:t>
            </a:r>
          </a:p>
          <a:p>
            <a:r>
              <a:rPr lang="en-US" dirty="0" smtClean="0"/>
              <a:t>Computers are connected together via a network or transmission line</a:t>
            </a:r>
          </a:p>
          <a:p>
            <a:r>
              <a:rPr lang="en-US" dirty="0" smtClean="0"/>
              <a:t> The objective of the </a:t>
            </a:r>
            <a:r>
              <a:rPr lang="en-US" dirty="0" err="1" smtClean="0"/>
              <a:t>ARPAnet</a:t>
            </a:r>
            <a:r>
              <a:rPr lang="en-US" dirty="0" smtClean="0"/>
              <a:t> project was to investigate the development of a </a:t>
            </a:r>
            <a:r>
              <a:rPr lang="en-US" i="1" dirty="0" smtClean="0"/>
              <a:t>decentralized computer network,</a:t>
            </a:r>
            <a:r>
              <a:rPr lang="en-US" dirty="0" smtClean="0"/>
              <a:t> The network then became known as the </a:t>
            </a:r>
            <a:r>
              <a:rPr lang="en-US" b="1" i="1" dirty="0" smtClean="0"/>
              <a:t>Internet</a:t>
            </a:r>
          </a:p>
          <a:p>
            <a:r>
              <a:rPr lang="en-US" dirty="0" smtClean="0"/>
              <a:t> It has since adopted a suite of protocols called the </a:t>
            </a:r>
            <a:r>
              <a:rPr lang="en-US" b="1" dirty="0" smtClean="0"/>
              <a:t>Internet Protocol Suite or as more commonly known </a:t>
            </a:r>
            <a:r>
              <a:rPr lang="en-US" dirty="0" smtClean="0"/>
              <a:t>as </a:t>
            </a:r>
            <a:r>
              <a:rPr lang="en-US" b="1" dirty="0" smtClean="0"/>
              <a:t>TCP/IP</a:t>
            </a:r>
          </a:p>
          <a:p>
            <a:r>
              <a:rPr lang="en-US" dirty="0" smtClean="0"/>
              <a:t> Now, the Internet has grown to encompass a huge number of autonomous networks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Web Services Work?</a:t>
            </a:r>
            <a:endParaRPr lang="en-US" dirty="0"/>
          </a:p>
        </p:txBody>
      </p:sp>
      <p:sp>
        <p:nvSpPr>
          <p:cNvPr id="3" name="Content Placeholder 2"/>
          <p:cNvSpPr>
            <a:spLocks noGrp="1"/>
          </p:cNvSpPr>
          <p:nvPr>
            <p:ph idx="1"/>
          </p:nvPr>
        </p:nvSpPr>
        <p:spPr/>
        <p:txBody>
          <a:bodyPr>
            <a:normAutofit/>
          </a:bodyPr>
          <a:lstStyle/>
          <a:p>
            <a:r>
              <a:rPr lang="en-US" sz="2800" dirty="0" smtClean="0"/>
              <a:t>A Web service enables this communication by using a combination of open protocols and standards, chiefly XML, SOAP and WSDL. </a:t>
            </a:r>
          </a:p>
          <a:p>
            <a:r>
              <a:rPr lang="en-US" sz="2800" dirty="0" smtClean="0"/>
              <a:t>A Web service uses XML to tag data, SOAP to transfer a message and finally WSDL to describe the availability of services.</a:t>
            </a:r>
            <a:endParaRPr lang="en-US" sz="2800" dirty="0"/>
          </a:p>
        </p:txBody>
      </p:sp>
    </p:spTree>
    <p:extLst>
      <p:ext uri="{BB962C8B-B14F-4D97-AF65-F5344CB8AC3E}">
        <p14:creationId xmlns:p14="http://schemas.microsoft.com/office/powerpoint/2010/main" xmlns="" val="951200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Terminologies</a:t>
            </a:r>
            <a:endParaRPr lang="en-US" dirty="0"/>
          </a:p>
        </p:txBody>
      </p:sp>
      <p:sp>
        <p:nvSpPr>
          <p:cNvPr id="3" name="Content Placeholder 2"/>
          <p:cNvSpPr>
            <a:spLocks noGrp="1"/>
          </p:cNvSpPr>
          <p:nvPr>
            <p:ph idx="1"/>
          </p:nvPr>
        </p:nvSpPr>
        <p:spPr/>
        <p:txBody>
          <a:bodyPr>
            <a:normAutofit/>
          </a:bodyPr>
          <a:lstStyle/>
          <a:p>
            <a:r>
              <a:rPr lang="en-US" sz="2800" dirty="0" smtClean="0"/>
              <a:t>Hypertext transfer protocol [HTTP] </a:t>
            </a:r>
          </a:p>
          <a:p>
            <a:r>
              <a:rPr lang="en-US" sz="2800" dirty="0" smtClean="0"/>
              <a:t>Extensible Markup Language [XML] </a:t>
            </a:r>
          </a:p>
          <a:p>
            <a:r>
              <a:rPr lang="en-US" sz="2800" dirty="0" smtClean="0"/>
              <a:t>Web Services Description Language [WSDL] </a:t>
            </a:r>
          </a:p>
          <a:p>
            <a:r>
              <a:rPr lang="en-US" sz="2800" dirty="0" smtClean="0"/>
              <a:t>SOAP </a:t>
            </a:r>
            <a:endParaRPr lang="en-US" sz="2800" dirty="0"/>
          </a:p>
        </p:txBody>
      </p:sp>
    </p:spTree>
    <p:extLst>
      <p:ext uri="{BB962C8B-B14F-4D97-AF65-F5344CB8AC3E}">
        <p14:creationId xmlns:p14="http://schemas.microsoft.com/office/powerpoint/2010/main" xmlns="" val="951200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normAutofit/>
          </a:bodyPr>
          <a:lstStyle/>
          <a:p>
            <a:r>
              <a:rPr lang="en-US" sz="2800" dirty="0" smtClean="0"/>
              <a:t>Web service is a realization of SOA. </a:t>
            </a:r>
          </a:p>
          <a:p>
            <a:r>
              <a:rPr lang="en-US" sz="2800" dirty="0" smtClean="0"/>
              <a:t>It is important to note that the SOA is an architectural model that is independent of any technology platform and Web Services the most popular SOA implementation. </a:t>
            </a:r>
          </a:p>
          <a:p>
            <a:r>
              <a:rPr lang="en-US" sz="2800" dirty="0" smtClean="0"/>
              <a:t>As the name implies, web services offers services over the web. This is not surprising as the choice of the Internet it already connects many different systems from all over the world. </a:t>
            </a:r>
            <a:endParaRPr lang="en-US" sz="2800" dirty="0"/>
          </a:p>
        </p:txBody>
      </p:sp>
    </p:spTree>
    <p:extLst>
      <p:ext uri="{BB962C8B-B14F-4D97-AF65-F5344CB8AC3E}">
        <p14:creationId xmlns:p14="http://schemas.microsoft.com/office/powerpoint/2010/main" xmlns="" val="951200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a:t>
            </a:r>
            <a:r>
              <a:rPr lang="en-US" dirty="0"/>
              <a:t>Simple Object Access protocol</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dirty="0" smtClean="0"/>
              <a:t>It </a:t>
            </a:r>
            <a:r>
              <a:rPr lang="en-US" sz="2800" dirty="0"/>
              <a:t>is a protocol specification for exchanging structured information in the implementation of web services in computer networks. </a:t>
            </a:r>
            <a:endParaRPr lang="en-US" sz="2800" dirty="0" smtClean="0"/>
          </a:p>
          <a:p>
            <a:r>
              <a:rPr lang="en-US" sz="2800" dirty="0" smtClean="0"/>
              <a:t>It </a:t>
            </a:r>
            <a:r>
              <a:rPr lang="en-US" sz="2800" dirty="0"/>
              <a:t>uses XML Information Set for its message format, and relies on other application layer protocols, most notably Hypertext Transfer Protocol (HTTP</a:t>
            </a:r>
            <a:r>
              <a:rPr lang="en-US" sz="2800" dirty="0" smtClean="0"/>
              <a:t>),</a:t>
            </a:r>
          </a:p>
          <a:p>
            <a:r>
              <a:rPr lang="en-US" sz="2800" dirty="0" smtClean="0"/>
              <a:t>or </a:t>
            </a:r>
            <a:r>
              <a:rPr lang="en-US" sz="2800" dirty="0"/>
              <a:t>Simple Mail Transfer Protocol (SMTP), for message negotiation and transmission.</a:t>
            </a:r>
          </a:p>
        </p:txBody>
      </p:sp>
    </p:spTree>
    <p:extLst>
      <p:ext uri="{BB962C8B-B14F-4D97-AF65-F5344CB8AC3E}">
        <p14:creationId xmlns:p14="http://schemas.microsoft.com/office/powerpoint/2010/main" xmlns="" val="3802934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903875" y="1019641"/>
            <a:ext cx="9293862" cy="4375972"/>
          </a:xfrm>
          <a:prstGeom prst="rect">
            <a:avLst/>
          </a:prstGeom>
        </p:spPr>
      </p:pic>
    </p:spTree>
    <p:extLst>
      <p:ext uri="{BB962C8B-B14F-4D97-AF65-F5344CB8AC3E}">
        <p14:creationId xmlns:p14="http://schemas.microsoft.com/office/powerpoint/2010/main" xmlns="" val="4143905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Elements and Attributes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010929273"/>
              </p:ext>
            </p:extLst>
          </p:nvPr>
        </p:nvGraphicFramePr>
        <p:xfrm>
          <a:off x="677863" y="955675"/>
          <a:ext cx="10715626" cy="4419600"/>
        </p:xfrm>
        <a:graphic>
          <a:graphicData uri="http://schemas.openxmlformats.org/drawingml/2006/table">
            <a:tbl>
              <a:tblPr firstRow="1" bandRow="1">
                <a:tableStyleId>{5C22544A-7EE6-4342-B048-85BDC9FD1C3A}</a:tableStyleId>
              </a:tblPr>
              <a:tblGrid>
                <a:gridCol w="1583199"/>
                <a:gridCol w="9132427"/>
              </a:tblGrid>
              <a:tr h="370840">
                <a:tc>
                  <a:txBody>
                    <a:bodyPr/>
                    <a:lstStyle/>
                    <a:p>
                      <a:r>
                        <a:rPr lang="en-US" sz="2600" dirty="0" smtClean="0"/>
                        <a:t>Element</a:t>
                      </a:r>
                      <a:endParaRPr lang="en-US" sz="2600" dirty="0"/>
                    </a:p>
                  </a:txBody>
                  <a:tcPr/>
                </a:tc>
                <a:tc>
                  <a:txBody>
                    <a:bodyPr/>
                    <a:lstStyle/>
                    <a:p>
                      <a:r>
                        <a:rPr lang="en-US" sz="2600" dirty="0" smtClean="0"/>
                        <a:t>Description</a:t>
                      </a:r>
                      <a:endParaRPr lang="en-US" sz="2600" dirty="0"/>
                    </a:p>
                  </a:txBody>
                  <a:tcPr/>
                </a:tc>
              </a:tr>
              <a:tr h="370840">
                <a:tc>
                  <a:txBody>
                    <a:bodyPr/>
                    <a:lstStyle/>
                    <a:p>
                      <a:r>
                        <a:rPr lang="en-US" sz="2600" dirty="0" smtClean="0"/>
                        <a:t>Envelope</a:t>
                      </a:r>
                      <a:endParaRPr lang="en-US" sz="2600" dirty="0"/>
                    </a:p>
                  </a:txBody>
                  <a:tcPr/>
                </a:tc>
                <a:tc>
                  <a:txBody>
                    <a:bodyPr/>
                    <a:lstStyle/>
                    <a:p>
                      <a:r>
                        <a:rPr lang="en-US" sz="2600" dirty="0" smtClean="0"/>
                        <a:t>Defines the message and the namespace used in the document. This is a required root element</a:t>
                      </a:r>
                      <a:endParaRPr lang="en-US" sz="2600" dirty="0"/>
                    </a:p>
                  </a:txBody>
                  <a:tcPr/>
                </a:tc>
              </a:tr>
              <a:tr h="370840">
                <a:tc>
                  <a:txBody>
                    <a:bodyPr/>
                    <a:lstStyle/>
                    <a:p>
                      <a:r>
                        <a:rPr lang="en-US" sz="2600" dirty="0" smtClean="0"/>
                        <a:t>Header</a:t>
                      </a:r>
                      <a:endParaRPr lang="en-US" sz="2600" dirty="0"/>
                    </a:p>
                  </a:txBody>
                  <a:tcPr/>
                </a:tc>
                <a:tc>
                  <a:txBody>
                    <a:bodyPr/>
                    <a:lstStyle/>
                    <a:p>
                      <a:r>
                        <a:rPr lang="en-US" sz="2600" dirty="0" smtClean="0"/>
                        <a:t>Contains any optional attributes of the message or application-specific infrastructure such as security information or network routing</a:t>
                      </a:r>
                      <a:endParaRPr lang="en-US" sz="2600" dirty="0"/>
                    </a:p>
                  </a:txBody>
                  <a:tcPr/>
                </a:tc>
              </a:tr>
              <a:tr h="370840">
                <a:tc>
                  <a:txBody>
                    <a:bodyPr/>
                    <a:lstStyle/>
                    <a:p>
                      <a:r>
                        <a:rPr lang="en-US" sz="2600" dirty="0" smtClean="0"/>
                        <a:t>Body</a:t>
                      </a:r>
                      <a:endParaRPr lang="en-US" sz="2600" dirty="0"/>
                    </a:p>
                  </a:txBody>
                  <a:tcPr/>
                </a:tc>
                <a:tc>
                  <a:txBody>
                    <a:bodyPr/>
                    <a:lstStyle/>
                    <a:p>
                      <a:r>
                        <a:rPr lang="en-US" sz="2600" dirty="0" smtClean="0"/>
                        <a:t>Contains the message being exchanged between applications</a:t>
                      </a:r>
                      <a:endParaRPr lang="en-US" sz="2600" dirty="0"/>
                    </a:p>
                  </a:txBody>
                  <a:tcPr/>
                </a:tc>
              </a:tr>
              <a:tr h="370840">
                <a:tc>
                  <a:txBody>
                    <a:bodyPr/>
                    <a:lstStyle/>
                    <a:p>
                      <a:r>
                        <a:rPr lang="en-US" sz="2600" dirty="0" smtClean="0"/>
                        <a:t>Fault</a:t>
                      </a:r>
                      <a:endParaRPr lang="en-US" sz="2600" dirty="0"/>
                    </a:p>
                  </a:txBody>
                  <a:tcPr/>
                </a:tc>
                <a:tc>
                  <a:txBody>
                    <a:bodyPr/>
                    <a:lstStyle/>
                    <a:p>
                      <a:r>
                        <a:rPr lang="en-US" sz="2600" dirty="0" smtClean="0"/>
                        <a:t>Provides information about errors that occur while the message is processed. This element is optional</a:t>
                      </a:r>
                      <a:endParaRPr lang="en-US" sz="2600" dirty="0"/>
                    </a:p>
                  </a:txBody>
                  <a:tcPr/>
                </a:tc>
              </a:tr>
            </a:tbl>
          </a:graphicData>
        </a:graphic>
      </p:graphicFrame>
    </p:spTree>
    <p:extLst>
      <p:ext uri="{BB962C8B-B14F-4D97-AF65-F5344CB8AC3E}">
        <p14:creationId xmlns:p14="http://schemas.microsoft.com/office/powerpoint/2010/main" xmlns="" val="33964319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Request</a:t>
            </a:r>
          </a:p>
        </p:txBody>
      </p:sp>
      <p:sp>
        <p:nvSpPr>
          <p:cNvPr id="3" name="Content Placeholder 2"/>
          <p:cNvSpPr>
            <a:spLocks noGrp="1"/>
          </p:cNvSpPr>
          <p:nvPr>
            <p:ph idx="1"/>
          </p:nvPr>
        </p:nvSpPr>
        <p:spPr/>
        <p:txBody>
          <a:bodyPr>
            <a:normAutofit lnSpcReduction="10000"/>
          </a:bodyPr>
          <a:lstStyle/>
          <a:p>
            <a:pPr marL="0" indent="0">
              <a:buNone/>
            </a:pPr>
            <a:r>
              <a:rPr lang="en-US" dirty="0"/>
              <a:t>POST /</a:t>
            </a:r>
            <a:r>
              <a:rPr lang="en-US" dirty="0" err="1"/>
              <a:t>InStock</a:t>
            </a:r>
            <a:r>
              <a:rPr lang="en-US" dirty="0"/>
              <a:t> HTTP/1.1</a:t>
            </a:r>
          </a:p>
          <a:p>
            <a:pPr marL="0" indent="0">
              <a:buNone/>
            </a:pPr>
            <a:r>
              <a:rPr lang="en-US" dirty="0"/>
              <a:t>Host: www.bookshop.org</a:t>
            </a:r>
          </a:p>
          <a:p>
            <a:pPr marL="0" indent="0">
              <a:buNone/>
            </a:pPr>
            <a:r>
              <a:rPr lang="en-US" dirty="0"/>
              <a:t>Content-Type: application/</a:t>
            </a:r>
            <a:r>
              <a:rPr lang="en-US" dirty="0" err="1"/>
              <a:t>soap+xml</a:t>
            </a:r>
            <a:r>
              <a:rPr lang="en-US" dirty="0"/>
              <a:t>; charset=utf-8</a:t>
            </a:r>
          </a:p>
          <a:p>
            <a:pPr marL="0" indent="0">
              <a:buNone/>
            </a:pPr>
            <a:r>
              <a:rPr lang="en-US" dirty="0"/>
              <a:t>Content-Length: </a:t>
            </a:r>
            <a:r>
              <a:rPr lang="en-US" dirty="0" err="1"/>
              <a:t>nnn</a:t>
            </a:r>
            <a:endParaRPr lang="en-US" dirty="0"/>
          </a:p>
          <a:p>
            <a:pPr marL="0" indent="0">
              <a:buNone/>
            </a:pPr>
            <a:r>
              <a:rPr lang="en-US" dirty="0"/>
              <a:t>&lt;?xml version="1.0"?&gt;</a:t>
            </a:r>
          </a:p>
          <a:p>
            <a:pPr marL="0" indent="0">
              <a:buNone/>
            </a:pPr>
            <a:r>
              <a:rPr lang="en-US" dirty="0"/>
              <a:t>&lt;</a:t>
            </a:r>
            <a:r>
              <a:rPr lang="en-US" dirty="0" err="1" smtClean="0"/>
              <a:t>soap:Envelope</a:t>
            </a:r>
            <a:r>
              <a:rPr lang="en-US" dirty="0" smtClean="0"/>
              <a:t> </a:t>
            </a:r>
            <a:r>
              <a:rPr lang="en-US" dirty="0" err="1" smtClean="0"/>
              <a:t>xmlns:soap</a:t>
            </a:r>
            <a:r>
              <a:rPr lang="en-US" dirty="0"/>
              <a:t>="http://www.w3.org/2001/12/soap-envelope"</a:t>
            </a:r>
          </a:p>
          <a:p>
            <a:pPr marL="0" indent="0">
              <a:buNone/>
            </a:pPr>
            <a:r>
              <a:rPr lang="en-US" dirty="0" err="1"/>
              <a:t>soap:encodingStyle</a:t>
            </a:r>
            <a:r>
              <a:rPr lang="en-US" dirty="0"/>
              <a:t>="http://www.w3.org/2001/12/soap-encoding"&gt;</a:t>
            </a:r>
          </a:p>
          <a:p>
            <a:pPr marL="0" indent="0">
              <a:buNone/>
            </a:pPr>
            <a:r>
              <a:rPr lang="en-US" dirty="0"/>
              <a:t>&lt;</a:t>
            </a:r>
            <a:r>
              <a:rPr lang="en-US" dirty="0" err="1"/>
              <a:t>soap:Body</a:t>
            </a:r>
            <a:r>
              <a:rPr lang="en-US" dirty="0"/>
              <a:t> </a:t>
            </a:r>
            <a:r>
              <a:rPr lang="en-US" dirty="0" err="1"/>
              <a:t>xmlns:m</a:t>
            </a:r>
            <a:r>
              <a:rPr lang="en-US" dirty="0"/>
              <a:t>="http://www.bookshop.org/prices"&gt;</a:t>
            </a:r>
          </a:p>
          <a:p>
            <a:pPr marL="0" indent="0">
              <a:buNone/>
            </a:pPr>
            <a:r>
              <a:rPr lang="en-US" dirty="0"/>
              <a:t>  &lt;</a:t>
            </a:r>
            <a:r>
              <a:rPr lang="en-US" dirty="0" err="1"/>
              <a:t>m:GetBookPrice</a:t>
            </a:r>
            <a:r>
              <a:rPr lang="en-US" dirty="0"/>
              <a:t>&gt;</a:t>
            </a:r>
          </a:p>
          <a:p>
            <a:pPr marL="0" indent="0">
              <a:buNone/>
            </a:pPr>
            <a:r>
              <a:rPr lang="en-US" dirty="0"/>
              <a:t>    &lt;</a:t>
            </a:r>
            <a:r>
              <a:rPr lang="en-US" dirty="0" err="1"/>
              <a:t>m:BookName</a:t>
            </a:r>
            <a:r>
              <a:rPr lang="en-US" dirty="0"/>
              <a:t>&gt;The </a:t>
            </a:r>
            <a:r>
              <a:rPr lang="en-US" dirty="0" err="1"/>
              <a:t>Fleamarket</a:t>
            </a:r>
            <a:r>
              <a:rPr lang="en-US" dirty="0"/>
              <a:t>&lt;/</a:t>
            </a:r>
            <a:r>
              <a:rPr lang="en-US" dirty="0" err="1"/>
              <a:t>m:BookName</a:t>
            </a:r>
            <a:r>
              <a:rPr lang="en-US" dirty="0"/>
              <a:t>&gt;</a:t>
            </a:r>
          </a:p>
          <a:p>
            <a:pPr marL="0" indent="0">
              <a:buNone/>
            </a:pPr>
            <a:r>
              <a:rPr lang="en-US" dirty="0"/>
              <a:t>  &lt;/</a:t>
            </a:r>
            <a:r>
              <a:rPr lang="en-US" dirty="0" err="1"/>
              <a:t>m:GetBookPrice</a:t>
            </a:r>
            <a:r>
              <a:rPr lang="en-US" dirty="0"/>
              <a:t>&gt;</a:t>
            </a:r>
          </a:p>
          <a:p>
            <a:pPr marL="0" indent="0">
              <a:buNone/>
            </a:pPr>
            <a:r>
              <a:rPr lang="en-US" dirty="0"/>
              <a:t>&lt;/</a:t>
            </a:r>
            <a:r>
              <a:rPr lang="en-US" dirty="0" err="1"/>
              <a:t>soap:Body</a:t>
            </a:r>
            <a:r>
              <a:rPr lang="en-US" dirty="0"/>
              <a:t>&gt;</a:t>
            </a:r>
          </a:p>
          <a:p>
            <a:pPr marL="0" indent="0">
              <a:buNone/>
            </a:pPr>
            <a:r>
              <a:rPr lang="en-US" dirty="0"/>
              <a:t>&lt;/</a:t>
            </a:r>
            <a:r>
              <a:rPr lang="en-US" dirty="0" err="1"/>
              <a:t>soap:Envelope</a:t>
            </a:r>
            <a:r>
              <a:rPr lang="en-US" dirty="0"/>
              <a:t>&gt;</a:t>
            </a:r>
          </a:p>
        </p:txBody>
      </p:sp>
    </p:spTree>
    <p:extLst>
      <p:ext uri="{BB962C8B-B14F-4D97-AF65-F5344CB8AC3E}">
        <p14:creationId xmlns:p14="http://schemas.microsoft.com/office/powerpoint/2010/main" xmlns="" val="353719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a:t>
            </a:r>
            <a:r>
              <a:rPr lang="en-US" dirty="0" smtClean="0"/>
              <a:t>Response</a:t>
            </a:r>
            <a:endParaRPr lang="en-US" dirty="0"/>
          </a:p>
        </p:txBody>
      </p:sp>
      <p:sp>
        <p:nvSpPr>
          <p:cNvPr id="3" name="Content Placeholder 2"/>
          <p:cNvSpPr>
            <a:spLocks noGrp="1"/>
          </p:cNvSpPr>
          <p:nvPr>
            <p:ph idx="1"/>
          </p:nvPr>
        </p:nvSpPr>
        <p:spPr/>
        <p:txBody>
          <a:bodyPr>
            <a:normAutofit/>
          </a:bodyPr>
          <a:lstStyle/>
          <a:p>
            <a:pPr marL="0" indent="0">
              <a:buNone/>
            </a:pPr>
            <a:r>
              <a:rPr lang="en-US" dirty="0"/>
              <a:t>POST /</a:t>
            </a:r>
            <a:r>
              <a:rPr lang="en-US" dirty="0" err="1"/>
              <a:t>InStock</a:t>
            </a:r>
            <a:r>
              <a:rPr lang="en-US" dirty="0"/>
              <a:t> HTTP/1.1</a:t>
            </a:r>
          </a:p>
          <a:p>
            <a:pPr marL="0" indent="0">
              <a:buNone/>
            </a:pPr>
            <a:r>
              <a:rPr lang="en-US" dirty="0"/>
              <a:t>Host: www.bookshop.org</a:t>
            </a:r>
          </a:p>
          <a:p>
            <a:pPr marL="0" indent="0">
              <a:buNone/>
            </a:pPr>
            <a:r>
              <a:rPr lang="en-US" dirty="0"/>
              <a:t>Content-Type: application/</a:t>
            </a:r>
            <a:r>
              <a:rPr lang="en-US" dirty="0" err="1"/>
              <a:t>soap+xml</a:t>
            </a:r>
            <a:r>
              <a:rPr lang="en-US" dirty="0"/>
              <a:t>; charset=utf-8</a:t>
            </a:r>
          </a:p>
          <a:p>
            <a:pPr marL="0" indent="0">
              <a:buNone/>
            </a:pPr>
            <a:r>
              <a:rPr lang="en-US" dirty="0"/>
              <a:t>Content-Length: </a:t>
            </a:r>
            <a:r>
              <a:rPr lang="en-US" dirty="0" err="1"/>
              <a:t>nnn</a:t>
            </a:r>
            <a:endParaRPr lang="en-US" dirty="0"/>
          </a:p>
          <a:p>
            <a:pPr marL="0" indent="0">
              <a:buNone/>
            </a:pPr>
            <a:r>
              <a:rPr lang="en-US" dirty="0"/>
              <a:t>&lt;?xml version="1.0"?&gt;</a:t>
            </a:r>
          </a:p>
          <a:p>
            <a:pPr marL="0" indent="0">
              <a:buNone/>
            </a:pPr>
            <a:r>
              <a:rPr lang="en-US" dirty="0"/>
              <a:t>&lt;</a:t>
            </a:r>
            <a:r>
              <a:rPr lang="en-US" dirty="0" err="1" smtClean="0"/>
              <a:t>soap:Envelope</a:t>
            </a:r>
            <a:r>
              <a:rPr lang="en-US" dirty="0" smtClean="0"/>
              <a:t> </a:t>
            </a:r>
            <a:r>
              <a:rPr lang="en-US" dirty="0" err="1" smtClean="0"/>
              <a:t>xmlns:soap</a:t>
            </a:r>
            <a:r>
              <a:rPr lang="en-US" dirty="0"/>
              <a:t>="http://www.w3.org/2001/12/soap-envelope" </a:t>
            </a:r>
            <a:r>
              <a:rPr lang="en-US" dirty="0" err="1" smtClean="0"/>
              <a:t>soap:encodingStyle</a:t>
            </a:r>
            <a:r>
              <a:rPr lang="en-US" dirty="0"/>
              <a:t>="http://www.w3.org/2001/12/soap-encoding"&gt;</a:t>
            </a:r>
          </a:p>
          <a:p>
            <a:pPr marL="0" indent="0">
              <a:buNone/>
            </a:pPr>
            <a:r>
              <a:rPr lang="en-US" dirty="0"/>
              <a:t>&lt;</a:t>
            </a:r>
            <a:r>
              <a:rPr lang="en-US" dirty="0" err="1"/>
              <a:t>soap:Body</a:t>
            </a:r>
            <a:r>
              <a:rPr lang="en-US" dirty="0"/>
              <a:t> </a:t>
            </a:r>
            <a:r>
              <a:rPr lang="en-US" dirty="0" err="1"/>
              <a:t>xmlns:m</a:t>
            </a:r>
            <a:r>
              <a:rPr lang="en-US" dirty="0"/>
              <a:t>="http://www.bookshop.org/prices"&gt;</a:t>
            </a:r>
          </a:p>
          <a:p>
            <a:pPr marL="0" indent="0">
              <a:buNone/>
            </a:pPr>
            <a:r>
              <a:rPr lang="en-US" dirty="0"/>
              <a:t>  &lt;</a:t>
            </a:r>
            <a:r>
              <a:rPr lang="en-US" dirty="0" err="1"/>
              <a:t>m:GetBookPriceResponse</a:t>
            </a:r>
            <a:r>
              <a:rPr lang="en-US" dirty="0"/>
              <a:t>&gt;</a:t>
            </a:r>
          </a:p>
          <a:p>
            <a:pPr marL="0" indent="0">
              <a:buNone/>
            </a:pPr>
            <a:r>
              <a:rPr lang="en-US" dirty="0"/>
              <a:t>    &lt;m: Price&gt;10.95&lt;/m: Price&gt;</a:t>
            </a:r>
          </a:p>
          <a:p>
            <a:pPr marL="0" indent="0">
              <a:buNone/>
            </a:pPr>
            <a:r>
              <a:rPr lang="en-US" dirty="0"/>
              <a:t>  &lt;/</a:t>
            </a:r>
            <a:r>
              <a:rPr lang="en-US" dirty="0" err="1"/>
              <a:t>m:GetBookPriceResponse</a:t>
            </a:r>
            <a:r>
              <a:rPr lang="en-US" dirty="0"/>
              <a:t>&gt;</a:t>
            </a:r>
          </a:p>
          <a:p>
            <a:pPr marL="0" indent="0">
              <a:buNone/>
            </a:pPr>
            <a:r>
              <a:rPr lang="en-US" dirty="0"/>
              <a:t>&lt;/</a:t>
            </a:r>
            <a:r>
              <a:rPr lang="en-US" dirty="0" err="1"/>
              <a:t>soap:Body</a:t>
            </a:r>
            <a:r>
              <a:rPr lang="en-US" dirty="0"/>
              <a:t>&gt;</a:t>
            </a:r>
          </a:p>
          <a:p>
            <a:pPr marL="0" indent="0">
              <a:buNone/>
            </a:pPr>
            <a:r>
              <a:rPr lang="en-US" dirty="0"/>
              <a:t>&lt;/</a:t>
            </a:r>
            <a:r>
              <a:rPr lang="en-US" dirty="0" err="1"/>
              <a:t>soap:Envelope</a:t>
            </a:r>
            <a:r>
              <a:rPr lang="en-US" dirty="0"/>
              <a:t>&gt;</a:t>
            </a:r>
          </a:p>
        </p:txBody>
      </p:sp>
    </p:spTree>
    <p:extLst>
      <p:ext uri="{BB962C8B-B14F-4D97-AF65-F5344CB8AC3E}">
        <p14:creationId xmlns:p14="http://schemas.microsoft.com/office/powerpoint/2010/main" xmlns="" val="4209873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WSDL</a:t>
            </a:r>
            <a:endParaRPr lang="en-US" dirty="0"/>
          </a:p>
        </p:txBody>
      </p:sp>
      <p:sp>
        <p:nvSpPr>
          <p:cNvPr id="3" name="Content Placeholder 2"/>
          <p:cNvSpPr>
            <a:spLocks noGrp="1"/>
          </p:cNvSpPr>
          <p:nvPr>
            <p:ph idx="1"/>
          </p:nvPr>
        </p:nvSpPr>
        <p:spPr/>
        <p:txBody>
          <a:bodyPr/>
          <a:lstStyle/>
          <a:p>
            <a:r>
              <a:rPr lang="en-US" dirty="0" smtClean="0"/>
              <a:t>WSDL stands for Web Services Description Language</a:t>
            </a:r>
          </a:p>
          <a:p>
            <a:r>
              <a:rPr lang="en-US" dirty="0" smtClean="0"/>
              <a:t>WSDL is used to describe web services</a:t>
            </a:r>
          </a:p>
          <a:p>
            <a:r>
              <a:rPr lang="en-US" dirty="0" smtClean="0"/>
              <a:t>WSDL is written in XML</a:t>
            </a:r>
          </a:p>
          <a:p>
            <a:endParaRPr lang="en-US" dirty="0"/>
          </a:p>
        </p:txBody>
      </p:sp>
      <p:pic>
        <p:nvPicPr>
          <p:cNvPr id="4" name="Picture 3" descr="1.png"/>
          <p:cNvPicPr>
            <a:picLocks noChangeAspect="1"/>
          </p:cNvPicPr>
          <p:nvPr/>
        </p:nvPicPr>
        <p:blipFill>
          <a:blip r:embed="rId2"/>
          <a:stretch>
            <a:fillRect/>
          </a:stretch>
        </p:blipFill>
        <p:spPr>
          <a:xfrm>
            <a:off x="1097280" y="2462077"/>
            <a:ext cx="8699699" cy="275000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&lt;definitions&gt;</a:t>
            </a:r>
            <a:br>
              <a:rPr lang="en-US" dirty="0" smtClean="0"/>
            </a:br>
            <a:r>
              <a:rPr lang="en-US" dirty="0" smtClean="0"/>
              <a:t/>
            </a:r>
            <a:br>
              <a:rPr lang="en-US" dirty="0" smtClean="0"/>
            </a:br>
            <a:r>
              <a:rPr lang="en-US" dirty="0" smtClean="0"/>
              <a:t>&lt;types&gt;</a:t>
            </a:r>
            <a:br>
              <a:rPr lang="en-US" dirty="0" smtClean="0"/>
            </a:br>
            <a:r>
              <a:rPr lang="en-US" dirty="0" smtClean="0"/>
              <a:t>  data type definitions........</a:t>
            </a:r>
            <a:br>
              <a:rPr lang="en-US" dirty="0" smtClean="0"/>
            </a:br>
            <a:r>
              <a:rPr lang="en-US" dirty="0" smtClean="0"/>
              <a:t>&lt;/types&gt;</a:t>
            </a:r>
            <a:br>
              <a:rPr lang="en-US" dirty="0" smtClean="0"/>
            </a:br>
            <a:r>
              <a:rPr lang="en-US" dirty="0" smtClean="0"/>
              <a:t/>
            </a:r>
            <a:br>
              <a:rPr lang="en-US" dirty="0" smtClean="0"/>
            </a:br>
            <a:r>
              <a:rPr lang="en-US" dirty="0" smtClean="0"/>
              <a:t>&lt;message&gt;</a:t>
            </a:r>
            <a:br>
              <a:rPr lang="en-US" dirty="0" smtClean="0"/>
            </a:br>
            <a:r>
              <a:rPr lang="en-US" dirty="0" smtClean="0"/>
              <a:t>  definition of the data being communicated....</a:t>
            </a:r>
            <a:br>
              <a:rPr lang="en-US" dirty="0" smtClean="0"/>
            </a:br>
            <a:r>
              <a:rPr lang="en-US" dirty="0" smtClean="0"/>
              <a:t>&lt;/message&gt;</a:t>
            </a:r>
            <a:br>
              <a:rPr lang="en-US" dirty="0" smtClean="0"/>
            </a:br>
            <a:r>
              <a:rPr lang="en-US" dirty="0" smtClean="0"/>
              <a:t/>
            </a:r>
            <a:br>
              <a:rPr lang="en-US" dirty="0" smtClean="0"/>
            </a:br>
            <a:r>
              <a:rPr lang="en-US" dirty="0" smtClean="0"/>
              <a:t>&lt;</a:t>
            </a:r>
            <a:r>
              <a:rPr lang="en-US" dirty="0" err="1" smtClean="0"/>
              <a:t>portType</a:t>
            </a:r>
            <a:r>
              <a:rPr lang="en-US" dirty="0" smtClean="0"/>
              <a:t>&gt;</a:t>
            </a:r>
            <a:br>
              <a:rPr lang="en-US" dirty="0" smtClean="0"/>
            </a:br>
            <a:r>
              <a:rPr lang="en-US" dirty="0" smtClean="0"/>
              <a:t>  set of operations......</a:t>
            </a:r>
            <a:br>
              <a:rPr lang="en-US" dirty="0" smtClean="0"/>
            </a:br>
            <a:r>
              <a:rPr lang="en-US" dirty="0" smtClean="0"/>
              <a:t>&lt;/</a:t>
            </a:r>
            <a:r>
              <a:rPr lang="en-US" dirty="0" err="1" smtClean="0"/>
              <a:t>portType</a:t>
            </a:r>
            <a:r>
              <a:rPr lang="en-US" dirty="0" smtClean="0"/>
              <a:t>&gt;</a:t>
            </a:r>
            <a:br>
              <a:rPr lang="en-US" dirty="0" smtClean="0"/>
            </a:br>
            <a:r>
              <a:rPr lang="en-US" dirty="0" smtClean="0"/>
              <a:t/>
            </a:r>
            <a:br>
              <a:rPr lang="en-US" dirty="0" smtClean="0"/>
            </a:br>
            <a:r>
              <a:rPr lang="en-US" dirty="0" smtClean="0"/>
              <a:t>&lt;binding&gt;</a:t>
            </a:r>
            <a:br>
              <a:rPr lang="en-US" dirty="0" smtClean="0"/>
            </a:br>
            <a:r>
              <a:rPr lang="en-US" dirty="0" smtClean="0"/>
              <a:t>  protocol and data format specification....</a:t>
            </a:r>
            <a:br>
              <a:rPr lang="en-US" dirty="0" smtClean="0"/>
            </a:br>
            <a:r>
              <a:rPr lang="en-US" dirty="0" smtClean="0"/>
              <a:t>&lt;/binding&gt;</a:t>
            </a:r>
            <a:br>
              <a:rPr lang="en-US" dirty="0" smtClean="0"/>
            </a:br>
            <a:r>
              <a:rPr lang="en-US" dirty="0" smtClean="0"/>
              <a:t/>
            </a:r>
            <a:br>
              <a:rPr lang="en-US" dirty="0" smtClean="0"/>
            </a:br>
            <a:r>
              <a:rPr lang="en-US" dirty="0" smtClean="0"/>
              <a:t>&lt;/definitions&gt;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Protocols</a:t>
            </a:r>
            <a:endParaRPr lang="en-US"/>
          </a:p>
        </p:txBody>
      </p:sp>
      <p:sp>
        <p:nvSpPr>
          <p:cNvPr id="3" name="Content Placeholder 2"/>
          <p:cNvSpPr>
            <a:spLocks noGrp="1"/>
          </p:cNvSpPr>
          <p:nvPr>
            <p:ph idx="1"/>
          </p:nvPr>
        </p:nvSpPr>
        <p:spPr/>
        <p:txBody>
          <a:bodyPr/>
          <a:lstStyle/>
          <a:p>
            <a:r>
              <a:rPr lang="en-US" dirty="0" smtClean="0"/>
              <a:t>Protocols exist at several levels in a telecommunication connection. For example, there are protocols for the data interchange at the hardware device level and protocols for data interchange at the application program level. </a:t>
            </a:r>
          </a:p>
          <a:p>
            <a:r>
              <a:rPr lang="en-US" dirty="0" smtClean="0"/>
              <a:t>Some of the important protocols of internet are:</a:t>
            </a:r>
          </a:p>
          <a:p>
            <a:r>
              <a:rPr lang="en-US" b="1" dirty="0" smtClean="0"/>
              <a:t>TCP </a:t>
            </a:r>
            <a:r>
              <a:rPr lang="en-US" dirty="0" smtClean="0"/>
              <a:t>(Transmission Control Protocol),</a:t>
            </a:r>
          </a:p>
          <a:p>
            <a:r>
              <a:rPr lang="en-US" b="1" dirty="0" smtClean="0"/>
              <a:t>IP </a:t>
            </a:r>
            <a:r>
              <a:rPr lang="en-US" dirty="0" smtClean="0"/>
              <a:t>(Internet Protocol),</a:t>
            </a:r>
          </a:p>
          <a:p>
            <a:r>
              <a:rPr lang="en-US" b="1" dirty="0" smtClean="0"/>
              <a:t>UDP </a:t>
            </a:r>
            <a:r>
              <a:rPr lang="en-US" dirty="0" smtClean="0"/>
              <a:t>(User Datagram Protocol),</a:t>
            </a:r>
          </a:p>
          <a:p>
            <a:r>
              <a:rPr lang="en-US" b="1" dirty="0" smtClean="0"/>
              <a:t>HTTP </a:t>
            </a:r>
            <a:r>
              <a:rPr lang="en-US" dirty="0" smtClean="0"/>
              <a:t>(Hypertext Transfer Protocol),</a:t>
            </a:r>
          </a:p>
          <a:p>
            <a:r>
              <a:rPr lang="en-US" b="1" dirty="0" smtClean="0"/>
              <a:t>FTP </a:t>
            </a:r>
            <a:r>
              <a:rPr lang="en-US" dirty="0" smtClean="0"/>
              <a:t>(File Transfer Protocol) and</a:t>
            </a:r>
          </a:p>
          <a:p>
            <a:r>
              <a:rPr lang="en-US" b="1" dirty="0" smtClean="0"/>
              <a:t>SMTP</a:t>
            </a:r>
            <a:r>
              <a:rPr lang="en-US" dirty="0" smtClean="0"/>
              <a:t> (Simple Mail Transfer Protocol).</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150" y="167812"/>
            <a:ext cx="10757803" cy="1112348"/>
          </a:xfrm>
        </p:spPr>
        <p:txBody>
          <a:bodyPr>
            <a:normAutofit fontScale="90000"/>
          </a:bodyPr>
          <a:lstStyle/>
          <a:p>
            <a:r>
              <a:rPr lang="en-US" dirty="0" smtClean="0"/>
              <a:t>  </a:t>
            </a:r>
            <a:r>
              <a:rPr lang="en-US" dirty="0" smtClean="0"/>
              <a:t>UDDI(</a:t>
            </a:r>
            <a:r>
              <a:rPr lang="en-US" dirty="0" smtClean="0"/>
              <a:t>Universal </a:t>
            </a:r>
            <a:r>
              <a:rPr lang="en-US" dirty="0" smtClean="0"/>
              <a:t>Description, Discovery, and Integration</a:t>
            </a:r>
            <a:r>
              <a:rPr lang="en-US" dirty="0" smtClean="0"/>
              <a:t>)</a:t>
            </a:r>
            <a:endParaRPr lang="en-US" dirty="0"/>
          </a:p>
        </p:txBody>
      </p:sp>
      <p:sp>
        <p:nvSpPr>
          <p:cNvPr id="3" name="Content Placeholder 2"/>
          <p:cNvSpPr>
            <a:spLocks noGrp="1"/>
          </p:cNvSpPr>
          <p:nvPr>
            <p:ph idx="1"/>
          </p:nvPr>
        </p:nvSpPr>
        <p:spPr/>
        <p:txBody>
          <a:bodyPr/>
          <a:lstStyle/>
          <a:p>
            <a:r>
              <a:rPr lang="en-US" b="1" dirty="0" smtClean="0"/>
              <a:t>UDDI</a:t>
            </a:r>
            <a:r>
              <a:rPr lang="en-US" dirty="0" smtClean="0"/>
              <a:t> is an XML-based standard </a:t>
            </a:r>
            <a:r>
              <a:rPr lang="en-US" dirty="0" smtClean="0"/>
              <a:t>for </a:t>
            </a:r>
            <a:r>
              <a:rPr lang="en-US" dirty="0" smtClean="0"/>
              <a:t>describing, publishing, and finding </a:t>
            </a:r>
            <a:r>
              <a:rPr lang="en-US" dirty="0" smtClean="0"/>
              <a:t>web </a:t>
            </a:r>
            <a:r>
              <a:rPr lang="en-US" b="1" dirty="0" smtClean="0"/>
              <a:t>services</a:t>
            </a:r>
            <a:r>
              <a:rPr lang="en-US" dirty="0" smtClean="0"/>
              <a:t>.</a:t>
            </a:r>
          </a:p>
          <a:p>
            <a:r>
              <a:rPr lang="en-US" b="1" dirty="0" smtClean="0"/>
              <a:t>UDDI</a:t>
            </a:r>
            <a:r>
              <a:rPr lang="en-US" dirty="0" smtClean="0"/>
              <a:t> uses Web Service Definition Language(WSDL) to describe interfaces to web </a:t>
            </a:r>
            <a:r>
              <a:rPr lang="en-US" b="1" dirty="0" smtClean="0"/>
              <a:t>services</a:t>
            </a:r>
          </a:p>
          <a:p>
            <a:r>
              <a:rPr lang="en-US" dirty="0" smtClean="0"/>
              <a:t>UDDI </a:t>
            </a:r>
            <a:r>
              <a:rPr lang="en-US" dirty="0" smtClean="0"/>
              <a:t>is often compared to a telephone book's </a:t>
            </a:r>
            <a:r>
              <a:rPr lang="en-US" dirty="0" smtClean="0"/>
              <a:t>white(basic info), yellow(</a:t>
            </a:r>
            <a:r>
              <a:rPr lang="en-US" dirty="0" smtClean="0"/>
              <a:t>details about the company</a:t>
            </a:r>
            <a:r>
              <a:rPr lang="en-US" dirty="0" smtClean="0"/>
              <a:t>), </a:t>
            </a:r>
            <a:r>
              <a:rPr lang="en-US" dirty="0" smtClean="0"/>
              <a:t>and green </a:t>
            </a:r>
            <a:r>
              <a:rPr lang="en-US" dirty="0" smtClean="0"/>
              <a:t>pages(</a:t>
            </a:r>
            <a:r>
              <a:rPr lang="en-US" dirty="0" smtClean="0"/>
              <a:t>technical information</a:t>
            </a:r>
            <a:r>
              <a:rPr lang="en-US" dirty="0" smtClean="0"/>
              <a:t>). </a:t>
            </a:r>
            <a:r>
              <a:rPr lang="en-US" dirty="0" smtClean="0"/>
              <a:t>The project allows businesses to list </a:t>
            </a:r>
            <a:r>
              <a:rPr lang="en-US" dirty="0" smtClean="0"/>
              <a:t>themselves </a:t>
            </a:r>
            <a:r>
              <a:rPr lang="en-US" dirty="0" smtClean="0"/>
              <a:t>by name, product, location, or the Web services they offer</a:t>
            </a:r>
            <a:r>
              <a:rPr lang="en-US" dirty="0" smtClean="0"/>
              <a:t>.</a:t>
            </a:r>
          </a:p>
          <a:p>
            <a:r>
              <a:rPr lang="it-IT" dirty="0" smtClean="0"/>
              <a:t>UDDI can communicate via SOAP, CORBA, </a:t>
            </a:r>
            <a:r>
              <a:rPr lang="it-IT" dirty="0" smtClean="0"/>
              <a:t>Java </a:t>
            </a:r>
            <a:r>
              <a:rPr lang="it-IT" dirty="0" smtClean="0"/>
              <a:t>RMI Protocol</a:t>
            </a:r>
            <a:r>
              <a:rPr lang="it-IT" dirty="0" smtClean="0"/>
              <a:t>.</a:t>
            </a:r>
          </a:p>
          <a:p>
            <a:r>
              <a:rPr lang="en-US" dirty="0" smtClean="0"/>
              <a:t>UDDI uses Web Service Definition Language(WSDL) to describe interfaces to web services</a:t>
            </a:r>
            <a:r>
              <a:rPr lang="en-US" dirty="0" smtClean="0"/>
              <a:t>.</a:t>
            </a:r>
          </a:p>
          <a:p>
            <a:r>
              <a:rPr lang="en-US" dirty="0" smtClean="0"/>
              <a:t>UDDI is seen with SOAP and WSDL as one of the three foundation standards of web services.</a:t>
            </a:r>
          </a:p>
          <a:p>
            <a:r>
              <a:rPr lang="en-US" dirty="0" smtClean="0"/>
              <a:t>UDDI is an open industry initiative, enabling businesses to discover each other and define how they interact over the Internet.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ebXML</a:t>
            </a:r>
            <a:r>
              <a:rPr lang="en-US" dirty="0" smtClean="0"/>
              <a:t>(Electronic </a:t>
            </a:r>
            <a:r>
              <a:rPr lang="en-US" dirty="0" smtClean="0"/>
              <a:t>Business XML</a:t>
            </a:r>
            <a:r>
              <a:rPr lang="en-US" dirty="0" smtClean="0"/>
              <a:t>)</a:t>
            </a:r>
            <a:endParaRPr lang="en-US" dirty="0"/>
          </a:p>
        </p:txBody>
      </p:sp>
      <p:sp>
        <p:nvSpPr>
          <p:cNvPr id="3" name="Content Placeholder 2"/>
          <p:cNvSpPr>
            <a:spLocks noGrp="1"/>
          </p:cNvSpPr>
          <p:nvPr>
            <p:ph idx="1"/>
          </p:nvPr>
        </p:nvSpPr>
        <p:spPr/>
        <p:txBody>
          <a:bodyPr/>
          <a:lstStyle/>
          <a:p>
            <a:r>
              <a:rPr lang="en-US" dirty="0" smtClean="0"/>
              <a:t>It is a modular suite of specifications that gives businesses of any size the ability to conduct business over the Internet</a:t>
            </a:r>
            <a:r>
              <a:rPr lang="en-US" dirty="0" smtClean="0"/>
              <a:t>.</a:t>
            </a:r>
          </a:p>
          <a:p>
            <a:pPr>
              <a:buNone/>
            </a:pPr>
            <a:r>
              <a:rPr lang="en-US" dirty="0" smtClean="0"/>
              <a:t>					The </a:t>
            </a:r>
            <a:r>
              <a:rPr lang="en-US" dirty="0" smtClean="0"/>
              <a:t>features of </a:t>
            </a:r>
            <a:r>
              <a:rPr lang="en-US" dirty="0" err="1" smtClean="0"/>
              <a:t>ebXML</a:t>
            </a:r>
            <a:r>
              <a:rPr lang="en-US" dirty="0" smtClean="0"/>
              <a:t> are as follows:</a:t>
            </a:r>
          </a:p>
          <a:p>
            <a:r>
              <a:rPr lang="en-US" dirty="0" err="1" smtClean="0"/>
              <a:t>ebXML</a:t>
            </a:r>
            <a:r>
              <a:rPr lang="en-US" dirty="0" smtClean="0"/>
              <a:t> is an end-to-end B2B XML framework.</a:t>
            </a:r>
          </a:p>
          <a:p>
            <a:r>
              <a:rPr lang="en-US" dirty="0" err="1" smtClean="0"/>
              <a:t>ebXML</a:t>
            </a:r>
            <a:r>
              <a:rPr lang="en-US" dirty="0" smtClean="0"/>
              <a:t> is a set of specifications that enable a modular framework.</a:t>
            </a:r>
          </a:p>
          <a:p>
            <a:r>
              <a:rPr lang="en-US" dirty="0" err="1" smtClean="0"/>
              <a:t>ebXML</a:t>
            </a:r>
            <a:r>
              <a:rPr lang="en-US" dirty="0" smtClean="0"/>
              <a:t> relies on the Internet's existing standards such as HTTP, TCP/IP, MIME, SMTP, FTP, UML, and XML.</a:t>
            </a:r>
          </a:p>
          <a:p>
            <a:r>
              <a:rPr lang="en-US" dirty="0" err="1" smtClean="0"/>
              <a:t>ebXML</a:t>
            </a:r>
            <a:r>
              <a:rPr lang="en-US" dirty="0" smtClean="0"/>
              <a:t> can be implemented and deployed on virtually any computing platform.</a:t>
            </a:r>
          </a:p>
          <a:p>
            <a:r>
              <a:rPr lang="en-US" dirty="0" err="1" smtClean="0"/>
              <a:t>ebXML</a:t>
            </a:r>
            <a:r>
              <a:rPr lang="en-US" dirty="0" smtClean="0"/>
              <a:t> provides concrete specifications to enable dynamic B2B collaborations.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Transmission Control Protocol (TCP)</a:t>
            </a:r>
            <a:r>
              <a:rPr lang="en-US" dirty="0" smtClean="0"/>
              <a:t> is a connection-oriented protocol that provides reliable, ordered, error-checked delivery of packets.</a:t>
            </a:r>
          </a:p>
          <a:p>
            <a:r>
              <a:rPr lang="en-US" b="1" dirty="0" smtClean="0"/>
              <a:t>Internet Protocol (IP)</a:t>
            </a:r>
            <a:r>
              <a:rPr lang="en-US" dirty="0" smtClean="0"/>
              <a:t> has the task of delivering packets from the source host to the destination host solely based on the IP addresses in the packet headers.</a:t>
            </a:r>
          </a:p>
          <a:p>
            <a:r>
              <a:rPr lang="en-US" b="1" dirty="0" smtClean="0"/>
              <a:t>UDP</a:t>
            </a:r>
            <a:r>
              <a:rPr lang="en-US" dirty="0" smtClean="0"/>
              <a:t> is a connection-less protocol that does not provide reliability, order or error-checking. UDP messages are referred to as </a:t>
            </a:r>
            <a:r>
              <a:rPr lang="en-US" dirty="0" err="1" smtClean="0"/>
              <a:t>datagrams</a:t>
            </a:r>
            <a:r>
              <a:rPr lang="en-US" dirty="0" smtClean="0"/>
              <a:t> and a datagram is defined as a basic transfer unit associated with a packet-switched network in which the delivery, arrival time, and order of arrival are not guaranteed by the network.</a:t>
            </a:r>
          </a:p>
          <a:p>
            <a:r>
              <a:rPr lang="en-US" b="1" dirty="0" smtClean="0"/>
              <a:t>HTTP</a:t>
            </a:r>
            <a:r>
              <a:rPr lang="en-US" dirty="0" smtClean="0"/>
              <a:t> is the protocol to exchange or transfer hypertext. Hypertext is structured text that uses logical links (hyperlinks) between nodes containing text.</a:t>
            </a:r>
          </a:p>
          <a:p>
            <a:r>
              <a:rPr lang="en-US" dirty="0" smtClean="0"/>
              <a:t>The </a:t>
            </a:r>
            <a:r>
              <a:rPr lang="en-US" b="1" dirty="0" smtClean="0"/>
              <a:t>World Wide Web</a:t>
            </a:r>
            <a:r>
              <a:rPr lang="en-US" dirty="0" smtClean="0"/>
              <a:t> (abbreviated as WWW or W3) or the web is a system of interlinked hypertext documents accessed via the Internet. With a web browser, one can view web pages and navigate between them via hyperlinks.</a:t>
            </a:r>
          </a:p>
          <a:p>
            <a:r>
              <a:rPr lang="en-US" b="1" dirty="0" smtClean="0"/>
              <a:t>FTP</a:t>
            </a:r>
            <a:r>
              <a:rPr lang="en-US" dirty="0" smtClean="0"/>
              <a:t> is a standard network protocol used to transfer files from one host to another host over a TCP-based network.</a:t>
            </a:r>
          </a:p>
          <a:p>
            <a:r>
              <a:rPr lang="en-US" b="1" dirty="0" smtClean="0"/>
              <a:t>SMTP</a:t>
            </a:r>
            <a:r>
              <a:rPr lang="en-US" dirty="0" smtClean="0"/>
              <a:t> is an Internet standard for electronic mail (e-mail) transmission across Internet Protocol (IP) networks.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Oriented Architecture</a:t>
            </a:r>
          </a:p>
        </p:txBody>
      </p:sp>
      <p:sp>
        <p:nvSpPr>
          <p:cNvPr id="3" name="Content Placeholder 2"/>
          <p:cNvSpPr>
            <a:spLocks noGrp="1"/>
          </p:cNvSpPr>
          <p:nvPr>
            <p:ph idx="1"/>
          </p:nvPr>
        </p:nvSpPr>
        <p:spPr/>
        <p:txBody>
          <a:bodyPr/>
          <a:lstStyle/>
          <a:p>
            <a:r>
              <a:rPr lang="en-US" sz="2800" dirty="0" smtClean="0"/>
              <a:t>SOA </a:t>
            </a:r>
            <a:r>
              <a:rPr lang="en-US" sz="2800" dirty="0"/>
              <a:t>is an architectural pattern </a:t>
            </a:r>
            <a:r>
              <a:rPr lang="en-US" sz="2800" dirty="0" smtClean="0"/>
              <a:t>in software design.</a:t>
            </a:r>
          </a:p>
          <a:p>
            <a:r>
              <a:rPr lang="en-US" sz="2800" dirty="0" smtClean="0"/>
              <a:t>SOA application </a:t>
            </a:r>
            <a:r>
              <a:rPr lang="en-US" sz="2800" dirty="0"/>
              <a:t>components provide services to other components via a communications protocol, typically over a network. </a:t>
            </a:r>
            <a:endParaRPr lang="en-US" sz="2800" dirty="0" smtClean="0"/>
          </a:p>
          <a:p>
            <a:r>
              <a:rPr lang="en-US" sz="2800" dirty="0" smtClean="0"/>
              <a:t>The </a:t>
            </a:r>
            <a:r>
              <a:rPr lang="en-US" sz="2800" dirty="0"/>
              <a:t>principles of service-orientation are independent of any vendor, product or technology.</a:t>
            </a:r>
            <a:endParaRPr lang="en-US" sz="2800" dirty="0" smtClean="0"/>
          </a:p>
          <a:p>
            <a:pPr marL="0" indent="0">
              <a:buNone/>
            </a:pPr>
            <a:endParaRPr lang="en-US" dirty="0"/>
          </a:p>
        </p:txBody>
      </p:sp>
    </p:spTree>
    <p:extLst>
      <p:ext uri="{BB962C8B-B14F-4D97-AF65-F5344CB8AC3E}">
        <p14:creationId xmlns:p14="http://schemas.microsoft.com/office/powerpoint/2010/main" xmlns="" val="18336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6" descr="http://soalightning.com/uploads/SOA_Enterprise.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8804" b="6378"/>
          <a:stretch/>
        </p:blipFill>
        <p:spPr bwMode="auto">
          <a:xfrm>
            <a:off x="677334" y="955497"/>
            <a:ext cx="9544608" cy="50858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0996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Concepts and Principles</a:t>
            </a:r>
          </a:p>
        </p:txBody>
      </p:sp>
      <p:sp>
        <p:nvSpPr>
          <p:cNvPr id="3" name="Content Placeholder 2"/>
          <p:cNvSpPr>
            <a:spLocks noGrp="1"/>
          </p:cNvSpPr>
          <p:nvPr>
            <p:ph idx="1"/>
          </p:nvPr>
        </p:nvSpPr>
        <p:spPr/>
        <p:txBody>
          <a:bodyPr>
            <a:noAutofit/>
          </a:bodyPr>
          <a:lstStyle/>
          <a:p>
            <a:r>
              <a:rPr lang="en-US" sz="2800" dirty="0"/>
              <a:t>Design </a:t>
            </a:r>
            <a:r>
              <a:rPr lang="en-US" sz="2800" dirty="0" smtClean="0"/>
              <a:t>Concept</a:t>
            </a:r>
          </a:p>
          <a:p>
            <a:pPr lvl="1"/>
            <a:r>
              <a:rPr lang="en-US" sz="2800" dirty="0"/>
              <a:t>SOA is based on the concept of a service. </a:t>
            </a:r>
            <a:endParaRPr lang="en-US" sz="2800" dirty="0" smtClean="0"/>
          </a:p>
          <a:p>
            <a:pPr lvl="1"/>
            <a:r>
              <a:rPr lang="en-US" sz="2800" dirty="0" smtClean="0"/>
              <a:t>Depending </a:t>
            </a:r>
            <a:r>
              <a:rPr lang="en-US" sz="2800" dirty="0"/>
              <a:t>on the service design approach taken, </a:t>
            </a:r>
            <a:endParaRPr lang="en-US" sz="2800" dirty="0" smtClean="0"/>
          </a:p>
          <a:p>
            <a:pPr lvl="1"/>
            <a:r>
              <a:rPr lang="en-US" sz="2800" dirty="0" smtClean="0"/>
              <a:t>Each </a:t>
            </a:r>
            <a:r>
              <a:rPr lang="en-US" sz="2800" dirty="0"/>
              <a:t>SOA service is designed to perform one or more activities by implementing one or more service operations</a:t>
            </a:r>
            <a:r>
              <a:rPr lang="en-US" sz="2800" dirty="0" smtClean="0"/>
              <a:t>.</a:t>
            </a:r>
          </a:p>
          <a:p>
            <a:pPr lvl="1"/>
            <a:r>
              <a:rPr lang="en-US" sz="2800" dirty="0"/>
              <a:t>SOA defines how to integrate widely disparate applications for a Web-based environment and uses multiple implementation platforms. Rather than defining an API, SOA defines the interface in terms of protocols and functionality. </a:t>
            </a:r>
          </a:p>
        </p:txBody>
      </p:sp>
    </p:spTree>
    <p:extLst>
      <p:ext uri="{BB962C8B-B14F-4D97-AF65-F5344CB8AC3E}">
        <p14:creationId xmlns:p14="http://schemas.microsoft.com/office/powerpoint/2010/main" xmlns="" val="868598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SOA services</a:t>
            </a:r>
            <a:endParaRPr lang="en-US" dirty="0"/>
          </a:p>
        </p:txBody>
      </p:sp>
      <p:sp>
        <p:nvSpPr>
          <p:cNvPr id="3" name="Content Placeholder 2"/>
          <p:cNvSpPr>
            <a:spLocks noGrp="1"/>
          </p:cNvSpPr>
          <p:nvPr>
            <p:ph idx="1"/>
          </p:nvPr>
        </p:nvSpPr>
        <p:spPr/>
        <p:txBody>
          <a:bodyPr>
            <a:normAutofit/>
          </a:bodyPr>
          <a:lstStyle/>
          <a:p>
            <a:r>
              <a:rPr lang="en-US" sz="2800" dirty="0" smtClean="0"/>
              <a:t>There are several types of services used in SOA systems. </a:t>
            </a:r>
          </a:p>
          <a:p>
            <a:pPr>
              <a:buNone/>
            </a:pPr>
            <a:r>
              <a:rPr lang="en-US" sz="2800" dirty="0" smtClean="0"/>
              <a:t>    Business services </a:t>
            </a:r>
          </a:p>
          <a:p>
            <a:pPr>
              <a:buNone/>
            </a:pPr>
            <a:r>
              <a:rPr lang="en-US" sz="2800" dirty="0" smtClean="0"/>
              <a:t>    Entity services </a:t>
            </a:r>
          </a:p>
          <a:p>
            <a:pPr>
              <a:buNone/>
            </a:pPr>
            <a:r>
              <a:rPr lang="en-US" sz="2800" dirty="0" smtClean="0"/>
              <a:t>    Functional services </a:t>
            </a:r>
          </a:p>
          <a:p>
            <a:pPr>
              <a:buNone/>
            </a:pPr>
            <a:r>
              <a:rPr lang="en-US" sz="2800" dirty="0" smtClean="0"/>
              <a:t>    Utility services </a:t>
            </a:r>
          </a:p>
        </p:txBody>
      </p:sp>
    </p:spTree>
    <p:extLst>
      <p:ext uri="{BB962C8B-B14F-4D97-AF65-F5344CB8AC3E}">
        <p14:creationId xmlns:p14="http://schemas.microsoft.com/office/powerpoint/2010/main" xmlns="" val="868598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SOA benefits</a:t>
            </a:r>
            <a:endParaRPr lang="en-US" dirty="0"/>
          </a:p>
        </p:txBody>
      </p:sp>
      <p:sp>
        <p:nvSpPr>
          <p:cNvPr id="3" name="Content Placeholder 2"/>
          <p:cNvSpPr>
            <a:spLocks noGrp="1"/>
          </p:cNvSpPr>
          <p:nvPr>
            <p:ph idx="1"/>
          </p:nvPr>
        </p:nvSpPr>
        <p:spPr/>
        <p:txBody>
          <a:bodyPr>
            <a:normAutofit/>
          </a:bodyPr>
          <a:lstStyle/>
          <a:p>
            <a:r>
              <a:rPr lang="en-US" sz="2800" dirty="0" smtClean="0"/>
              <a:t>Ability to build business applications faster and more easily</a:t>
            </a:r>
          </a:p>
          <a:p>
            <a:r>
              <a:rPr lang="en-US" sz="2800" dirty="0" smtClean="0"/>
              <a:t>Easier maintenance / update</a:t>
            </a:r>
          </a:p>
          <a:p>
            <a:r>
              <a:rPr lang="en-US" sz="2800" dirty="0" smtClean="0"/>
              <a:t>Business agility and extensibility</a:t>
            </a:r>
          </a:p>
          <a:p>
            <a:r>
              <a:rPr lang="en-US" sz="2800" dirty="0" smtClean="0"/>
              <a:t>Lower total cost of ownership</a:t>
            </a:r>
          </a:p>
        </p:txBody>
      </p:sp>
    </p:spTree>
    <p:extLst>
      <p:ext uri="{BB962C8B-B14F-4D97-AF65-F5344CB8AC3E}">
        <p14:creationId xmlns:p14="http://schemas.microsoft.com/office/powerpoint/2010/main" xmlns="" val="868598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TotalTime>
  <Words>1726</Words>
  <Application>Microsoft Office PowerPoint</Application>
  <PresentationFormat>Custom</PresentationFormat>
  <Paragraphs>228</Paragraphs>
  <Slides>31</Slides>
  <Notes>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Web Technology Concept </vt:lpstr>
      <vt:lpstr>Slide 2</vt:lpstr>
      <vt:lpstr>                                Protocols</vt:lpstr>
      <vt:lpstr>Slide 4</vt:lpstr>
      <vt:lpstr>Service Oriented Architecture</vt:lpstr>
      <vt:lpstr>Slide 6</vt:lpstr>
      <vt:lpstr>SOA Concepts and Principles</vt:lpstr>
      <vt:lpstr>Types of SOA services</vt:lpstr>
      <vt:lpstr>SOA benefits</vt:lpstr>
      <vt:lpstr>Slide 10</vt:lpstr>
      <vt:lpstr>      Data Exchange Format             XML</vt:lpstr>
      <vt:lpstr>      XML Document</vt:lpstr>
      <vt:lpstr>XML Terminology</vt:lpstr>
      <vt:lpstr>XML Binding in Java</vt:lpstr>
      <vt:lpstr>Marshalling and un-marshalling </vt:lpstr>
      <vt:lpstr>                                  JSON</vt:lpstr>
      <vt:lpstr>Slide 17</vt:lpstr>
      <vt:lpstr>           RDF(Resource Description Framework)</vt:lpstr>
      <vt:lpstr>RDF Resource, Property, and Property Value </vt:lpstr>
      <vt:lpstr>How Do Web Services Work?</vt:lpstr>
      <vt:lpstr>Web Services Terminologies</vt:lpstr>
      <vt:lpstr>Web Services</vt:lpstr>
      <vt:lpstr>SOAP (Simple Object Access protocol)</vt:lpstr>
      <vt:lpstr>Slide 24</vt:lpstr>
      <vt:lpstr>SOAP Elements and Attributes</vt:lpstr>
      <vt:lpstr>SOAP Request</vt:lpstr>
      <vt:lpstr>SOAP Response</vt:lpstr>
      <vt:lpstr>WSDL</vt:lpstr>
      <vt:lpstr>Slide 29</vt:lpstr>
      <vt:lpstr>  UDDI(Universal Description, Discovery, and Integration)</vt:lpstr>
      <vt:lpstr>ebXML(Electronic Business XML)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pandey</dc:creator>
  <cp:lastModifiedBy>Windows User</cp:lastModifiedBy>
  <cp:revision>215</cp:revision>
  <dcterms:created xsi:type="dcterms:W3CDTF">2015-06-13T08:23:07Z</dcterms:created>
  <dcterms:modified xsi:type="dcterms:W3CDTF">2018-02-07T14:56:05Z</dcterms:modified>
</cp:coreProperties>
</file>