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martdraw.com/class-diagra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martdraw.com/use-case-diagr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martdraw.com/activity-diagra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electbs.com/process-maturity/what-is-the-capability-maturity-model" TargetMode="External"/><Relationship Id="rId2" Type="http://schemas.openxmlformats.org/officeDocument/2006/relationships/hyperlink" Target="http://www.selectbs.com/process-improvement/select-perspectiv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smartdraw.com/sequence-diagra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smartdraw.com/state-diagra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smartdraw.com/component-diagra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lucidchart.com/pages/examples/uml_diagram_too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electbs.com/process-improvement/select-perspective" TargetMode="External"/><Relationship Id="rId2" Type="http://schemas.openxmlformats.org/officeDocument/2006/relationships/hyperlink" Target="http://www.selectbs.com/analysis-and-design/what-is-the-waterfall-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Process Management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Source Control Management (SCM) is all about the way software changes are made. It has a number of goals which are fundamentally geared toward ensuring that development teams can deliver higher quality code changes at faster speeds. By improving tracking, visibility, collaboration and control throughout the release lifecycle, SCM tools provide more creativity, freedom and possibilities for developers when undertaking complex and challenging work. Moreover, SCM can protect the original source files from any kind of mishap and enables all team members to look at who has made what changes at what point.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Continuous Integration</a:t>
            </a:r>
            <a:r>
              <a:rPr lang="en-US" dirty="0" smtClean="0"/>
              <a:t> (</a:t>
            </a:r>
            <a:r>
              <a:rPr lang="en-US" b="1" dirty="0" smtClean="0"/>
              <a:t>CI</a:t>
            </a:r>
            <a:r>
              <a:rPr lang="en-US" dirty="0" smtClean="0"/>
              <a:t>) involves producing a clean build of the system several times per day, usually with a tool like </a:t>
            </a:r>
            <a:r>
              <a:rPr lang="en-US" dirty="0" smtClean="0"/>
              <a:t>Cruise Control</a:t>
            </a:r>
            <a:r>
              <a:rPr lang="en-US" dirty="0" smtClean="0"/>
              <a:t>, which uses Ant and various source-control systems. </a:t>
            </a:r>
            <a:r>
              <a:rPr lang="en-US" b="1" dirty="0" smtClean="0"/>
              <a:t>Agile</a:t>
            </a:r>
            <a:r>
              <a:rPr lang="en-US" dirty="0" smtClean="0"/>
              <a:t> teams typically configure </a:t>
            </a:r>
            <a:r>
              <a:rPr lang="en-US" b="1" dirty="0" smtClean="0"/>
              <a:t>CI</a:t>
            </a:r>
            <a:r>
              <a:rPr lang="en-US" dirty="0" smtClean="0"/>
              <a:t> to include automated compilation, unit test execution, and source control </a:t>
            </a:r>
            <a:r>
              <a:rPr lang="en-US" b="1" dirty="0" smtClean="0"/>
              <a:t>integration</a:t>
            </a:r>
            <a:r>
              <a:rPr lang="en-US" dirty="0" smtClean="0"/>
              <a:t>.</a:t>
            </a:r>
          </a:p>
          <a:p>
            <a:endParaRPr lang="en-US" dirty="0" smtClean="0"/>
          </a:p>
          <a:p>
            <a:r>
              <a:rPr lang="en-US" b="1" dirty="0" smtClean="0"/>
              <a:t>Continuous integration</a:t>
            </a:r>
            <a:r>
              <a:rPr lang="en-US" dirty="0" smtClean="0"/>
              <a:t> (</a:t>
            </a:r>
            <a:r>
              <a:rPr lang="en-US" b="1" dirty="0" smtClean="0"/>
              <a:t>CI</a:t>
            </a:r>
            <a:r>
              <a:rPr lang="en-US" dirty="0" smtClean="0"/>
              <a:t>) is a software engineering practice in which isolated changes are immediately tested and reported on when they are added to a larger code base. ... </a:t>
            </a:r>
            <a:r>
              <a:rPr lang="en-US" b="1" dirty="0" smtClean="0"/>
              <a:t>Continuous integration</a:t>
            </a:r>
            <a:r>
              <a:rPr lang="en-US" dirty="0" smtClean="0"/>
              <a:t> software </a:t>
            </a:r>
            <a:r>
              <a:rPr lang="en-US" b="1" dirty="0" smtClean="0"/>
              <a:t>tools</a:t>
            </a:r>
            <a:r>
              <a:rPr lang="en-US" dirty="0" smtClean="0"/>
              <a:t> can be used to automate the testing and build a document trail.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Jenkins is an open-source </a:t>
            </a:r>
            <a:r>
              <a:rPr lang="en-US" b="1" dirty="0" smtClean="0"/>
              <a:t>CI</a:t>
            </a:r>
            <a:r>
              <a:rPr lang="en-US" dirty="0" smtClean="0"/>
              <a:t> tool written in </a:t>
            </a:r>
            <a:r>
              <a:rPr lang="en-US" b="1" dirty="0" smtClean="0"/>
              <a:t>Java</a:t>
            </a:r>
            <a:r>
              <a:rPr lang="en-US" dirty="0" smtClean="0"/>
              <a:t>. It originated as the fork of Hudson when the Oracle bought the Sun Microsystems. Jenkins is a cross-platform </a:t>
            </a:r>
            <a:r>
              <a:rPr lang="en-US" b="1" dirty="0" smtClean="0"/>
              <a:t>CI</a:t>
            </a:r>
            <a:r>
              <a:rPr lang="en-US" dirty="0" smtClean="0"/>
              <a:t> tool and it offers configuration both through GUI interface and console commands</a:t>
            </a:r>
            <a:r>
              <a:rPr lang="en-US" dirty="0" smtClean="0"/>
              <a:t>.</a:t>
            </a:r>
          </a:p>
          <a:p>
            <a:pPr>
              <a:buNone/>
            </a:pPr>
            <a:endParaRPr lang="en-US" dirty="0" smtClean="0"/>
          </a:p>
          <a:p>
            <a:r>
              <a:rPr lang="en-US" b="1" dirty="0" smtClean="0"/>
              <a:t>Continuous integration</a:t>
            </a:r>
            <a:r>
              <a:rPr lang="en-US" dirty="0" smtClean="0"/>
              <a:t> is a </a:t>
            </a:r>
            <a:r>
              <a:rPr lang="en-US" b="1" dirty="0" err="1" smtClean="0"/>
              <a:t>DevOps</a:t>
            </a:r>
            <a:r>
              <a:rPr lang="en-US" dirty="0" smtClean="0"/>
              <a:t> software development practice where developers regularly merge their code changes into a central repository, after which automated builds and tests are run. ... With </a:t>
            </a:r>
            <a:r>
              <a:rPr lang="en-US" b="1" dirty="0" smtClean="0"/>
              <a:t>continuous integration</a:t>
            </a:r>
            <a:r>
              <a:rPr lang="en-US" dirty="0" smtClean="0"/>
              <a:t>, developers frequently commit to a shared repository using a version control system such as </a:t>
            </a:r>
            <a:r>
              <a:rPr lang="en-US" dirty="0" err="1" smtClean="0"/>
              <a:t>Git</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b="1" i="1" dirty="0" smtClean="0"/>
              <a:t>Software Testing</a:t>
            </a:r>
            <a:r>
              <a:rPr lang="en-US" dirty="0" smtClean="0"/>
              <a:t> is the process of identifying the </a:t>
            </a:r>
            <a:r>
              <a:rPr lang="en-US" b="1" i="1" dirty="0" smtClean="0"/>
              <a:t>correctness and quality</a:t>
            </a:r>
            <a:r>
              <a:rPr lang="en-US" dirty="0" smtClean="0"/>
              <a:t> of software program</a:t>
            </a:r>
            <a:r>
              <a:rPr lang="en-US" dirty="0" smtClean="0"/>
              <a:t>.</a:t>
            </a:r>
          </a:p>
          <a:p>
            <a:r>
              <a:rPr lang="en-US" dirty="0" smtClean="0"/>
              <a:t>The purpose is to check whether the software satisfies the specific requirements, needs and expectations of the customer. In other words, testing is executing a system or application in order to find software</a:t>
            </a:r>
            <a:r>
              <a:rPr lang="en-US" b="1" i="1" dirty="0" smtClean="0"/>
              <a:t> bugs, defects or errors</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Ways of Software Testing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Manual </a:t>
            </a:r>
            <a:r>
              <a:rPr lang="en-US" b="1" i="1" dirty="0" smtClean="0"/>
              <a:t>Testing:</a:t>
            </a:r>
            <a:r>
              <a:rPr lang="en-US" i="1" dirty="0" smtClean="0"/>
              <a:t> Test Cases executed manually. </a:t>
            </a:r>
            <a:endParaRPr lang="en-US" dirty="0" smtClean="0"/>
          </a:p>
          <a:p>
            <a:r>
              <a:rPr lang="en-US" b="1" i="1" dirty="0" smtClean="0"/>
              <a:t>Automation Testing:</a:t>
            </a:r>
            <a:r>
              <a:rPr lang="en-US" i="1" dirty="0" smtClean="0"/>
              <a:t> Testing performed with the help of automation tools</a:t>
            </a:r>
            <a:r>
              <a:rPr lang="en-US" i="1" dirty="0" smtClean="0"/>
              <a:t>.</a:t>
            </a:r>
          </a:p>
          <a:p>
            <a:pPr>
              <a:buNone/>
            </a:pPr>
            <a:endParaRPr lang="en-US" i="1" dirty="0" smtClean="0"/>
          </a:p>
          <a:p>
            <a:pPr>
              <a:buNone/>
            </a:pPr>
            <a:r>
              <a:rPr lang="en-US" b="1" dirty="0" smtClean="0"/>
              <a:t>Who does Testing?</a:t>
            </a:r>
          </a:p>
          <a:p>
            <a:r>
              <a:rPr lang="en-US" dirty="0" smtClean="0"/>
              <a:t>Software Tester</a:t>
            </a:r>
          </a:p>
          <a:p>
            <a:r>
              <a:rPr lang="en-US" dirty="0" smtClean="0"/>
              <a:t>Software Developer</a:t>
            </a:r>
          </a:p>
          <a:p>
            <a:r>
              <a:rPr lang="en-US" dirty="0" smtClean="0"/>
              <a:t>Project Lead/Manager</a:t>
            </a:r>
          </a:p>
          <a:p>
            <a:r>
              <a:rPr lang="en-US" dirty="0" smtClean="0"/>
              <a:t>End User</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Start Testing?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During the requirement gathering phase, the analysis and verification of requirements are also considered as testing.</a:t>
            </a:r>
          </a:p>
          <a:p>
            <a:r>
              <a:rPr lang="en-US" dirty="0" smtClean="0"/>
              <a:t>Reviewing the design in the design phase with the intent to improve the design is also considered as testing.</a:t>
            </a:r>
          </a:p>
          <a:p>
            <a:r>
              <a:rPr lang="en-US" dirty="0" smtClean="0"/>
              <a:t>Testing performed by a developer on completion of the code is also categorized as testing.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ISO/IEC </a:t>
            </a:r>
            <a:r>
              <a:rPr lang="en-US" dirty="0" smtClean="0"/>
              <a:t>9126 standards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Functionality</a:t>
            </a:r>
          </a:p>
          <a:p>
            <a:r>
              <a:rPr lang="en-US" dirty="0" smtClean="0"/>
              <a:t>Reliability</a:t>
            </a:r>
          </a:p>
          <a:p>
            <a:r>
              <a:rPr lang="en-US" dirty="0" smtClean="0"/>
              <a:t>Usability</a:t>
            </a:r>
          </a:p>
          <a:p>
            <a:r>
              <a:rPr lang="en-US" dirty="0" smtClean="0"/>
              <a:t>Efficiency</a:t>
            </a:r>
          </a:p>
          <a:p>
            <a:r>
              <a:rPr lang="en-US" dirty="0" smtClean="0"/>
              <a:t>Maintainability</a:t>
            </a:r>
          </a:p>
          <a:p>
            <a:r>
              <a:rPr lang="en-US" dirty="0" smtClean="0"/>
              <a:t>Portability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Testing Tools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HP Quick Test Professional</a:t>
            </a:r>
          </a:p>
          <a:p>
            <a:r>
              <a:rPr lang="en-US" dirty="0" smtClean="0"/>
              <a:t>Selenium</a:t>
            </a:r>
          </a:p>
          <a:p>
            <a:r>
              <a:rPr lang="en-US" dirty="0" smtClean="0"/>
              <a:t>IBM Rational Functional Tester</a:t>
            </a:r>
          </a:p>
          <a:p>
            <a:r>
              <a:rPr lang="en-US" dirty="0" err="1" smtClean="0"/>
              <a:t>SilkTest</a:t>
            </a:r>
            <a:endParaRPr lang="en-US" dirty="0" smtClean="0"/>
          </a:p>
          <a:p>
            <a:r>
              <a:rPr lang="en-US" dirty="0" err="1" smtClean="0"/>
              <a:t>TestComplete</a:t>
            </a:r>
            <a:endParaRPr lang="en-US" dirty="0" smtClean="0"/>
          </a:p>
          <a:p>
            <a:r>
              <a:rPr lang="en-US" dirty="0" smtClean="0"/>
              <a:t>Testing Anywhere</a:t>
            </a:r>
          </a:p>
          <a:p>
            <a:r>
              <a:rPr lang="en-US" dirty="0" err="1" smtClean="0"/>
              <a:t>WinRunner</a:t>
            </a:r>
            <a:endParaRPr lang="en-US" dirty="0" smtClean="0"/>
          </a:p>
          <a:p>
            <a:r>
              <a:rPr lang="en-US" dirty="0" err="1" smtClean="0"/>
              <a:t>LoadRunner</a:t>
            </a:r>
            <a:endParaRPr lang="en-US" dirty="0" smtClean="0"/>
          </a:p>
          <a:p>
            <a:r>
              <a:rPr lang="en-US" dirty="0" smtClean="0"/>
              <a:t>Visual Studio Test Professional</a:t>
            </a:r>
          </a:p>
          <a:p>
            <a:r>
              <a:rPr lang="en-US" dirty="0" smtClean="0"/>
              <a:t>WATIR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Black-Box Testing</a:t>
            </a:r>
          </a:p>
          <a:p>
            <a:r>
              <a:rPr lang="en-US" dirty="0" smtClean="0"/>
              <a:t>The technique of testing without having any knowledge of the interior workings of the application is called black-box testing. The tester is oblivious to the system architecture and does not have access to the source code. </a:t>
            </a:r>
            <a:endParaRPr lang="en-US" dirty="0" smtClean="0"/>
          </a:p>
          <a:p>
            <a:endParaRPr lang="en-US" dirty="0" smtClean="0"/>
          </a:p>
          <a:p>
            <a:pPr>
              <a:buNone/>
            </a:pPr>
            <a:r>
              <a:rPr lang="en-US" b="1" dirty="0" smtClean="0"/>
              <a:t>White-Box Testing</a:t>
            </a:r>
          </a:p>
          <a:p>
            <a:r>
              <a:rPr lang="en-US" dirty="0" smtClean="0"/>
              <a:t>White-box testing is the detailed investigation of internal logic and structure of the code. White-box testing is also called </a:t>
            </a:r>
            <a:r>
              <a:rPr lang="en-US" b="1" dirty="0" smtClean="0"/>
              <a:t>glass testing</a:t>
            </a:r>
            <a:r>
              <a:rPr lang="en-US" dirty="0" smtClean="0"/>
              <a:t> or </a:t>
            </a:r>
            <a:r>
              <a:rPr lang="en-US" b="1" dirty="0" smtClean="0"/>
              <a:t>open-box testing</a:t>
            </a:r>
            <a:r>
              <a:rPr lang="en-US" dirty="0" smtClean="0"/>
              <a:t>. In order to perform </a:t>
            </a:r>
            <a:r>
              <a:rPr lang="en-US" b="1" dirty="0" smtClean="0"/>
              <a:t>white-box</a:t>
            </a:r>
            <a:r>
              <a:rPr lang="en-US" dirty="0" smtClean="0"/>
              <a:t> testing on an application, a tester needs to know the internal workings of the code.</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Grey-Box Testing</a:t>
            </a:r>
          </a:p>
          <a:p>
            <a:r>
              <a:rPr lang="en-US" dirty="0" smtClean="0"/>
              <a:t>Grey-box testing is a technique to test the application with having a limited knowledge of the internal workings of an application. In software testing, the phrase the more you know, the better carries a lot of weight while testing an application.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software </a:t>
            </a:r>
            <a:r>
              <a:rPr lang="en-US" b="1" dirty="0" smtClean="0"/>
              <a:t>development process</a:t>
            </a:r>
            <a:r>
              <a:rPr lang="en-US" dirty="0" smtClean="0"/>
              <a:t> or life cycle is a structure imposed on </a:t>
            </a:r>
            <a:r>
              <a:rPr lang="en-US" dirty="0" smtClean="0"/>
              <a:t>the </a:t>
            </a:r>
            <a:r>
              <a:rPr lang="en-US" b="1" dirty="0" smtClean="0"/>
              <a:t>development</a:t>
            </a:r>
            <a:r>
              <a:rPr lang="en-US" dirty="0" smtClean="0"/>
              <a:t> of a software product. </a:t>
            </a:r>
            <a:endParaRPr lang="en-US" dirty="0" smtClean="0"/>
          </a:p>
          <a:p>
            <a:r>
              <a:rPr lang="en-US" dirty="0" smtClean="0"/>
              <a:t>There </a:t>
            </a:r>
            <a:r>
              <a:rPr lang="en-US" dirty="0" smtClean="0"/>
              <a:t>are several models for such </a:t>
            </a:r>
            <a:r>
              <a:rPr lang="en-US" b="1" dirty="0" smtClean="0"/>
              <a:t>processes</a:t>
            </a:r>
            <a:r>
              <a:rPr lang="en-US" dirty="0" smtClean="0"/>
              <a:t>, each describing approaches to a variety of tasks or activities that take place during the </a:t>
            </a:r>
            <a:r>
              <a:rPr lang="en-US" b="1" dirty="0" smtClean="0"/>
              <a:t>process</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Testing</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Functional Testing</a:t>
            </a:r>
          </a:p>
          <a:p>
            <a:r>
              <a:rPr lang="en-US" dirty="0" smtClean="0"/>
              <a:t>This is a type of black-box testing that is based on the specifications of the software that is to be tested. The application is tested by providing input and then the results are examined that need to conform to the functionality it was intended for</a:t>
            </a:r>
            <a:r>
              <a:rPr lang="en-US" dirty="0" smtClean="0"/>
              <a:t>.</a:t>
            </a:r>
          </a:p>
          <a:p>
            <a:r>
              <a:rPr lang="en-US" b="1" dirty="0" smtClean="0"/>
              <a:t>Non-functional testing </a:t>
            </a:r>
            <a:r>
              <a:rPr lang="en-US" dirty="0" smtClean="0"/>
              <a:t>involves testing a software from the requirements which are nonfunctional in nature but important such as performance, security, user interface</a:t>
            </a:r>
            <a:r>
              <a:rPr lang="en-US" dirty="0" smtClean="0"/>
              <a:t>,</a:t>
            </a:r>
            <a:r>
              <a:rPr lang="en-US" dirty="0" smtClean="0"/>
              <a:t> Load balancing between servers</a:t>
            </a:r>
          </a:p>
          <a:p>
            <a:pPr>
              <a:buNone/>
            </a:pPr>
            <a:r>
              <a:rPr lang="en-US" dirty="0" smtClean="0"/>
              <a:t>    </a:t>
            </a:r>
            <a:r>
              <a:rPr lang="en-US" dirty="0" smtClean="0"/>
              <a:t>etc.</a:t>
            </a:r>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Documentation (UML Diagram and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UML is a way of visualizing a software program using a collection of diagrams. </a:t>
            </a:r>
            <a:endParaRPr lang="en-US" dirty="0" smtClean="0"/>
          </a:p>
          <a:p>
            <a:r>
              <a:rPr lang="en-US" dirty="0" smtClean="0"/>
              <a:t>The </a:t>
            </a:r>
            <a:r>
              <a:rPr lang="en-US" dirty="0" smtClean="0"/>
              <a:t>notation has evolved from the work of Grady </a:t>
            </a:r>
            <a:r>
              <a:rPr lang="en-US" dirty="0" err="1" smtClean="0"/>
              <a:t>Booch</a:t>
            </a:r>
            <a:r>
              <a:rPr lang="en-US" dirty="0" smtClean="0"/>
              <a:t>, James </a:t>
            </a:r>
            <a:r>
              <a:rPr lang="en-US" dirty="0" err="1" smtClean="0"/>
              <a:t>Rumbaugh</a:t>
            </a:r>
            <a:r>
              <a:rPr lang="en-US" dirty="0" smtClean="0"/>
              <a:t>, </a:t>
            </a:r>
            <a:r>
              <a:rPr lang="en-US" dirty="0" err="1" smtClean="0"/>
              <a:t>Ivar</a:t>
            </a:r>
            <a:r>
              <a:rPr lang="en-US" dirty="0" smtClean="0"/>
              <a:t> Jacobson, and the Rational Software Corporation to be used for object-oriented design, but it has since been extended to cover a wider variety of software engineering projects. </a:t>
            </a:r>
            <a:endParaRPr lang="en-US" dirty="0" smtClean="0"/>
          </a:p>
          <a:p>
            <a:r>
              <a:rPr lang="en-US" dirty="0" smtClean="0"/>
              <a:t>Today</a:t>
            </a:r>
            <a:r>
              <a:rPr lang="en-US" dirty="0" smtClean="0"/>
              <a:t>, UML is accepted by the Object Management Group (OMG) as the standard for modeling software development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UML stands for Unified Modeling Language. UML 2.0 helped extend the original UML specification to cover a wider portion of software development efforts including agile practices</a:t>
            </a:r>
            <a:r>
              <a:rPr lang="en-US" dirty="0" smtClean="0"/>
              <a:t>.</a:t>
            </a:r>
          </a:p>
          <a:p>
            <a:pPr>
              <a:buNone/>
            </a:pPr>
            <a:endParaRPr lang="en-US" dirty="0" smtClean="0"/>
          </a:p>
          <a:p>
            <a:r>
              <a:rPr lang="en-US" dirty="0" smtClean="0"/>
              <a:t>Improved integration between structural models like </a:t>
            </a:r>
            <a:r>
              <a:rPr lang="en-US" b="1" dirty="0" smtClean="0"/>
              <a:t>class diagrams and behavior models </a:t>
            </a:r>
            <a:r>
              <a:rPr lang="en-US" dirty="0" smtClean="0"/>
              <a:t>like activity diagrams</a:t>
            </a:r>
            <a:r>
              <a:rPr lang="en-US" dirty="0" smtClean="0"/>
              <a:t>.</a:t>
            </a:r>
          </a:p>
          <a:p>
            <a:endParaRPr lang="en-US" dirty="0" smtClean="0"/>
          </a:p>
          <a:p>
            <a:r>
              <a:rPr lang="en-US" dirty="0" smtClean="0"/>
              <a:t>Added the ability to define a hierarchy and </a:t>
            </a:r>
            <a:r>
              <a:rPr lang="en-US" b="1" dirty="0" smtClean="0"/>
              <a:t>decompose a software system into components and sub-components</a:t>
            </a:r>
            <a:r>
              <a:rPr lang="en-US" b="1" dirty="0" smtClean="0"/>
              <a:t>.</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Structural UML diagrams</a:t>
            </a:r>
          </a:p>
          <a:p>
            <a:r>
              <a:rPr lang="en-US" dirty="0" smtClean="0"/>
              <a:t>Class diagram</a:t>
            </a:r>
          </a:p>
          <a:p>
            <a:r>
              <a:rPr lang="en-US" dirty="0" smtClean="0"/>
              <a:t>Package diagram</a:t>
            </a:r>
          </a:p>
          <a:p>
            <a:r>
              <a:rPr lang="en-US" dirty="0" smtClean="0"/>
              <a:t>Object diagram</a:t>
            </a:r>
          </a:p>
          <a:p>
            <a:r>
              <a:rPr lang="en-US" dirty="0" smtClean="0"/>
              <a:t>Component diagram</a:t>
            </a:r>
          </a:p>
          <a:p>
            <a:r>
              <a:rPr lang="en-US" dirty="0" smtClean="0"/>
              <a:t>Composite structure diagram</a:t>
            </a:r>
          </a:p>
          <a:p>
            <a:r>
              <a:rPr lang="en-US" dirty="0" smtClean="0"/>
              <a:t>Deployment diagram</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smtClean="0"/>
              <a:t>Behavioral UML diagrams</a:t>
            </a:r>
          </a:p>
          <a:p>
            <a:r>
              <a:rPr lang="en-US" dirty="0" smtClean="0"/>
              <a:t>Activity diagram</a:t>
            </a:r>
          </a:p>
          <a:p>
            <a:r>
              <a:rPr lang="en-US" dirty="0" smtClean="0"/>
              <a:t>Sequence diagram</a:t>
            </a:r>
          </a:p>
          <a:p>
            <a:r>
              <a:rPr lang="en-US" dirty="0" smtClean="0"/>
              <a:t>Use case diagram</a:t>
            </a:r>
          </a:p>
          <a:p>
            <a:r>
              <a:rPr lang="en-US" dirty="0" smtClean="0"/>
              <a:t>State diagram</a:t>
            </a:r>
          </a:p>
          <a:p>
            <a:r>
              <a:rPr lang="en-US" dirty="0" smtClean="0"/>
              <a:t>Communication diagram</a:t>
            </a:r>
          </a:p>
          <a:p>
            <a:r>
              <a:rPr lang="en-US" dirty="0" smtClean="0"/>
              <a:t>Interaction overview diagram</a:t>
            </a:r>
          </a:p>
          <a:p>
            <a:r>
              <a:rPr lang="en-US" dirty="0" smtClean="0"/>
              <a:t>Timing diagram</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400" b="1" dirty="0" smtClean="0"/>
              <a:t>Class Diagram </a:t>
            </a:r>
            <a:r>
              <a:rPr lang="en-US" sz="2400" dirty="0" smtClean="0"/>
              <a:t/>
            </a:r>
            <a:br>
              <a:rPr lang="en-US" sz="2400" dirty="0" smtClean="0"/>
            </a:br>
            <a:r>
              <a:rPr lang="en-US" sz="2400" dirty="0" smtClean="0">
                <a:hlinkClick r:id="rId2"/>
              </a:rPr>
              <a:t>Class diagrams</a:t>
            </a:r>
            <a:r>
              <a:rPr lang="en-US" sz="2400" dirty="0" smtClean="0"/>
              <a:t> are the backbone of almost every object-oriented method, including UML. They describe the static structure of a system</a:t>
            </a:r>
            <a:r>
              <a:rPr lang="en-US" sz="2400" dirty="0" smtClean="0"/>
              <a:t>.</a:t>
            </a:r>
          </a:p>
          <a:p>
            <a:r>
              <a:rPr lang="en-US" sz="2400" b="1" dirty="0" smtClean="0"/>
              <a:t>Package Diagram</a:t>
            </a:r>
            <a:r>
              <a:rPr lang="en-US" sz="2400" dirty="0" smtClean="0"/>
              <a:t/>
            </a:r>
            <a:br>
              <a:rPr lang="en-US" sz="2400" dirty="0" smtClean="0"/>
            </a:br>
            <a:r>
              <a:rPr lang="en-US" sz="2400" dirty="0" smtClean="0"/>
              <a:t>Package diagrams are a subset of class diagrams, but developers sometimes treat them as a separate technique. Package diagrams organize elements of a system into related groups to minimize dependencies between packages</a:t>
            </a:r>
            <a:r>
              <a:rPr lang="en-US" sz="2400" dirty="0" smtClean="0"/>
              <a:t>.</a:t>
            </a:r>
          </a:p>
          <a:p>
            <a:r>
              <a:rPr lang="en-US" dirty="0" smtClean="0"/>
              <a:t/>
            </a:r>
            <a:br>
              <a:rPr lang="en-US" dirty="0" smtClean="0"/>
            </a:br>
            <a:endParaRPr lang="en-US" dirty="0" smtClean="0"/>
          </a:p>
          <a:p>
            <a:endParaRPr lang="en-US" dirty="0"/>
          </a:p>
        </p:txBody>
      </p:sp>
      <p:pic>
        <p:nvPicPr>
          <p:cNvPr id="4" name="Picture 3" descr="package-diagram.jpg"/>
          <p:cNvPicPr>
            <a:picLocks noChangeAspect="1"/>
          </p:cNvPicPr>
          <p:nvPr/>
        </p:nvPicPr>
        <p:blipFill>
          <a:blip r:embed="rId3"/>
          <a:stretch>
            <a:fillRect/>
          </a:stretch>
        </p:blipFill>
        <p:spPr>
          <a:xfrm>
            <a:off x="2209800" y="3943350"/>
            <a:ext cx="4038600" cy="29146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r>
              <a:rPr lang="en-US" b="1" dirty="0" smtClean="0"/>
              <a:t>Object Diagram</a:t>
            </a:r>
            <a:r>
              <a:rPr lang="en-US" dirty="0" smtClean="0"/>
              <a:t/>
            </a:r>
            <a:br>
              <a:rPr lang="en-US" dirty="0" smtClean="0"/>
            </a:br>
            <a:r>
              <a:rPr lang="en-US" dirty="0" smtClean="0"/>
              <a:t>Object diagrams describe the static structure of a system at a particular time. They can be used to test class diagrams for accuracy.</a:t>
            </a:r>
          </a:p>
          <a:p>
            <a:pPr>
              <a:buNone/>
            </a:pPr>
            <a:r>
              <a:rPr lang="en-US" dirty="0" smtClean="0"/>
              <a:t/>
            </a:r>
            <a:br>
              <a:rPr lang="en-US" dirty="0" smtClean="0"/>
            </a:br>
            <a:endParaRPr lang="en-US" dirty="0"/>
          </a:p>
        </p:txBody>
      </p:sp>
      <p:pic>
        <p:nvPicPr>
          <p:cNvPr id="4" name="Picture 3" descr="object-diagram.jpg"/>
          <p:cNvPicPr>
            <a:picLocks noChangeAspect="1"/>
          </p:cNvPicPr>
          <p:nvPr/>
        </p:nvPicPr>
        <p:blipFill>
          <a:blip r:embed="rId2"/>
          <a:stretch>
            <a:fillRect/>
          </a:stretch>
        </p:blipFill>
        <p:spPr>
          <a:xfrm>
            <a:off x="2514600" y="2819400"/>
            <a:ext cx="4076700" cy="36861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r>
              <a:rPr lang="en-US" b="1" dirty="0" smtClean="0"/>
              <a:t>Use Case Diagram </a:t>
            </a:r>
            <a:r>
              <a:rPr lang="en-US" dirty="0" smtClean="0"/>
              <a:t/>
            </a:r>
            <a:br>
              <a:rPr lang="en-US" dirty="0" smtClean="0"/>
            </a:br>
            <a:r>
              <a:rPr lang="en-US" dirty="0" smtClean="0">
                <a:hlinkClick r:id="rId2"/>
              </a:rPr>
              <a:t>Use case diagrams</a:t>
            </a:r>
            <a:r>
              <a:rPr lang="en-US" dirty="0" smtClean="0"/>
              <a:t> model the functionality of a system using actors and use cases. </a:t>
            </a:r>
            <a:endParaRPr lang="en-US" dirty="0" smtClean="0"/>
          </a:p>
          <a:p>
            <a:pPr>
              <a:buNone/>
            </a:pPr>
            <a:endParaRPr lang="en-US" dirty="0"/>
          </a:p>
        </p:txBody>
      </p:sp>
      <p:pic>
        <p:nvPicPr>
          <p:cNvPr id="4" name="Picture 3" descr="use-case-diagram.jpg"/>
          <p:cNvPicPr>
            <a:picLocks noChangeAspect="1"/>
          </p:cNvPicPr>
          <p:nvPr/>
        </p:nvPicPr>
        <p:blipFill>
          <a:blip r:embed="rId3"/>
          <a:stretch>
            <a:fillRect/>
          </a:stretch>
        </p:blipFill>
        <p:spPr>
          <a:xfrm>
            <a:off x="1609725" y="2028825"/>
            <a:ext cx="5924550" cy="28003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r>
              <a:rPr lang="en-US" dirty="0" smtClean="0">
                <a:hlinkClick r:id="rId2"/>
              </a:rPr>
              <a:t>Activity diagrams</a:t>
            </a:r>
            <a:r>
              <a:rPr lang="en-US" dirty="0" smtClean="0"/>
              <a:t> illustrate the dynamic nature of a system by modeling the flow of control from activity to activity. An activity represents an operation on some class in the system that results in a change in the state of the system. Typically, activity diagrams are used to model workflow or business processes and internal operation</a:t>
            </a:r>
            <a:r>
              <a:rPr lang="en-US" dirty="0" smtClean="0"/>
              <a: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ctivity-diagram.jpg"/>
          <p:cNvPicPr>
            <a:picLocks noGrp="1" noChangeAspect="1"/>
          </p:cNvPicPr>
          <p:nvPr>
            <p:ph idx="1"/>
          </p:nvPr>
        </p:nvPicPr>
        <p:blipFill>
          <a:blip r:embed="rId2"/>
          <a:stretch>
            <a:fillRect/>
          </a:stretch>
        </p:blipFill>
        <p:spPr>
          <a:xfrm>
            <a:off x="762000" y="381000"/>
            <a:ext cx="7620000" cy="57451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More and more software development organizations implement </a:t>
            </a:r>
            <a:r>
              <a:rPr lang="en-US" u="sng" dirty="0" smtClean="0">
                <a:hlinkClick r:id="rId2"/>
              </a:rPr>
              <a:t>process methodologies</a:t>
            </a:r>
            <a:r>
              <a:rPr lang="en-US" dirty="0" smtClean="0"/>
              <a:t>.</a:t>
            </a:r>
          </a:p>
          <a:p>
            <a:r>
              <a:rPr lang="en-US" dirty="0" smtClean="0"/>
              <a:t>The </a:t>
            </a:r>
            <a:r>
              <a:rPr lang="en-US" u="sng" dirty="0" smtClean="0">
                <a:hlinkClick r:id="rId3"/>
              </a:rPr>
              <a:t>Capability Maturity Model</a:t>
            </a:r>
            <a:r>
              <a:rPr lang="en-US" dirty="0" smtClean="0"/>
              <a:t> (CMM) is one of the leading models. Independent assessments can be used to grade organizations on how well they create software according to how they define and execute their processes.</a:t>
            </a:r>
          </a:p>
          <a:p>
            <a:r>
              <a:rPr lang="en-US" dirty="0" smtClean="0"/>
              <a:t>There are dozens of others, with other popular ones being ISO 9000, ISO 15504, and Six Sigma.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8600"/>
            <a:ext cx="8229600" cy="5897563"/>
          </a:xfrm>
        </p:spPr>
        <p:txBody>
          <a:bodyPr/>
          <a:lstStyle/>
          <a:p>
            <a:r>
              <a:rPr lang="en-US" b="1" dirty="0" smtClean="0"/>
              <a:t>Sequence Diagram</a:t>
            </a:r>
            <a:r>
              <a:rPr lang="en-US" dirty="0" smtClean="0"/>
              <a:t/>
            </a:r>
            <a:br>
              <a:rPr lang="en-US" dirty="0" smtClean="0"/>
            </a:br>
            <a:r>
              <a:rPr lang="en-US" dirty="0" smtClean="0">
                <a:hlinkClick r:id="rId2"/>
              </a:rPr>
              <a:t>Sequence diagrams</a:t>
            </a:r>
            <a:r>
              <a:rPr lang="en-US" dirty="0" smtClean="0"/>
              <a:t> describe interactions among classes in terms of an exchange of messages over time. </a:t>
            </a:r>
            <a:endParaRPr lang="en-US" dirty="0" smtClean="0"/>
          </a:p>
          <a:p>
            <a:pPr>
              <a:buNone/>
            </a:pPr>
            <a:endParaRPr lang="en-US" dirty="0"/>
          </a:p>
        </p:txBody>
      </p:sp>
      <p:pic>
        <p:nvPicPr>
          <p:cNvPr id="4" name="Picture 3" descr="sequence-diagram.jpg"/>
          <p:cNvPicPr>
            <a:picLocks noChangeAspect="1"/>
          </p:cNvPicPr>
          <p:nvPr/>
        </p:nvPicPr>
        <p:blipFill>
          <a:blip r:embed="rId3"/>
          <a:stretch>
            <a:fillRect/>
          </a:stretch>
        </p:blipFill>
        <p:spPr>
          <a:xfrm>
            <a:off x="1828800" y="2209800"/>
            <a:ext cx="5534025" cy="4362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lstStyle/>
          <a:p>
            <a:r>
              <a:rPr lang="en-US" dirty="0" err="1" smtClean="0">
                <a:hlinkClick r:id="rId2"/>
              </a:rPr>
              <a:t>Statechart</a:t>
            </a:r>
            <a:r>
              <a:rPr lang="en-US" dirty="0" smtClean="0">
                <a:hlinkClick r:id="rId2"/>
              </a:rPr>
              <a:t> diagrams</a:t>
            </a:r>
            <a:r>
              <a:rPr lang="en-US" dirty="0" smtClean="0"/>
              <a:t>, now known as state </a:t>
            </a:r>
            <a:r>
              <a:rPr lang="en-US" sz="2200" dirty="0" smtClean="0"/>
              <a:t>machine diagrams and state diagrams describe the dynamic behavior of a system in response to external stimuli. State diagrams are especially useful in modeling reactive objects whose states are triggered by specific </a:t>
            </a:r>
            <a:r>
              <a:rPr lang="en-US" sz="2200" dirty="0" smtClean="0"/>
              <a:t>events</a:t>
            </a:r>
          </a:p>
          <a:p>
            <a:endParaRPr lang="en-US" dirty="0"/>
          </a:p>
        </p:txBody>
      </p:sp>
      <p:pic>
        <p:nvPicPr>
          <p:cNvPr id="4" name="Picture 3" descr="state-diagram.jpg"/>
          <p:cNvPicPr>
            <a:picLocks noChangeAspect="1"/>
          </p:cNvPicPr>
          <p:nvPr/>
        </p:nvPicPr>
        <p:blipFill>
          <a:blip r:embed="rId3"/>
          <a:stretch>
            <a:fillRect/>
          </a:stretch>
        </p:blipFill>
        <p:spPr>
          <a:xfrm>
            <a:off x="2209800" y="2438400"/>
            <a:ext cx="4533900" cy="4191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r>
              <a:rPr lang="en-US" dirty="0" smtClean="0">
                <a:hlinkClick r:id="rId2"/>
              </a:rPr>
              <a:t>Component </a:t>
            </a:r>
            <a:r>
              <a:rPr lang="en-US" dirty="0" smtClean="0">
                <a:hlinkClick r:id="rId2"/>
              </a:rPr>
              <a:t>diagrams</a:t>
            </a:r>
            <a:r>
              <a:rPr lang="en-US" dirty="0" smtClean="0"/>
              <a:t> describe the organization of physical software components, including source code, run-time (binary) code, and executables. </a:t>
            </a:r>
            <a:endParaRPr lang="en-US" dirty="0" smtClean="0"/>
          </a:p>
          <a:p>
            <a:endParaRPr lang="en-US" dirty="0"/>
          </a:p>
        </p:txBody>
      </p:sp>
      <p:pic>
        <p:nvPicPr>
          <p:cNvPr id="4" name="Picture 3" descr="component-diagram.jpg"/>
          <p:cNvPicPr>
            <a:picLocks noChangeAspect="1"/>
          </p:cNvPicPr>
          <p:nvPr/>
        </p:nvPicPr>
        <p:blipFill>
          <a:blip r:embed="rId3"/>
          <a:stretch>
            <a:fillRect/>
          </a:stretch>
        </p:blipFill>
        <p:spPr>
          <a:xfrm>
            <a:off x="914400" y="2599837"/>
            <a:ext cx="7315200" cy="36866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Why Do We Use UML?</a:t>
            </a:r>
          </a:p>
          <a:p>
            <a:r>
              <a:rPr lang="en-US" dirty="0" smtClean="0"/>
              <a:t>A complex enterprise application with many collaborators will require a solid foundation of planning and clear, concise communication among team members as the project progresses.</a:t>
            </a:r>
          </a:p>
          <a:p>
            <a:r>
              <a:rPr lang="en-US" dirty="0" smtClean="0"/>
              <a:t>Tools can be use – </a:t>
            </a:r>
            <a:r>
              <a:rPr lang="en-US" dirty="0" err="1" smtClean="0"/>
              <a:t>UMLet,smartdraw</a:t>
            </a:r>
            <a:r>
              <a:rPr lang="en-US" dirty="0" smtClean="0"/>
              <a:t> </a:t>
            </a:r>
            <a:r>
              <a:rPr lang="en-US" b="1" dirty="0" smtClean="0"/>
              <a:t>draw</a:t>
            </a:r>
            <a:r>
              <a:rPr lang="en-US" dirty="0" smtClean="0"/>
              <a:t>.io,</a:t>
            </a:r>
            <a:r>
              <a:rPr lang="en-US" u="sng" dirty="0" smtClean="0">
                <a:hlinkClick r:id="rId2"/>
              </a:rPr>
              <a:t> </a:t>
            </a:r>
            <a:r>
              <a:rPr lang="en-US" u="sng" dirty="0" err="1" smtClean="0">
                <a:hlinkClick r:id="rId2"/>
              </a:rPr>
              <a:t>Lucidchart</a:t>
            </a:r>
            <a:r>
              <a:rPr lang="en-US" u="sng" smtClean="0"/>
              <a:t> etc.</a:t>
            </a:r>
            <a:endParaRPr lang="en-US"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fontScale="55000" lnSpcReduction="20000"/>
          </a:bodyPr>
          <a:lstStyle/>
          <a:p>
            <a:pPr>
              <a:buNone/>
            </a:pPr>
            <a:r>
              <a:rPr lang="en-US" b="1" dirty="0" smtClean="0"/>
              <a:t>Process Activities/Steps</a:t>
            </a:r>
          </a:p>
          <a:p>
            <a:pPr>
              <a:buNone/>
            </a:pPr>
            <a:r>
              <a:rPr lang="en-US" dirty="0" smtClean="0"/>
              <a:t>Software Engineering processes are composed of many activities, notably the following:</a:t>
            </a:r>
          </a:p>
          <a:p>
            <a:r>
              <a:rPr lang="en-US" b="1" dirty="0" smtClean="0"/>
              <a:t>Requirements Analysis</a:t>
            </a:r>
            <a:endParaRPr lang="en-US" dirty="0" smtClean="0"/>
          </a:p>
          <a:p>
            <a:pPr lvl="1"/>
            <a:r>
              <a:rPr lang="en-US" dirty="0" smtClean="0"/>
              <a:t>Extracting the requirements of a desired software product is the first task in creating it. While customers probably believe they know what the software is to do, it may require skill and experience in software engineering to recognize incomplete, ambiguous or contradictory requirements.</a:t>
            </a:r>
          </a:p>
          <a:p>
            <a:r>
              <a:rPr lang="en-US" b="1" dirty="0" smtClean="0"/>
              <a:t>Specification</a:t>
            </a:r>
            <a:endParaRPr lang="en-US" dirty="0" smtClean="0"/>
          </a:p>
          <a:p>
            <a:pPr lvl="1"/>
            <a:r>
              <a:rPr lang="en-US" dirty="0" smtClean="0"/>
              <a:t>Specification is the task of precisely describing the software to be written, in a mathematically rigorous way. In practice, most successful specifications are written to understand and fine-tune applications that were already well-developed, although safety-critical software systems are often carefully specified prior to application development. Specifications are most important for external interfaces that must remain stable.</a:t>
            </a:r>
          </a:p>
          <a:p>
            <a:r>
              <a:rPr lang="en-US" b="1" dirty="0" smtClean="0"/>
              <a:t>Software architecture</a:t>
            </a:r>
            <a:endParaRPr lang="en-US" dirty="0" smtClean="0"/>
          </a:p>
          <a:p>
            <a:pPr lvl="1"/>
            <a:r>
              <a:rPr lang="en-US" dirty="0" smtClean="0"/>
              <a:t>The architecture of a software system refers to an abstract representation of that system. Architecture is concerned with making sure the software system will meet the requirements of the product, as well as ensuring that future requirements can be addressed.</a:t>
            </a:r>
          </a:p>
          <a:p>
            <a:r>
              <a:rPr lang="en-US" b="1" dirty="0" smtClean="0"/>
              <a:t>Implementation</a:t>
            </a:r>
            <a:endParaRPr lang="en-US" dirty="0" smtClean="0"/>
          </a:p>
          <a:p>
            <a:pPr lvl="1"/>
            <a:r>
              <a:rPr lang="en-US" dirty="0" smtClean="0"/>
              <a:t>Reducing a design to code may be the most obvious part of the software engineering job, but it is not necessarily the largest portion</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55000" lnSpcReduction="20000"/>
          </a:bodyPr>
          <a:lstStyle/>
          <a:p>
            <a:r>
              <a:rPr lang="en-US" b="1" dirty="0" smtClean="0"/>
              <a:t>Testing</a:t>
            </a:r>
            <a:endParaRPr lang="en-US" dirty="0" smtClean="0"/>
          </a:p>
          <a:p>
            <a:pPr lvl="1"/>
            <a:r>
              <a:rPr lang="en-US" dirty="0" smtClean="0"/>
              <a:t>Testing of parts of software, especially where code by two different engineers must work together, falls to the software engineer.</a:t>
            </a:r>
          </a:p>
          <a:p>
            <a:r>
              <a:rPr lang="en-US" b="1" dirty="0" smtClean="0"/>
              <a:t>Documentation</a:t>
            </a:r>
            <a:endParaRPr lang="en-US" dirty="0" smtClean="0"/>
          </a:p>
          <a:p>
            <a:pPr lvl="1"/>
            <a:r>
              <a:rPr lang="en-US" dirty="0" smtClean="0"/>
              <a:t>An important task is documenting the internal design of software for the purpose of future maintenance and enhancement.</a:t>
            </a:r>
          </a:p>
          <a:p>
            <a:r>
              <a:rPr lang="en-US" b="1" dirty="0" smtClean="0"/>
              <a:t>Training and Support</a:t>
            </a:r>
            <a:endParaRPr lang="en-US" dirty="0" smtClean="0"/>
          </a:p>
          <a:p>
            <a:pPr lvl="1"/>
            <a:r>
              <a:rPr lang="en-US" dirty="0" smtClean="0"/>
              <a:t>A large percentage of software projects fail because the developers fail to realize that it doesn't matter how much time and planning a development team puts into creating software if nobody in an organization ends up using it. People are occasionally resistant to change and avoid venturing into an unfamiliar area, so as a part of the deployment phase, its very important to have training classes for the most enthusiastic software users (build excitement and confidence), shifting the training towards the neutral users intermixed with the avid supporters, and finally incorporate the rest of the organization into adopting the new software. Users will have lots of questions and software problems which leads to the next phase of software.</a:t>
            </a:r>
          </a:p>
          <a:p>
            <a:r>
              <a:rPr lang="en-US" b="1" dirty="0" smtClean="0"/>
              <a:t>Maintenance</a:t>
            </a:r>
            <a:endParaRPr lang="en-US" dirty="0" smtClean="0"/>
          </a:p>
          <a:p>
            <a:pPr lvl="1"/>
            <a:r>
              <a:rPr lang="en-US" dirty="0" smtClean="0"/>
              <a:t>Maintaining and enhancing software to cope with newly discovered problems or new requirements can take far more time than the initial development of the software. Not only may it be necessary to add code that does not fit the original design but just determining how software works at some point after it is completed may require significant effort by a software engineer. About 60% of all software engineering work is maintenance, but this statistic can be misleading. A small part of that is fixing bugs. Most maintenance is extending systems to do new things, which in many ways can be considered new work.</a:t>
            </a:r>
          </a:p>
          <a:p>
            <a:r>
              <a:rPr lang="en-US" dirty="0" smtClean="0"/>
              <a:t/>
            </a:r>
            <a:br>
              <a:rPr lang="en-US" dirty="0" smtClean="0"/>
            </a:b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Models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a:t>
            </a:r>
            <a:r>
              <a:rPr lang="en-US" dirty="0" smtClean="0"/>
              <a:t>decades-long goal has been to find repeatable, predictable processes or methodologies that improve productivity and quality. </a:t>
            </a:r>
          </a:p>
          <a:p>
            <a:pPr>
              <a:buNone/>
            </a:pPr>
            <a:r>
              <a:rPr lang="en-US" b="1" dirty="0" smtClean="0"/>
              <a:t>Waterfall processes</a:t>
            </a:r>
          </a:p>
          <a:p>
            <a:r>
              <a:rPr lang="en-US" dirty="0" smtClean="0"/>
              <a:t>The best-known and oldest process is the </a:t>
            </a:r>
            <a:r>
              <a:rPr lang="en-US" u="sng" dirty="0" smtClean="0">
                <a:hlinkClick r:id="rId2"/>
              </a:rPr>
              <a:t>waterfall model</a:t>
            </a:r>
            <a:r>
              <a:rPr lang="en-US" dirty="0" smtClean="0"/>
              <a:t>, where developers follow these steps in order. They state requirements, analyze them, design a solution approach, architect a software framework for that solution, develop code, test, deploy, and maintain. After each step is finished, the process proceeds to the next step.</a:t>
            </a:r>
          </a:p>
          <a:p>
            <a:pPr>
              <a:buNone/>
            </a:pPr>
            <a:r>
              <a:rPr lang="en-US" b="1" dirty="0" smtClean="0"/>
              <a:t>Iterative processes</a:t>
            </a:r>
          </a:p>
          <a:p>
            <a:r>
              <a:rPr lang="en-US" u="sng" dirty="0" smtClean="0">
                <a:hlinkClick r:id="rId3"/>
              </a:rPr>
              <a:t>Iterative development</a:t>
            </a:r>
            <a:r>
              <a:rPr lang="en-US" dirty="0" smtClean="0"/>
              <a:t> prescribes the construction of initially small but ever larger portions of a software project to help all those involved to uncover important issues early before problems or faulty assumptions can lead to disaster. Iterative processes are preferred by commercial developers because it allows a potential of reaching the design goals of a customer who does not know how to define what he wants.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Management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Source Code Control System</a:t>
            </a:r>
            <a:r>
              <a:rPr lang="en-US" dirty="0" smtClean="0"/>
              <a:t> (SCCS) is a version </a:t>
            </a:r>
            <a:r>
              <a:rPr lang="en-US" b="1" dirty="0" smtClean="0"/>
              <a:t>control system</a:t>
            </a:r>
            <a:r>
              <a:rPr lang="en-US" dirty="0" smtClean="0"/>
              <a:t> designed to track changes in </a:t>
            </a:r>
            <a:r>
              <a:rPr lang="en-US" b="1" dirty="0" smtClean="0"/>
              <a:t>source code</a:t>
            </a:r>
            <a:r>
              <a:rPr lang="en-US" dirty="0" smtClean="0"/>
              <a:t> and other text files during the development of a piece of software. This allows the user to retrieve any of the previous versions of the original </a:t>
            </a:r>
            <a:r>
              <a:rPr lang="en-US" b="1" dirty="0" smtClean="0"/>
              <a:t>source code</a:t>
            </a:r>
            <a:r>
              <a:rPr lang="en-US" dirty="0" smtClean="0"/>
              <a:t> and the changes which are stored</a:t>
            </a:r>
            <a:r>
              <a:rPr lang="en-US" dirty="0" smtClean="0"/>
              <a:t>.</a:t>
            </a:r>
          </a:p>
          <a:p>
            <a:r>
              <a:rPr lang="en-US" dirty="0" smtClean="0"/>
              <a:t>In the beginning, there was the spreadsheet, the white board and the release engineer. The release engineer ran from one cubicle to the next, trying to keep track of which developer was working on what module and when, as well as which bugs had been fixed, discovered and introduced. Needless to say, that process was fraught with problems and errors. And so, source control management systems were created.</a:t>
            </a:r>
            <a:endParaRPr lang="en-US" dirty="0" smtClean="0"/>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Given a </a:t>
            </a:r>
            <a:r>
              <a:rPr lang="en-US" b="1" dirty="0" smtClean="0"/>
              <a:t>version number</a:t>
            </a:r>
            <a:r>
              <a:rPr lang="en-US" dirty="0" smtClean="0"/>
              <a:t> MAJOR.MINOR.PATCH, increment the: MAJOR </a:t>
            </a:r>
            <a:r>
              <a:rPr lang="en-US" b="1" dirty="0" smtClean="0"/>
              <a:t>version </a:t>
            </a:r>
            <a:r>
              <a:rPr lang="en-US" dirty="0" smtClean="0"/>
              <a:t>when you make incompatible API changes, MINOR </a:t>
            </a:r>
            <a:r>
              <a:rPr lang="en-US" b="1" dirty="0" smtClean="0"/>
              <a:t>version</a:t>
            </a:r>
            <a:r>
              <a:rPr lang="en-US" dirty="0" smtClean="0"/>
              <a:t> when you add functionality in a backwards-compatible manner, and. PATCH </a:t>
            </a:r>
            <a:r>
              <a:rPr lang="en-US" b="1" dirty="0" smtClean="0"/>
              <a:t>version</a:t>
            </a:r>
            <a:r>
              <a:rPr lang="en-US" dirty="0" smtClean="0"/>
              <a:t> when you make backwards-compatible bug fixes.</a:t>
            </a:r>
          </a:p>
          <a:p>
            <a:endParaRPr lang="en-US" b="1" dirty="0" smtClean="0"/>
          </a:p>
          <a:p>
            <a:r>
              <a:rPr lang="en-US" b="1" dirty="0" smtClean="0"/>
              <a:t>Version </a:t>
            </a:r>
            <a:r>
              <a:rPr lang="en-US" b="1" dirty="0" smtClean="0"/>
              <a:t>control</a:t>
            </a:r>
            <a:r>
              <a:rPr lang="en-US" dirty="0" smtClean="0"/>
              <a:t> is a system that records changes to a file or set of files over time so that you can recall specific versions later. For the examples in this book, you will use software source code as the files being </a:t>
            </a:r>
            <a:r>
              <a:rPr lang="en-US" b="1" dirty="0" smtClean="0"/>
              <a:t>version controlled</a:t>
            </a:r>
            <a:r>
              <a:rPr lang="en-US" dirty="0" smtClean="0"/>
              <a:t>, though in reality you can do this with nearly any type of file on a computer.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A component of software configuration </a:t>
            </a:r>
            <a:r>
              <a:rPr lang="en-US" b="1" dirty="0" smtClean="0"/>
              <a:t>management</a:t>
            </a:r>
            <a:r>
              <a:rPr lang="en-US" dirty="0" smtClean="0"/>
              <a:t>, version control, also known as revision control or </a:t>
            </a:r>
            <a:r>
              <a:rPr lang="en-US" b="1" dirty="0" smtClean="0"/>
              <a:t>source</a:t>
            </a:r>
            <a:r>
              <a:rPr lang="en-US" dirty="0" smtClean="0"/>
              <a:t> control, is the </a:t>
            </a:r>
            <a:r>
              <a:rPr lang="en-US" b="1" dirty="0" smtClean="0"/>
              <a:t>management</a:t>
            </a:r>
            <a:r>
              <a:rPr lang="en-US" dirty="0" smtClean="0"/>
              <a:t> of changes to documents, computer programs, large web sites, and other collections of information.</a:t>
            </a:r>
          </a:p>
          <a:p>
            <a:endParaRPr lang="en-US" dirty="0" smtClean="0"/>
          </a:p>
          <a:p>
            <a:r>
              <a:rPr lang="en-US" dirty="0" smtClean="0"/>
              <a:t>Tools to be used ,</a:t>
            </a:r>
            <a:r>
              <a:rPr lang="en-US" dirty="0" err="1" smtClean="0"/>
              <a:t>SVN,Git</a:t>
            </a:r>
            <a:r>
              <a:rPr lang="en-US" dirty="0" smtClean="0"/>
              <a:t> etc</a:t>
            </a: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1212</Words>
  <Application>Microsoft Office PowerPoint</Application>
  <PresentationFormat>On-screen Show (4:3)</PresentationFormat>
  <Paragraphs>133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Development Process Management</vt:lpstr>
      <vt:lpstr>Slide 2</vt:lpstr>
      <vt:lpstr>Slide 3</vt:lpstr>
      <vt:lpstr>Slide 4</vt:lpstr>
      <vt:lpstr>Slide 5</vt:lpstr>
      <vt:lpstr>Process Models </vt:lpstr>
      <vt:lpstr>Source code Management</vt:lpstr>
      <vt:lpstr>Slide 8</vt:lpstr>
      <vt:lpstr>Slide 9</vt:lpstr>
      <vt:lpstr>Slide 10</vt:lpstr>
      <vt:lpstr>Continuous Integration</vt:lpstr>
      <vt:lpstr>Slide 12</vt:lpstr>
      <vt:lpstr>Software Testing</vt:lpstr>
      <vt:lpstr>Ways of Software Testing </vt:lpstr>
      <vt:lpstr>When to Start Testing? </vt:lpstr>
      <vt:lpstr>ISO/IEC 9126 standards  </vt:lpstr>
      <vt:lpstr>Software Testing Tools</vt:lpstr>
      <vt:lpstr>Testing Method</vt:lpstr>
      <vt:lpstr>Slide 19</vt:lpstr>
      <vt:lpstr>Level of Testing</vt:lpstr>
      <vt:lpstr>Software Documentation (UML Diagram and Tools)</vt:lpstr>
      <vt:lpstr>What is UML?</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Process Management</dc:title>
  <dc:creator>Tulasi</dc:creator>
  <cp:lastModifiedBy>Windows User</cp:lastModifiedBy>
  <cp:revision>36</cp:revision>
  <dcterms:created xsi:type="dcterms:W3CDTF">2006-08-16T00:00:00Z</dcterms:created>
  <dcterms:modified xsi:type="dcterms:W3CDTF">2018-02-12T02:14:42Z</dcterms:modified>
</cp:coreProperties>
</file>