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6" r:id="rId4"/>
    <p:sldId id="257" r:id="rId5"/>
    <p:sldId id="258" r:id="rId6"/>
    <p:sldId id="259"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95FA-FCDF-4A7C-AF09-BD229453B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216D4-A5B5-4897-980D-B27C89E03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F290E-84B3-4359-BAEB-664E21C3C0DC}"/>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5" name="Footer Placeholder 4">
            <a:extLst>
              <a:ext uri="{FF2B5EF4-FFF2-40B4-BE49-F238E27FC236}">
                <a16:creationId xmlns:a16="http://schemas.microsoft.com/office/drawing/2014/main" id="{7197BBEF-1118-4AAC-9513-908EBA88E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56F10-9E08-4557-A753-513B8CCCC67A}"/>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355223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D3FE-08F3-43C7-996E-3755BDB423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EFAD1D-0043-485E-B711-2658F483D0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40772-8602-4A95-B6D4-89F922A4374D}"/>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5" name="Footer Placeholder 4">
            <a:extLst>
              <a:ext uri="{FF2B5EF4-FFF2-40B4-BE49-F238E27FC236}">
                <a16:creationId xmlns:a16="http://schemas.microsoft.com/office/drawing/2014/main" id="{549B8906-C485-4E27-8DD3-4DBFD654F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7162A-5378-4330-8F61-C87E33F1CA4B}"/>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403179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E1E3E-F808-42F3-95E1-794662EA7B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25CEC6-829D-43C6-B2A3-C9FC0E5A94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76228-2726-468F-9BD5-8A7B4882B41E}"/>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5" name="Footer Placeholder 4">
            <a:extLst>
              <a:ext uri="{FF2B5EF4-FFF2-40B4-BE49-F238E27FC236}">
                <a16:creationId xmlns:a16="http://schemas.microsoft.com/office/drawing/2014/main" id="{A1286E46-87AF-416F-B7B3-2BD697E3F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87616-AF4C-4E35-8094-F5552C674A76}"/>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50481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304C-0422-4263-9085-9C0A5E7C0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8BF05-8F05-4C3B-B4FB-AA0C477740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1CE54-7953-42FB-B63A-7C8E0A6D8CE5}"/>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5" name="Footer Placeholder 4">
            <a:extLst>
              <a:ext uri="{FF2B5EF4-FFF2-40B4-BE49-F238E27FC236}">
                <a16:creationId xmlns:a16="http://schemas.microsoft.com/office/drawing/2014/main" id="{D21F8036-0A4A-443D-A0DB-FF6A98A59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9AB05-120C-4EFC-9A71-F1B1082FABB8}"/>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319697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7CD5-6D0A-42B6-B288-BAC32C715E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C7DC4-5B43-41E0-95C5-52078F282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25C913-D0EE-4235-A036-408A0D2E94D0}"/>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5" name="Footer Placeholder 4">
            <a:extLst>
              <a:ext uri="{FF2B5EF4-FFF2-40B4-BE49-F238E27FC236}">
                <a16:creationId xmlns:a16="http://schemas.microsoft.com/office/drawing/2014/main" id="{631B8B4B-4E78-4139-81F0-19A3FADDB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AC5E5-BE11-4FED-81AE-F03E597BA90F}"/>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217276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DF03-E82C-4FFB-BE9C-EA9298F0B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799118-61A9-491B-8570-6C4ECFACDB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A4BD6-3BA4-42CD-A072-5C0313E4F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CAC310-05C6-4F8F-9528-5A74701F3C1B}"/>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6" name="Footer Placeholder 5">
            <a:extLst>
              <a:ext uri="{FF2B5EF4-FFF2-40B4-BE49-F238E27FC236}">
                <a16:creationId xmlns:a16="http://schemas.microsoft.com/office/drawing/2014/main" id="{635F9936-E8A4-4D88-B8DA-976FFD7C6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E5271-773D-4BC6-9C76-853E5C9E62D2}"/>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419238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0E77-5660-4A06-A16B-41A85558C7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49F79-647C-4C33-AF18-EE5A28A7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C88B6-B400-45ED-A527-719EF5A96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3E34D-2218-443D-95D9-1C2BC8E12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95C85-DF08-4DAD-A0DF-B6A775D62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CB284D-D5FC-4011-9555-C1BA0BDC6DD2}"/>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8" name="Footer Placeholder 7">
            <a:extLst>
              <a:ext uri="{FF2B5EF4-FFF2-40B4-BE49-F238E27FC236}">
                <a16:creationId xmlns:a16="http://schemas.microsoft.com/office/drawing/2014/main" id="{8331C784-A47C-4C77-A53D-42B3A55AD3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3B4A0-6A5F-4BA5-B3D3-79A00CCDA22A}"/>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88069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CACF-EFD4-4665-AC95-68430C350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C7B32-29D3-4723-843A-394C92074AF7}"/>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4" name="Footer Placeholder 3">
            <a:extLst>
              <a:ext uri="{FF2B5EF4-FFF2-40B4-BE49-F238E27FC236}">
                <a16:creationId xmlns:a16="http://schemas.microsoft.com/office/drawing/2014/main" id="{E59959A1-5D4B-4A0A-8352-0EE27DBDA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B6CE3-1E05-43F3-A258-4E6BAC1A69FE}"/>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105333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2C2E9-682C-4AFD-AAEC-B438B140AC75}"/>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3" name="Footer Placeholder 2">
            <a:extLst>
              <a:ext uri="{FF2B5EF4-FFF2-40B4-BE49-F238E27FC236}">
                <a16:creationId xmlns:a16="http://schemas.microsoft.com/office/drawing/2014/main" id="{990BF608-3235-4C23-80E4-18AF06898A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F96546-ED5A-4C1B-8F0B-9529248CF94B}"/>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351274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1E1F-BC3E-4E47-B21F-E5EB73566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62E88A-C1E9-4ED7-9770-0540D9D07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9EBD07-6C3D-4A65-942B-3CD28EBB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2B49C-858B-4EEC-8302-647700D735A8}"/>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6" name="Footer Placeholder 5">
            <a:extLst>
              <a:ext uri="{FF2B5EF4-FFF2-40B4-BE49-F238E27FC236}">
                <a16:creationId xmlns:a16="http://schemas.microsoft.com/office/drawing/2014/main" id="{973896B6-747B-4810-8B52-7157A2B3C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70C6F-FB87-4DCB-A14F-7D139D2A3634}"/>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4083072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DFBC-2A7A-4334-9FF8-43B9F31E7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8896B8-3B8D-4480-A7C1-88A42A3C6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F5E937-53EA-48FB-9D3A-5B5429A26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E7982-CF25-4EA7-A409-5CAB68B12A49}"/>
              </a:ext>
            </a:extLst>
          </p:cNvPr>
          <p:cNvSpPr>
            <a:spLocks noGrp="1"/>
          </p:cNvSpPr>
          <p:nvPr>
            <p:ph type="dt" sz="half" idx="10"/>
          </p:nvPr>
        </p:nvSpPr>
        <p:spPr/>
        <p:txBody>
          <a:bodyPr/>
          <a:lstStyle/>
          <a:p>
            <a:fld id="{16A699DB-B508-471A-B2EC-BF7932E13F59}" type="datetimeFigureOut">
              <a:rPr lang="en-US" smtClean="0"/>
              <a:t>1/7/2022</a:t>
            </a:fld>
            <a:endParaRPr lang="en-US"/>
          </a:p>
        </p:txBody>
      </p:sp>
      <p:sp>
        <p:nvSpPr>
          <p:cNvPr id="6" name="Footer Placeholder 5">
            <a:extLst>
              <a:ext uri="{FF2B5EF4-FFF2-40B4-BE49-F238E27FC236}">
                <a16:creationId xmlns:a16="http://schemas.microsoft.com/office/drawing/2014/main" id="{19DFA3DE-38D0-4483-B5AF-58B063EE29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F5151-71A0-4CB7-85F1-EE66D159C55F}"/>
              </a:ext>
            </a:extLst>
          </p:cNvPr>
          <p:cNvSpPr>
            <a:spLocks noGrp="1"/>
          </p:cNvSpPr>
          <p:nvPr>
            <p:ph type="sldNum" sz="quarter" idx="12"/>
          </p:nvPr>
        </p:nvSpPr>
        <p:spPr/>
        <p:txBody>
          <a:bodyPr/>
          <a:lstStyle/>
          <a:p>
            <a:fld id="{475661D7-BBA1-4482-8C2A-0C9E1A89A1F4}" type="slidenum">
              <a:rPr lang="en-US" smtClean="0"/>
              <a:t>‹#›</a:t>
            </a:fld>
            <a:endParaRPr lang="en-US"/>
          </a:p>
        </p:txBody>
      </p:sp>
    </p:spTree>
    <p:extLst>
      <p:ext uri="{BB962C8B-B14F-4D97-AF65-F5344CB8AC3E}">
        <p14:creationId xmlns:p14="http://schemas.microsoft.com/office/powerpoint/2010/main" val="235297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19A0E-6FB0-48AA-87B0-702A8C8FF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350584-FA54-4936-AFC0-F37A643A3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F66D1-F68E-45D8-98BE-3E1EC7E0B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699DB-B508-471A-B2EC-BF7932E13F59}" type="datetimeFigureOut">
              <a:rPr lang="en-US" smtClean="0"/>
              <a:t>1/7/2022</a:t>
            </a:fld>
            <a:endParaRPr lang="en-US"/>
          </a:p>
        </p:txBody>
      </p:sp>
      <p:sp>
        <p:nvSpPr>
          <p:cNvPr id="5" name="Footer Placeholder 4">
            <a:extLst>
              <a:ext uri="{FF2B5EF4-FFF2-40B4-BE49-F238E27FC236}">
                <a16:creationId xmlns:a16="http://schemas.microsoft.com/office/drawing/2014/main" id="{552942E8-3A38-4512-B349-92956024F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05270F-F10F-4B2F-AC82-402775666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661D7-BBA1-4482-8C2A-0C9E1A89A1F4}" type="slidenum">
              <a:rPr lang="en-US" smtClean="0"/>
              <a:t>‹#›</a:t>
            </a:fld>
            <a:endParaRPr lang="en-US"/>
          </a:p>
        </p:txBody>
      </p:sp>
    </p:spTree>
    <p:extLst>
      <p:ext uri="{BB962C8B-B14F-4D97-AF65-F5344CB8AC3E}">
        <p14:creationId xmlns:p14="http://schemas.microsoft.com/office/powerpoint/2010/main" val="114829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hevodata.com/learn/spring-boot-rest-api/#s5" TargetMode="External"/><Relationship Id="rId3" Type="http://schemas.openxmlformats.org/officeDocument/2006/relationships/hyperlink" Target="https://maven.apache.org/" TargetMode="External"/><Relationship Id="rId7" Type="http://schemas.openxmlformats.org/officeDocument/2006/relationships/hyperlink" Target="https://hevodata.com/learn/spring-boot-rest-api/#s4"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 Id="rId6" Type="http://schemas.openxmlformats.org/officeDocument/2006/relationships/hyperlink" Target="https://hevodata.com/learn/spring-boot-rest-api/#s3" TargetMode="External"/><Relationship Id="rId5" Type="http://schemas.openxmlformats.org/officeDocument/2006/relationships/hyperlink" Target="https://hevodata.com/learn/spring-boot-rest-api/#s2" TargetMode="External"/><Relationship Id="rId10" Type="http://schemas.openxmlformats.org/officeDocument/2006/relationships/hyperlink" Target="https://hevodata.com/learn/spring-boot-rest-api/#s7" TargetMode="External"/><Relationship Id="rId4" Type="http://schemas.openxmlformats.org/officeDocument/2006/relationships/hyperlink" Target="https://hevodata.com/learn/spring-boot-rest-api/#s1" TargetMode="External"/><Relationship Id="rId9" Type="http://schemas.openxmlformats.org/officeDocument/2006/relationships/hyperlink" Target="https://hevodata.com/learn/spring-boot-rest-api/#s6"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eclips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rapidapi.com/blog/python-django-rest-api-tutorial/" TargetMode="External"/><Relationship Id="rId3" Type="http://schemas.openxmlformats.org/officeDocument/2006/relationships/hyperlink" Target="https://www.guru99.com/restful-web-services.html" TargetMode="External"/><Relationship Id="rId7" Type="http://schemas.openxmlformats.org/officeDocument/2006/relationships/hyperlink" Target="https://rapidapi.com/blog/how-to-build-an-api-in-python/" TargetMode="External"/><Relationship Id="rId2" Type="http://schemas.openxmlformats.org/officeDocument/2006/relationships/hyperlink" Target="https://stackabuse.com/creating-a-rest-api-in-python-with-django/" TargetMode="External"/><Relationship Id="rId1" Type="http://schemas.openxmlformats.org/officeDocument/2006/relationships/slideLayout" Target="../slideLayouts/slideLayout2.xml"/><Relationship Id="rId6" Type="http://schemas.openxmlformats.org/officeDocument/2006/relationships/hyperlink" Target="https://www.youtube.com/watch?v=nN2Vp15AW5w" TargetMode="External"/><Relationship Id="rId5" Type="http://schemas.openxmlformats.org/officeDocument/2006/relationships/hyperlink" Target="https://spring.io/guides/tutorials/rest/" TargetMode="External"/><Relationship Id="rId4" Type="http://schemas.openxmlformats.org/officeDocument/2006/relationships/hyperlink" Target="https://hevodata.com/learn/spring-boot-rest-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422A-683C-435C-9DEA-526A7E08FEBB}"/>
              </a:ext>
            </a:extLst>
          </p:cNvPr>
          <p:cNvSpPr>
            <a:spLocks noGrp="1"/>
          </p:cNvSpPr>
          <p:nvPr>
            <p:ph type="ctrTitle"/>
          </p:nvPr>
        </p:nvSpPr>
        <p:spPr>
          <a:xfrm>
            <a:off x="1524000" y="422032"/>
            <a:ext cx="9144000" cy="677898"/>
          </a:xfrm>
        </p:spPr>
        <p:txBody>
          <a:bodyPr>
            <a:normAutofit fontScale="90000"/>
          </a:bodyPr>
          <a:lstStyle/>
          <a:p>
            <a:r>
              <a:rPr lang="en-US" dirty="0"/>
              <a:t>Restful web Services</a:t>
            </a:r>
          </a:p>
        </p:txBody>
      </p:sp>
      <p:sp>
        <p:nvSpPr>
          <p:cNvPr id="3" name="Subtitle 2">
            <a:extLst>
              <a:ext uri="{FF2B5EF4-FFF2-40B4-BE49-F238E27FC236}">
                <a16:creationId xmlns:a16="http://schemas.microsoft.com/office/drawing/2014/main" id="{BED81351-777B-4235-9B38-70EDD5E3D46E}"/>
              </a:ext>
            </a:extLst>
          </p:cNvPr>
          <p:cNvSpPr>
            <a:spLocks noGrp="1"/>
          </p:cNvSpPr>
          <p:nvPr>
            <p:ph type="subTitle" idx="1"/>
          </p:nvPr>
        </p:nvSpPr>
        <p:spPr>
          <a:xfrm>
            <a:off x="1524000" y="1099930"/>
            <a:ext cx="9144000" cy="4386470"/>
          </a:xfrm>
        </p:spPr>
        <p:txBody>
          <a:bodyPr>
            <a:normAutofit lnSpcReduction="10000"/>
          </a:bodyPr>
          <a:lstStyle/>
          <a:p>
            <a:pPr algn="just"/>
            <a:r>
              <a:rPr lang="en-US" b="1" i="0" dirty="0">
                <a:solidFill>
                  <a:srgbClr val="222222"/>
                </a:solidFill>
                <a:effectLst/>
              </a:rPr>
              <a:t>Restful Web Services</a:t>
            </a:r>
            <a:r>
              <a:rPr lang="en-US" b="0" i="0" dirty="0">
                <a:solidFill>
                  <a:srgbClr val="222222"/>
                </a:solidFill>
                <a:effectLst/>
              </a:rPr>
              <a:t> is a lightweight, maintainable, and scalable service that is built on the REST architecture. Restful Web Service, expose API from your application in a secure, uniform, stateless manner to the calling client. The calling client can perform predefined operations using the Restful service. The underlying protocol for REST is HTTP. REST stands for </a:t>
            </a:r>
            <a:r>
              <a:rPr lang="en-US" b="1" i="0" dirty="0">
                <a:solidFill>
                  <a:srgbClr val="222222"/>
                </a:solidFill>
                <a:effectLst/>
              </a:rPr>
              <a:t>Representational State Transfer</a:t>
            </a:r>
            <a:r>
              <a:rPr lang="en-US" b="0" i="0" dirty="0">
                <a:solidFill>
                  <a:srgbClr val="222222"/>
                </a:solidFill>
                <a:effectLst/>
              </a:rPr>
              <a:t>.</a:t>
            </a:r>
          </a:p>
          <a:p>
            <a:pPr algn="just"/>
            <a:r>
              <a:rPr lang="en-US" b="0" i="0" dirty="0">
                <a:solidFill>
                  <a:srgbClr val="222222"/>
                </a:solidFill>
                <a:effectLst/>
                <a:latin typeface="Source Sans Pro" panose="020B0503030403020204" pitchFamily="34" charset="0"/>
              </a:rPr>
              <a:t>REST is a way to access resources which lie in a particular environment. For example, you could have a server that could be hosting important documents or pictures or videos. All of these are an example of resources. If a client, say a web browser needs any of these resources, it has to send a request to the server to access these resources. Now REST services defines a way on how these resources can be accessed.</a:t>
            </a:r>
            <a:endParaRPr lang="en-US" dirty="0"/>
          </a:p>
        </p:txBody>
      </p:sp>
    </p:spTree>
    <p:extLst>
      <p:ext uri="{BB962C8B-B14F-4D97-AF65-F5344CB8AC3E}">
        <p14:creationId xmlns:p14="http://schemas.microsoft.com/office/powerpoint/2010/main" val="122706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EE32-9045-4720-8A96-547C3F498665}"/>
              </a:ext>
            </a:extLst>
          </p:cNvPr>
          <p:cNvSpPr>
            <a:spLocks noGrp="1"/>
          </p:cNvSpPr>
          <p:nvPr>
            <p:ph type="title"/>
          </p:nvPr>
        </p:nvSpPr>
        <p:spPr/>
        <p:txBody>
          <a:bodyPr/>
          <a:lstStyle/>
          <a:p>
            <a:r>
              <a:rPr lang="en-US" dirty="0"/>
              <a:t>Benefits of ROA</a:t>
            </a:r>
          </a:p>
        </p:txBody>
      </p:sp>
      <p:sp>
        <p:nvSpPr>
          <p:cNvPr id="3" name="Content Placeholder 2">
            <a:extLst>
              <a:ext uri="{FF2B5EF4-FFF2-40B4-BE49-F238E27FC236}">
                <a16:creationId xmlns:a16="http://schemas.microsoft.com/office/drawing/2014/main" id="{DFD00F43-855A-4705-89D6-5983A3DB8E46}"/>
              </a:ext>
            </a:extLst>
          </p:cNvPr>
          <p:cNvSpPr>
            <a:spLocks noGrp="1"/>
          </p:cNvSpPr>
          <p:nvPr>
            <p:ph idx="1"/>
          </p:nvPr>
        </p:nvSpPr>
        <p:spPr/>
        <p:txBody>
          <a:bodyPr>
            <a:normAutofit fontScale="85000" lnSpcReduction="10000"/>
          </a:bodyPr>
          <a:lstStyle/>
          <a:p>
            <a:r>
              <a:rPr lang="en-US" b="1" dirty="0"/>
              <a:t>Scalability and Performance:</a:t>
            </a:r>
          </a:p>
          <a:p>
            <a:pPr marL="0" indent="0">
              <a:buNone/>
            </a:pPr>
            <a:r>
              <a:rPr lang="en-US" dirty="0"/>
              <a:t>Because of Statelessness and no session </a:t>
            </a:r>
            <a:r>
              <a:rPr lang="en-US" dirty="0" err="1"/>
              <a:t>stickness</a:t>
            </a:r>
            <a:r>
              <a:rPr lang="en-US" dirty="0"/>
              <a:t>-it is possible to achieve good performance and scalability.</a:t>
            </a:r>
          </a:p>
          <a:p>
            <a:pPr marL="0" indent="0">
              <a:buNone/>
            </a:pPr>
            <a:r>
              <a:rPr lang="en-US" b="1" dirty="0"/>
              <a:t>Explicit State</a:t>
            </a:r>
            <a:r>
              <a:rPr lang="en-US" dirty="0"/>
              <a:t>:-</a:t>
            </a:r>
          </a:p>
          <a:p>
            <a:pPr marL="0" indent="0">
              <a:buNone/>
            </a:pPr>
            <a:r>
              <a:rPr lang="en-US" dirty="0"/>
              <a:t>Client and server will have explicit state</a:t>
            </a:r>
          </a:p>
          <a:p>
            <a:pPr marL="0" indent="0">
              <a:buNone/>
            </a:pPr>
            <a:r>
              <a:rPr lang="en-US" dirty="0"/>
              <a:t>Every request will be independent</a:t>
            </a:r>
          </a:p>
          <a:p>
            <a:pPr marL="0" indent="0">
              <a:buNone/>
            </a:pPr>
            <a:r>
              <a:rPr lang="en-US" b="1" dirty="0"/>
              <a:t>No Contract</a:t>
            </a:r>
          </a:p>
          <a:p>
            <a:pPr>
              <a:buFontTx/>
              <a:buChar char="-"/>
            </a:pPr>
            <a:r>
              <a:rPr lang="en-US" dirty="0"/>
              <a:t>ROA follows HTTP Protocols</a:t>
            </a:r>
          </a:p>
          <a:p>
            <a:pPr>
              <a:buFontTx/>
              <a:buChar char="-"/>
            </a:pPr>
            <a:r>
              <a:rPr lang="en-US" dirty="0"/>
              <a:t>No need to establish any new contract and connections between client and server</a:t>
            </a:r>
          </a:p>
          <a:p>
            <a:pPr>
              <a:buFontTx/>
              <a:buChar char="-"/>
            </a:pPr>
            <a:r>
              <a:rPr lang="en-US" dirty="0"/>
              <a:t>SOA can use SOAP a simple Object Access Protocol or REST and ROA uses REST</a:t>
            </a:r>
          </a:p>
        </p:txBody>
      </p:sp>
    </p:spTree>
    <p:extLst>
      <p:ext uri="{BB962C8B-B14F-4D97-AF65-F5344CB8AC3E}">
        <p14:creationId xmlns:p14="http://schemas.microsoft.com/office/powerpoint/2010/main" val="117125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D66E-A0FE-4498-AC78-45EDDD3C9AD2}"/>
              </a:ext>
            </a:extLst>
          </p:cNvPr>
          <p:cNvSpPr>
            <a:spLocks noGrp="1"/>
          </p:cNvSpPr>
          <p:nvPr>
            <p:ph type="title"/>
          </p:nvPr>
        </p:nvSpPr>
        <p:spPr/>
        <p:txBody>
          <a:bodyPr>
            <a:normAutofit fontScale="90000"/>
          </a:bodyPr>
          <a:lstStyle/>
          <a:p>
            <a:r>
              <a:rPr lang="en-US" b="0" i="0" dirty="0">
                <a:solidFill>
                  <a:srgbClr val="32325D"/>
                </a:solidFill>
                <a:effectLst/>
                <a:latin typeface="proxima-nova"/>
              </a:rPr>
              <a:t>Build a Spring Boot REST API with Java – Easy Steps</a:t>
            </a:r>
            <a:br>
              <a:rPr lang="en-US" b="0" i="0" dirty="0">
                <a:solidFill>
                  <a:srgbClr val="32325D"/>
                </a:solidFill>
                <a:effectLst/>
                <a:latin typeface="proxima-nova"/>
              </a:rPr>
            </a:br>
            <a:endParaRPr lang="en-US" dirty="0"/>
          </a:p>
        </p:txBody>
      </p:sp>
      <p:sp>
        <p:nvSpPr>
          <p:cNvPr id="3" name="Content Placeholder 2">
            <a:extLst>
              <a:ext uri="{FF2B5EF4-FFF2-40B4-BE49-F238E27FC236}">
                <a16:creationId xmlns:a16="http://schemas.microsoft.com/office/drawing/2014/main" id="{AC623C61-1CBD-4165-939B-012CB265B6E2}"/>
              </a:ext>
            </a:extLst>
          </p:cNvPr>
          <p:cNvSpPr>
            <a:spLocks noGrp="1"/>
          </p:cNvSpPr>
          <p:nvPr>
            <p:ph idx="1"/>
          </p:nvPr>
        </p:nvSpPr>
        <p:spPr>
          <a:xfrm>
            <a:off x="838200" y="1205948"/>
            <a:ext cx="10515600" cy="4971015"/>
          </a:xfrm>
        </p:spPr>
        <p:txBody>
          <a:bodyPr>
            <a:normAutofit fontScale="77500" lnSpcReduction="20000"/>
          </a:bodyPr>
          <a:lstStyle/>
          <a:p>
            <a:pPr algn="l"/>
            <a:r>
              <a:rPr lang="en-US" b="0" i="0" dirty="0">
                <a:solidFill>
                  <a:srgbClr val="32325D"/>
                </a:solidFill>
                <a:effectLst/>
                <a:latin typeface="proxima-nova"/>
              </a:rPr>
              <a:t>An </a:t>
            </a:r>
            <a:r>
              <a:rPr lang="en-US" b="1" i="0" dirty="0">
                <a:solidFill>
                  <a:srgbClr val="32325D"/>
                </a:solidFill>
                <a:effectLst/>
                <a:latin typeface="proxima-nova"/>
              </a:rPr>
              <a:t>Application Programming Interface (API)</a:t>
            </a:r>
            <a:r>
              <a:rPr lang="en-US" b="0" i="0" dirty="0">
                <a:solidFill>
                  <a:srgbClr val="32325D"/>
                </a:solidFill>
                <a:effectLst/>
                <a:latin typeface="proxima-nova"/>
              </a:rPr>
              <a:t> establishes a connection between computers or between computer programs (applications) by providing readily available codes and information pipelines. It is a type of software interface that acts as a mediator among other pieces of software to streamline the interaction with one other. Owing to diverse applications architectures, different types of APIs (such as </a:t>
            </a:r>
            <a:r>
              <a:rPr lang="en-US" b="1" i="0" dirty="0">
                <a:solidFill>
                  <a:srgbClr val="32325D"/>
                </a:solidFill>
                <a:effectLst/>
                <a:latin typeface="proxima-nova"/>
              </a:rPr>
              <a:t>Program, Local, Web,</a:t>
            </a:r>
            <a:r>
              <a:rPr lang="en-US" b="0" i="0" dirty="0">
                <a:solidFill>
                  <a:srgbClr val="32325D"/>
                </a:solidFill>
                <a:effectLst/>
                <a:latin typeface="proxima-nova"/>
              </a:rPr>
              <a:t> or </a:t>
            </a:r>
            <a:r>
              <a:rPr lang="en-US" b="1" i="0" dirty="0">
                <a:solidFill>
                  <a:srgbClr val="32325D"/>
                </a:solidFill>
                <a:effectLst/>
                <a:latin typeface="proxima-nova"/>
              </a:rPr>
              <a:t>REST API</a:t>
            </a:r>
            <a:r>
              <a:rPr lang="en-US" b="0" i="0" dirty="0">
                <a:solidFill>
                  <a:srgbClr val="32325D"/>
                </a:solidFill>
                <a:effectLst/>
                <a:latin typeface="proxima-nova"/>
              </a:rPr>
              <a:t>) assist developers in building robust digital solutions.</a:t>
            </a:r>
          </a:p>
          <a:p>
            <a:pPr algn="l"/>
            <a:r>
              <a:rPr lang="en-US" b="0" i="0" dirty="0">
                <a:solidFill>
                  <a:srgbClr val="32325D"/>
                </a:solidFill>
                <a:effectLst/>
                <a:latin typeface="proxima-nova"/>
              </a:rPr>
              <a:t>Representational State Transfer, also known as </a:t>
            </a:r>
            <a:r>
              <a:rPr lang="en-US" b="1" i="0" dirty="0">
                <a:solidFill>
                  <a:srgbClr val="32325D"/>
                </a:solidFill>
                <a:effectLst/>
                <a:latin typeface="proxima-nova"/>
              </a:rPr>
              <a:t>REST</a:t>
            </a:r>
            <a:r>
              <a:rPr lang="en-US" b="0" i="0" dirty="0">
                <a:solidFill>
                  <a:srgbClr val="32325D"/>
                </a:solidFill>
                <a:effectLst/>
                <a:latin typeface="proxima-nova"/>
              </a:rPr>
              <a:t>, is basically a standardized Software Architecture Style, or in simple words, a specific type of API used by the industry to establish a connection between Client and Server. REST API is built to guide the development and design of the World Wide Web’s architecture.</a:t>
            </a:r>
          </a:p>
          <a:p>
            <a:pPr algn="l"/>
            <a:r>
              <a:rPr lang="en-US" b="0" i="0" dirty="0">
                <a:solidFill>
                  <a:srgbClr val="32325D"/>
                </a:solidFill>
                <a:effectLst/>
                <a:latin typeface="proxima-nova"/>
              </a:rPr>
              <a:t>REST APIs provide a flexible, lightweight way of integrating computer applications. REST APIs are a simple and standardized approach to communication, which means you don’t have to worry about how to format your data, it’s all standardized and industry use. REST APIs are scalable as well, which means as your service scales, you don’t have to worry about the growing complexity. You can easily make modifications to your data and keep track of that across Clients and Servers. They support caching which ensures high performance in large part.</a:t>
            </a:r>
          </a:p>
          <a:p>
            <a:endParaRPr lang="en-US" dirty="0"/>
          </a:p>
        </p:txBody>
      </p:sp>
    </p:spTree>
    <p:extLst>
      <p:ext uri="{BB962C8B-B14F-4D97-AF65-F5344CB8AC3E}">
        <p14:creationId xmlns:p14="http://schemas.microsoft.com/office/powerpoint/2010/main" val="282424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D2BB-5632-444B-92EE-912D22B1BD98}"/>
              </a:ext>
            </a:extLst>
          </p:cNvPr>
          <p:cNvSpPr>
            <a:spLocks noGrp="1"/>
          </p:cNvSpPr>
          <p:nvPr>
            <p:ph type="title"/>
          </p:nvPr>
        </p:nvSpPr>
        <p:spPr/>
        <p:txBody>
          <a:bodyPr/>
          <a:lstStyle/>
          <a:p>
            <a:r>
              <a:rPr lang="en-US" b="1" i="0" dirty="0">
                <a:solidFill>
                  <a:srgbClr val="32325D"/>
                </a:solidFill>
                <a:effectLst/>
                <a:latin typeface="proxima-nova"/>
              </a:rPr>
              <a:t>What is JAVA Spring Boot?</a:t>
            </a:r>
            <a:br>
              <a:rPr lang="en-US" b="1" i="0" dirty="0">
                <a:solidFill>
                  <a:srgbClr val="32325D"/>
                </a:solidFill>
                <a:effectLst/>
                <a:latin typeface="proxima-nova"/>
              </a:rPr>
            </a:br>
            <a:endParaRPr lang="en-US" dirty="0"/>
          </a:p>
        </p:txBody>
      </p:sp>
      <p:sp>
        <p:nvSpPr>
          <p:cNvPr id="3" name="Content Placeholder 2">
            <a:extLst>
              <a:ext uri="{FF2B5EF4-FFF2-40B4-BE49-F238E27FC236}">
                <a16:creationId xmlns:a16="http://schemas.microsoft.com/office/drawing/2014/main" id="{539DB5AE-C57D-4F00-AC6B-C77D3B1FE906}"/>
              </a:ext>
            </a:extLst>
          </p:cNvPr>
          <p:cNvSpPr>
            <a:spLocks noGrp="1"/>
          </p:cNvSpPr>
          <p:nvPr>
            <p:ph idx="1"/>
          </p:nvPr>
        </p:nvSpPr>
        <p:spPr/>
        <p:txBody>
          <a:bodyPr>
            <a:normAutofit fontScale="77500" lnSpcReduction="20000"/>
          </a:bodyPr>
          <a:lstStyle/>
          <a:p>
            <a:pPr algn="l"/>
            <a:r>
              <a:rPr lang="en-US" b="0" i="0" dirty="0">
                <a:solidFill>
                  <a:srgbClr val="32325D"/>
                </a:solidFill>
                <a:effectLst/>
                <a:latin typeface="proxima-nova"/>
              </a:rPr>
              <a:t>Spring Boot is a Java-based framework used to create stand-alone, production-grade Spring based Applications with ease. There are two words here, Spring and Boot. Spring is a huge framework that lets you write enterprise JAVA applications, and Boot is a bootstrap that lets you bootstrap a Spring application from scratch. This is how it gets its name, Spring Boot.</a:t>
            </a:r>
          </a:p>
          <a:p>
            <a:pPr algn="l"/>
            <a:r>
              <a:rPr lang="en-US" b="1" i="0" dirty="0">
                <a:solidFill>
                  <a:srgbClr val="32325D"/>
                </a:solidFill>
                <a:effectLst/>
                <a:latin typeface="proxima-nova"/>
              </a:rPr>
              <a:t>Key Features of Spring Boot</a:t>
            </a:r>
          </a:p>
          <a:p>
            <a:pPr algn="l">
              <a:buFont typeface="Arial" panose="020B0604020202020204" pitchFamily="34" charset="0"/>
              <a:buChar char="•"/>
            </a:pPr>
            <a:r>
              <a:rPr lang="en-US" b="0" i="0" dirty="0">
                <a:solidFill>
                  <a:srgbClr val="32325D"/>
                </a:solidFill>
                <a:effectLst/>
                <a:latin typeface="proxima-nova"/>
              </a:rPr>
              <a:t>Ability to create stand-alone Spring Applications and Microservices with minimal configuration and setup.</a:t>
            </a:r>
          </a:p>
          <a:p>
            <a:pPr algn="l">
              <a:buFont typeface="Arial" panose="020B0604020202020204" pitchFamily="34" charset="0"/>
              <a:buChar char="•"/>
            </a:pPr>
            <a:r>
              <a:rPr lang="en-US" b="0" i="0" dirty="0">
                <a:solidFill>
                  <a:srgbClr val="32325D"/>
                </a:solidFill>
                <a:effectLst/>
                <a:latin typeface="proxima-nova"/>
              </a:rPr>
              <a:t>Can automatically configure Spring Libraries and third-party libraries as well.</a:t>
            </a:r>
          </a:p>
          <a:p>
            <a:pPr algn="l">
              <a:buFont typeface="Arial" panose="020B0604020202020204" pitchFamily="34" charset="0"/>
              <a:buChar char="•"/>
            </a:pPr>
            <a:r>
              <a:rPr lang="en-US" b="0" i="0" dirty="0">
                <a:solidFill>
                  <a:srgbClr val="32325D"/>
                </a:solidFill>
                <a:effectLst/>
                <a:latin typeface="proxima-nova"/>
              </a:rPr>
              <a:t>Access to powerful features such as Key Metrics, Health Checks, and Externalized Configuration.</a:t>
            </a:r>
          </a:p>
          <a:p>
            <a:pPr algn="l">
              <a:buFont typeface="Arial" panose="020B0604020202020204" pitchFamily="34" charset="0"/>
              <a:buChar char="•"/>
            </a:pPr>
            <a:r>
              <a:rPr lang="en-US" b="0" i="0" dirty="0">
                <a:solidFill>
                  <a:srgbClr val="32325D"/>
                </a:solidFill>
                <a:effectLst/>
                <a:latin typeface="proxima-nova"/>
              </a:rPr>
              <a:t>Simplifies your build configuration by providing opinionated ‘starter’ dependencies.</a:t>
            </a:r>
          </a:p>
          <a:p>
            <a:pPr algn="l">
              <a:buFont typeface="Arial" panose="020B0604020202020204" pitchFamily="34" charset="0"/>
              <a:buChar char="•"/>
            </a:pPr>
            <a:r>
              <a:rPr lang="en-US" b="0" i="0" dirty="0">
                <a:solidFill>
                  <a:srgbClr val="32325D"/>
                </a:solidFill>
                <a:effectLst/>
                <a:latin typeface="proxima-nova"/>
              </a:rPr>
              <a:t>Requires no code generation and XML configuration.</a:t>
            </a:r>
          </a:p>
          <a:p>
            <a:endParaRPr lang="en-US" dirty="0"/>
          </a:p>
        </p:txBody>
      </p:sp>
    </p:spTree>
    <p:extLst>
      <p:ext uri="{BB962C8B-B14F-4D97-AF65-F5344CB8AC3E}">
        <p14:creationId xmlns:p14="http://schemas.microsoft.com/office/powerpoint/2010/main" val="362101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7BC95-CADB-497E-BFE9-914F0FE60230}"/>
              </a:ext>
            </a:extLst>
          </p:cNvPr>
          <p:cNvSpPr>
            <a:spLocks noGrp="1"/>
          </p:cNvSpPr>
          <p:nvPr>
            <p:ph idx="1"/>
          </p:nvPr>
        </p:nvSpPr>
        <p:spPr>
          <a:xfrm>
            <a:off x="838200" y="198783"/>
            <a:ext cx="10515600" cy="5978180"/>
          </a:xfrm>
        </p:spPr>
        <p:txBody>
          <a:bodyPr>
            <a:normAutofit fontScale="92500" lnSpcReduction="20000"/>
          </a:bodyPr>
          <a:lstStyle/>
          <a:p>
            <a:pPr algn="l"/>
            <a:r>
              <a:rPr lang="en-US" b="1" i="0" dirty="0">
                <a:solidFill>
                  <a:srgbClr val="32325D"/>
                </a:solidFill>
                <a:effectLst/>
                <a:latin typeface="proxima-nova"/>
              </a:rPr>
              <a:t>Prerequisites</a:t>
            </a:r>
          </a:p>
          <a:p>
            <a:pPr algn="l"/>
            <a:r>
              <a:rPr lang="en-US" b="0" i="0" dirty="0">
                <a:solidFill>
                  <a:srgbClr val="32325D"/>
                </a:solidFill>
                <a:effectLst/>
                <a:latin typeface="proxima-nova"/>
              </a:rPr>
              <a:t>To build a Spring Boot REST API with Java, you’re required to have:</a:t>
            </a:r>
          </a:p>
          <a:p>
            <a:pPr algn="l">
              <a:buFont typeface="Arial" panose="020B0604020202020204" pitchFamily="34" charset="0"/>
              <a:buChar char="•"/>
            </a:pPr>
            <a:r>
              <a:rPr lang="en-US" b="0" i="0" dirty="0">
                <a:solidFill>
                  <a:srgbClr val="32325D"/>
                </a:solidFill>
                <a:effectLst/>
                <a:latin typeface="proxima-nova"/>
              </a:rPr>
              <a:t>an IDE or a text editor</a:t>
            </a:r>
          </a:p>
          <a:p>
            <a:pPr algn="l">
              <a:buFont typeface="Arial" panose="020B0604020202020204" pitchFamily="34" charset="0"/>
              <a:buChar char="•"/>
            </a:pPr>
            <a:r>
              <a:rPr lang="en-US" b="0" i="0" u="none" strike="noStrike" dirty="0">
                <a:solidFill>
                  <a:srgbClr val="FD8412"/>
                </a:solidFill>
                <a:effectLst/>
                <a:latin typeface="proxima-nova"/>
                <a:hlinkClick r:id="rId2"/>
              </a:rPr>
              <a:t>JDK</a:t>
            </a:r>
            <a:r>
              <a:rPr lang="en-US" b="0" i="0" dirty="0">
                <a:solidFill>
                  <a:srgbClr val="32325D"/>
                </a:solidFill>
                <a:effectLst/>
                <a:latin typeface="proxima-nova"/>
              </a:rPr>
              <a:t> 1.8+</a:t>
            </a:r>
          </a:p>
          <a:p>
            <a:pPr algn="l">
              <a:buFont typeface="Arial" panose="020B0604020202020204" pitchFamily="34" charset="0"/>
              <a:buChar char="•"/>
            </a:pPr>
            <a:r>
              <a:rPr lang="en-US" b="0" i="0" u="none" strike="noStrike" dirty="0">
                <a:solidFill>
                  <a:srgbClr val="FD8412"/>
                </a:solidFill>
                <a:effectLst/>
                <a:latin typeface="proxima-nova"/>
                <a:hlinkClick r:id="rId3"/>
              </a:rPr>
              <a:t>Maven</a:t>
            </a:r>
            <a:r>
              <a:rPr lang="en-US" b="0" i="0" dirty="0">
                <a:solidFill>
                  <a:srgbClr val="32325D"/>
                </a:solidFill>
                <a:effectLst/>
                <a:latin typeface="proxima-nova"/>
              </a:rPr>
              <a:t> 3+</a:t>
            </a:r>
          </a:p>
          <a:p>
            <a:pPr algn="l"/>
            <a:r>
              <a:rPr lang="en-US" b="1" i="0" dirty="0">
                <a:solidFill>
                  <a:srgbClr val="32325D"/>
                </a:solidFill>
                <a:effectLst/>
                <a:latin typeface="proxima-nova"/>
              </a:rPr>
              <a:t>Building a Spring Boot REST API in Java</a:t>
            </a:r>
          </a:p>
          <a:p>
            <a:pPr algn="l"/>
            <a:r>
              <a:rPr lang="en-US" b="0" i="0" dirty="0">
                <a:solidFill>
                  <a:srgbClr val="32325D"/>
                </a:solidFill>
                <a:effectLst/>
                <a:latin typeface="proxima-nova"/>
              </a:rPr>
              <a:t>Follow the below-mentioned steps to build a Spring Boot REST API using Java.</a:t>
            </a:r>
          </a:p>
          <a:p>
            <a:pPr algn="l">
              <a:buFont typeface="Arial" panose="020B0604020202020204" pitchFamily="34" charset="0"/>
              <a:buChar char="•"/>
            </a:pPr>
            <a:r>
              <a:rPr lang="en-US" b="0" i="0" u="none" strike="noStrike" dirty="0">
                <a:solidFill>
                  <a:srgbClr val="FD8412"/>
                </a:solidFill>
                <a:effectLst/>
                <a:latin typeface="proxima-nova"/>
                <a:hlinkClick r:id="rId4"/>
              </a:rPr>
              <a:t>Step 1: Initializing a Spring Boot Project</a:t>
            </a:r>
            <a:endParaRPr lang="en-US" b="0" i="0" dirty="0">
              <a:solidFill>
                <a:srgbClr val="32325D"/>
              </a:solidFill>
              <a:effectLst/>
              <a:latin typeface="proxima-nova"/>
            </a:endParaRPr>
          </a:p>
          <a:p>
            <a:pPr algn="l">
              <a:buFont typeface="Arial" panose="020B0604020202020204" pitchFamily="34" charset="0"/>
              <a:buChar char="•"/>
            </a:pPr>
            <a:r>
              <a:rPr lang="en-US" b="0" i="0" u="none" strike="noStrike" dirty="0">
                <a:solidFill>
                  <a:srgbClr val="FD8412"/>
                </a:solidFill>
                <a:effectLst/>
                <a:latin typeface="proxima-nova"/>
                <a:hlinkClick r:id="rId5"/>
              </a:rPr>
              <a:t>Step 2: Connecting Spring Boot to the Database</a:t>
            </a:r>
            <a:endParaRPr lang="en-US" b="0" i="0" dirty="0">
              <a:solidFill>
                <a:srgbClr val="32325D"/>
              </a:solidFill>
              <a:effectLst/>
              <a:latin typeface="proxima-nova"/>
            </a:endParaRPr>
          </a:p>
          <a:p>
            <a:pPr algn="l">
              <a:buFont typeface="Arial" panose="020B0604020202020204" pitchFamily="34" charset="0"/>
              <a:buChar char="•"/>
            </a:pPr>
            <a:r>
              <a:rPr lang="en-US" b="0" i="0" u="none" strike="noStrike" dirty="0">
                <a:solidFill>
                  <a:srgbClr val="FD8412"/>
                </a:solidFill>
                <a:effectLst/>
                <a:latin typeface="proxima-nova"/>
                <a:hlinkClick r:id="rId6"/>
              </a:rPr>
              <a:t>Step 3: Creating a User Model</a:t>
            </a:r>
            <a:endParaRPr lang="en-US" b="0" i="0" dirty="0">
              <a:solidFill>
                <a:srgbClr val="32325D"/>
              </a:solidFill>
              <a:effectLst/>
              <a:latin typeface="proxima-nova"/>
            </a:endParaRPr>
          </a:p>
          <a:p>
            <a:pPr algn="l">
              <a:buFont typeface="Arial" panose="020B0604020202020204" pitchFamily="34" charset="0"/>
              <a:buChar char="•"/>
            </a:pPr>
            <a:r>
              <a:rPr lang="en-US" b="0" i="0" u="none" strike="noStrike" dirty="0">
                <a:solidFill>
                  <a:srgbClr val="FD8412"/>
                </a:solidFill>
                <a:effectLst/>
                <a:latin typeface="proxima-nova"/>
                <a:hlinkClick r:id="rId7"/>
              </a:rPr>
              <a:t>Step 4: Creating Repository Classes</a:t>
            </a:r>
            <a:endParaRPr lang="en-US" b="0" i="0" dirty="0">
              <a:solidFill>
                <a:srgbClr val="32325D"/>
              </a:solidFill>
              <a:effectLst/>
              <a:latin typeface="proxima-nova"/>
            </a:endParaRPr>
          </a:p>
          <a:p>
            <a:pPr algn="l">
              <a:buFont typeface="Arial" panose="020B0604020202020204" pitchFamily="34" charset="0"/>
              <a:buChar char="•"/>
            </a:pPr>
            <a:r>
              <a:rPr lang="en-US" b="0" i="0" u="none" strike="noStrike" dirty="0">
                <a:solidFill>
                  <a:srgbClr val="FD8412"/>
                </a:solidFill>
                <a:effectLst/>
                <a:latin typeface="proxima-nova"/>
                <a:hlinkClick r:id="rId8"/>
              </a:rPr>
              <a:t>Step 5: Creating a Controller</a:t>
            </a:r>
            <a:endParaRPr lang="en-US" b="0" i="0" dirty="0">
              <a:solidFill>
                <a:srgbClr val="32325D"/>
              </a:solidFill>
              <a:effectLst/>
              <a:latin typeface="proxima-nova"/>
            </a:endParaRPr>
          </a:p>
          <a:p>
            <a:pPr algn="l">
              <a:buFont typeface="Arial" panose="020B0604020202020204" pitchFamily="34" charset="0"/>
              <a:buChar char="•"/>
            </a:pPr>
            <a:r>
              <a:rPr lang="en-US" b="0" i="0" u="none" strike="noStrike" dirty="0">
                <a:solidFill>
                  <a:srgbClr val="FD8412"/>
                </a:solidFill>
                <a:effectLst/>
                <a:latin typeface="proxima-nova"/>
                <a:hlinkClick r:id="rId9"/>
              </a:rPr>
              <a:t>Step 6: Compile, Build and Run</a:t>
            </a:r>
            <a:endParaRPr lang="en-US" b="0" i="0" dirty="0">
              <a:solidFill>
                <a:srgbClr val="32325D"/>
              </a:solidFill>
              <a:effectLst/>
              <a:latin typeface="proxima-nova"/>
            </a:endParaRPr>
          </a:p>
          <a:p>
            <a:pPr algn="l">
              <a:buFont typeface="Arial" panose="020B0604020202020204" pitchFamily="34" charset="0"/>
              <a:buChar char="•"/>
            </a:pPr>
            <a:r>
              <a:rPr lang="en-US" b="0" i="0" u="none" strike="noStrike" dirty="0">
                <a:solidFill>
                  <a:srgbClr val="FD8412"/>
                </a:solidFill>
                <a:effectLst/>
                <a:latin typeface="proxima-nova"/>
                <a:hlinkClick r:id="rId10"/>
              </a:rPr>
              <a:t>Step 7: Testing the APIs</a:t>
            </a:r>
            <a:endParaRPr lang="en-US" b="0" i="0" dirty="0">
              <a:solidFill>
                <a:srgbClr val="32325D"/>
              </a:solidFill>
              <a:effectLst/>
              <a:latin typeface="proxima-nova"/>
            </a:endParaRPr>
          </a:p>
          <a:p>
            <a:endParaRPr lang="en-US" dirty="0"/>
          </a:p>
        </p:txBody>
      </p:sp>
    </p:spTree>
    <p:extLst>
      <p:ext uri="{BB962C8B-B14F-4D97-AF65-F5344CB8AC3E}">
        <p14:creationId xmlns:p14="http://schemas.microsoft.com/office/powerpoint/2010/main" val="176173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DDB96-A7A4-4382-805B-F28442AC8FC9}"/>
              </a:ext>
            </a:extLst>
          </p:cNvPr>
          <p:cNvSpPr>
            <a:spLocks noGrp="1"/>
          </p:cNvSpPr>
          <p:nvPr>
            <p:ph idx="1"/>
          </p:nvPr>
        </p:nvSpPr>
        <p:spPr>
          <a:xfrm>
            <a:off x="838200" y="198783"/>
            <a:ext cx="10515600" cy="5978180"/>
          </a:xfrm>
        </p:spPr>
        <p:txBody>
          <a:bodyPr>
            <a:normAutofit fontScale="92500" lnSpcReduction="20000"/>
          </a:bodyPr>
          <a:lstStyle/>
          <a:p>
            <a:pPr algn="l"/>
            <a:r>
              <a:rPr lang="en-US" b="1" i="0" dirty="0">
                <a:solidFill>
                  <a:srgbClr val="32325D"/>
                </a:solidFill>
                <a:effectLst/>
                <a:latin typeface="proxima-nova"/>
              </a:rPr>
              <a:t>Step 1: Initializing a Spring Boot Project</a:t>
            </a:r>
          </a:p>
          <a:p>
            <a:pPr algn="l"/>
            <a:r>
              <a:rPr lang="en-US" b="0" i="0" dirty="0">
                <a:solidFill>
                  <a:srgbClr val="32325D"/>
                </a:solidFill>
                <a:effectLst/>
                <a:latin typeface="proxima-nova"/>
              </a:rPr>
              <a:t>To start with Spring Boot REST API, you first need to initialize the Spring Boot Project. You can easily initialize a new Spring Boot Project with Spring </a:t>
            </a:r>
            <a:r>
              <a:rPr lang="en-US" b="0" i="0" dirty="0" err="1">
                <a:solidFill>
                  <a:srgbClr val="32325D"/>
                </a:solidFill>
                <a:effectLst/>
                <a:latin typeface="proxima-nova"/>
              </a:rPr>
              <a:t>Initializr</a:t>
            </a:r>
            <a:r>
              <a:rPr lang="en-US" b="0" i="0" dirty="0">
                <a:solidFill>
                  <a:srgbClr val="32325D"/>
                </a:solidFill>
                <a:effectLst/>
                <a:latin typeface="proxima-nova"/>
              </a:rPr>
              <a:t>.</a:t>
            </a:r>
          </a:p>
          <a:p>
            <a:pPr algn="l"/>
            <a:r>
              <a:rPr lang="en-US" b="0" i="0" dirty="0">
                <a:solidFill>
                  <a:srgbClr val="32325D"/>
                </a:solidFill>
                <a:effectLst/>
                <a:latin typeface="proxima-nova"/>
              </a:rPr>
              <a:t>From your Web Browser, go to </a:t>
            </a:r>
            <a:r>
              <a:rPr lang="en-US" b="1" i="0" dirty="0">
                <a:solidFill>
                  <a:srgbClr val="32325D"/>
                </a:solidFill>
                <a:effectLst/>
                <a:latin typeface="proxima-nova"/>
              </a:rPr>
              <a:t>start.spring.io</a:t>
            </a:r>
            <a:r>
              <a:rPr lang="en-US" b="0" i="0" dirty="0">
                <a:solidFill>
                  <a:srgbClr val="32325D"/>
                </a:solidFill>
                <a:effectLst/>
                <a:latin typeface="proxima-nova"/>
              </a:rPr>
              <a:t>. Choose </a:t>
            </a:r>
            <a:r>
              <a:rPr lang="en-US" b="1" i="0" dirty="0">
                <a:solidFill>
                  <a:srgbClr val="32325D"/>
                </a:solidFill>
                <a:effectLst/>
                <a:latin typeface="proxima-nova"/>
              </a:rPr>
              <a:t>Maven</a:t>
            </a:r>
            <a:r>
              <a:rPr lang="en-US" b="0" i="0" dirty="0">
                <a:solidFill>
                  <a:srgbClr val="32325D"/>
                </a:solidFill>
                <a:effectLst/>
                <a:latin typeface="proxima-nova"/>
              </a:rPr>
              <a:t> as your Build Tool and Language as </a:t>
            </a:r>
            <a:r>
              <a:rPr lang="en-US" b="1" i="0" dirty="0">
                <a:solidFill>
                  <a:srgbClr val="32325D"/>
                </a:solidFill>
                <a:effectLst/>
                <a:latin typeface="proxima-nova"/>
              </a:rPr>
              <a:t>Java</a:t>
            </a:r>
            <a:r>
              <a:rPr lang="en-US" b="0" i="0" dirty="0">
                <a:solidFill>
                  <a:srgbClr val="32325D"/>
                </a:solidFill>
                <a:effectLst/>
                <a:latin typeface="proxima-nova"/>
              </a:rPr>
              <a:t>. Select the specific version of Spring Boot you want to go ahead with.</a:t>
            </a:r>
          </a:p>
          <a:p>
            <a:pPr algn="l"/>
            <a:r>
              <a:rPr lang="en-US" b="0" i="0" dirty="0" err="1">
                <a:solidFill>
                  <a:srgbClr val="32325D"/>
                </a:solidFill>
                <a:effectLst/>
                <a:latin typeface="proxima-nova"/>
              </a:rPr>
              <a:t>ou</a:t>
            </a:r>
            <a:r>
              <a:rPr lang="en-US" b="0" i="0" dirty="0">
                <a:solidFill>
                  <a:srgbClr val="32325D"/>
                </a:solidFill>
                <a:effectLst/>
                <a:latin typeface="proxima-nova"/>
              </a:rPr>
              <a:t> can go ahead and add a few dependencies to be used in this project.</a:t>
            </a:r>
          </a:p>
          <a:p>
            <a:pPr algn="l">
              <a:buFont typeface="Arial" panose="020B0604020202020204" pitchFamily="34" charset="0"/>
              <a:buChar char="•"/>
            </a:pPr>
            <a:r>
              <a:rPr lang="en-US" b="1" i="0" dirty="0">
                <a:solidFill>
                  <a:srgbClr val="32325D"/>
                </a:solidFill>
                <a:effectLst/>
                <a:latin typeface="proxima-nova"/>
              </a:rPr>
              <a:t>Spring Data JPA</a:t>
            </a:r>
            <a:r>
              <a:rPr lang="en-US" b="0" i="0" dirty="0">
                <a:solidFill>
                  <a:srgbClr val="32325D"/>
                </a:solidFill>
                <a:effectLst/>
                <a:latin typeface="proxima-nova"/>
              </a:rPr>
              <a:t> </a:t>
            </a:r>
            <a:r>
              <a:rPr lang="en-US" b="1" i="0" dirty="0">
                <a:solidFill>
                  <a:srgbClr val="32325D"/>
                </a:solidFill>
                <a:effectLst/>
                <a:latin typeface="proxima-nova"/>
              </a:rPr>
              <a:t>–</a:t>
            </a:r>
            <a:r>
              <a:rPr lang="en-US" b="0" i="0" dirty="0">
                <a:solidFill>
                  <a:srgbClr val="32325D"/>
                </a:solidFill>
                <a:effectLst/>
                <a:latin typeface="proxima-nova"/>
              </a:rPr>
              <a:t> Java Persistence API and Hibernate.</a:t>
            </a:r>
          </a:p>
          <a:p>
            <a:pPr algn="l">
              <a:buFont typeface="Arial" panose="020B0604020202020204" pitchFamily="34" charset="0"/>
              <a:buChar char="•"/>
            </a:pPr>
            <a:r>
              <a:rPr lang="en-US" b="1" i="0" dirty="0">
                <a:solidFill>
                  <a:srgbClr val="32325D"/>
                </a:solidFill>
                <a:effectLst/>
                <a:latin typeface="proxima-nova"/>
              </a:rPr>
              <a:t>Spring Web</a:t>
            </a:r>
            <a:r>
              <a:rPr lang="en-US" b="0" i="0" dirty="0">
                <a:solidFill>
                  <a:srgbClr val="32325D"/>
                </a:solidFill>
                <a:effectLst/>
                <a:latin typeface="proxima-nova"/>
              </a:rPr>
              <a:t> </a:t>
            </a:r>
            <a:r>
              <a:rPr lang="en-US" b="1" i="0" dirty="0">
                <a:solidFill>
                  <a:srgbClr val="32325D"/>
                </a:solidFill>
                <a:effectLst/>
                <a:latin typeface="proxima-nova"/>
              </a:rPr>
              <a:t>–</a:t>
            </a:r>
            <a:r>
              <a:rPr lang="en-US" b="0" i="0" dirty="0">
                <a:solidFill>
                  <a:srgbClr val="32325D"/>
                </a:solidFill>
                <a:effectLst/>
                <a:latin typeface="proxima-nova"/>
              </a:rPr>
              <a:t> To include Spring MVC and embed Tomcat into your project.</a:t>
            </a:r>
          </a:p>
          <a:p>
            <a:pPr algn="l">
              <a:buFont typeface="Arial" panose="020B0604020202020204" pitchFamily="34" charset="0"/>
              <a:buChar char="•"/>
            </a:pPr>
            <a:r>
              <a:rPr lang="en-US" b="1" i="0" dirty="0">
                <a:solidFill>
                  <a:srgbClr val="32325D"/>
                </a:solidFill>
                <a:effectLst/>
                <a:latin typeface="proxima-nova"/>
              </a:rPr>
              <a:t>Spring Boot </a:t>
            </a:r>
            <a:r>
              <a:rPr lang="en-US" b="1" i="0" dirty="0" err="1">
                <a:solidFill>
                  <a:srgbClr val="32325D"/>
                </a:solidFill>
                <a:effectLst/>
                <a:latin typeface="proxima-nova"/>
              </a:rPr>
              <a:t>DevTools</a:t>
            </a:r>
            <a:r>
              <a:rPr lang="en-US" b="1" i="0" dirty="0">
                <a:solidFill>
                  <a:srgbClr val="32325D"/>
                </a:solidFill>
                <a:effectLst/>
                <a:latin typeface="proxima-nova"/>
              </a:rPr>
              <a:t> –</a:t>
            </a:r>
            <a:r>
              <a:rPr lang="en-US" b="0" i="0" dirty="0">
                <a:solidFill>
                  <a:srgbClr val="32325D"/>
                </a:solidFill>
                <a:effectLst/>
                <a:latin typeface="proxima-nova"/>
              </a:rPr>
              <a:t> Development Tools.</a:t>
            </a:r>
          </a:p>
          <a:p>
            <a:pPr algn="l">
              <a:buFont typeface="Arial" panose="020B0604020202020204" pitchFamily="34" charset="0"/>
              <a:buChar char="•"/>
            </a:pPr>
            <a:r>
              <a:rPr lang="en-US" b="1" i="0" dirty="0">
                <a:solidFill>
                  <a:srgbClr val="32325D"/>
                </a:solidFill>
                <a:effectLst/>
                <a:latin typeface="proxima-nova"/>
              </a:rPr>
              <a:t>MySQL Driver –</a:t>
            </a:r>
            <a:r>
              <a:rPr lang="en-US" b="0" i="0" dirty="0">
                <a:solidFill>
                  <a:srgbClr val="32325D"/>
                </a:solidFill>
                <a:effectLst/>
                <a:latin typeface="proxima-nova"/>
              </a:rPr>
              <a:t> JDBC Driver (any DB you want to use).</a:t>
            </a:r>
          </a:p>
          <a:p>
            <a:pPr algn="l"/>
            <a:r>
              <a:rPr lang="en-US" b="0" i="0" dirty="0">
                <a:solidFill>
                  <a:srgbClr val="32325D"/>
                </a:solidFill>
                <a:effectLst/>
                <a:latin typeface="proxima-nova"/>
              </a:rPr>
              <a:t>Once you’re done with the configuration, click on “</a:t>
            </a:r>
            <a:r>
              <a:rPr lang="en-US" b="1" i="0" dirty="0">
                <a:solidFill>
                  <a:srgbClr val="32325D"/>
                </a:solidFill>
                <a:effectLst/>
                <a:latin typeface="proxima-nova"/>
              </a:rPr>
              <a:t>Generate</a:t>
            </a:r>
            <a:r>
              <a:rPr lang="en-US" b="0" i="0" dirty="0">
                <a:solidFill>
                  <a:srgbClr val="32325D"/>
                </a:solidFill>
                <a:effectLst/>
                <a:latin typeface="proxima-nova"/>
              </a:rPr>
              <a:t>”. A ZIP file will then be downloaded. Once the download is finished, you can now import your project files as a Maven Project into your IDE (such as </a:t>
            </a:r>
            <a:r>
              <a:rPr lang="en-US" b="1" i="0" u="none" strike="noStrike" dirty="0">
                <a:solidFill>
                  <a:srgbClr val="FD8412"/>
                </a:solidFill>
                <a:effectLst/>
                <a:latin typeface="proxima-nova"/>
                <a:hlinkClick r:id="rId2"/>
              </a:rPr>
              <a:t>Eclipse</a:t>
            </a:r>
            <a:r>
              <a:rPr lang="en-US" b="0" i="0" dirty="0">
                <a:solidFill>
                  <a:srgbClr val="32325D"/>
                </a:solidFill>
                <a:effectLst/>
                <a:latin typeface="proxima-nova"/>
              </a:rPr>
              <a:t>) or a text editor of choice.</a:t>
            </a:r>
          </a:p>
          <a:p>
            <a:endParaRPr lang="en-US" dirty="0"/>
          </a:p>
        </p:txBody>
      </p:sp>
    </p:spTree>
    <p:extLst>
      <p:ext uri="{BB962C8B-B14F-4D97-AF65-F5344CB8AC3E}">
        <p14:creationId xmlns:p14="http://schemas.microsoft.com/office/powerpoint/2010/main" val="35274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FF7C3CD-31FB-43BC-AD35-CDB643CB3C43}"/>
              </a:ext>
            </a:extLst>
          </p:cNvPr>
          <p:cNvSpPr>
            <a:spLocks noGrp="1"/>
          </p:cNvSpPr>
          <p:nvPr>
            <p:ph idx="1"/>
          </p:nvPr>
        </p:nvSpPr>
        <p:spPr>
          <a:xfrm>
            <a:off x="-168965" y="341381"/>
            <a:ext cx="10515600" cy="4351338"/>
          </a:xfrm>
        </p:spPr>
        <p:txBody>
          <a:bodyPr/>
          <a:lstStyle/>
          <a:p>
            <a:pPr algn="l"/>
            <a:r>
              <a:rPr lang="en-US" b="1" i="0" dirty="0">
                <a:solidFill>
                  <a:srgbClr val="32325D"/>
                </a:solidFill>
                <a:effectLst/>
                <a:latin typeface="proxima-nova"/>
              </a:rPr>
              <a:t>Step 2: Connecting Spring Boot to the Database</a:t>
            </a:r>
          </a:p>
          <a:p>
            <a:pPr algn="l"/>
            <a:r>
              <a:rPr lang="en-US" b="0" i="0" dirty="0">
                <a:solidFill>
                  <a:srgbClr val="32325D"/>
                </a:solidFill>
                <a:effectLst/>
                <a:latin typeface="proxima-nova"/>
              </a:rPr>
              <a:t>Next, you need to set up the Database, and you can do it easily with Spring Data JPA.</a:t>
            </a:r>
          </a:p>
          <a:p>
            <a:pPr algn="l"/>
            <a:r>
              <a:rPr lang="en-US" b="0" i="0" dirty="0">
                <a:solidFill>
                  <a:srgbClr val="32325D"/>
                </a:solidFill>
                <a:effectLst/>
                <a:latin typeface="proxima-nova"/>
              </a:rPr>
              <a:t>Add some elementary information in your </a:t>
            </a:r>
            <a:r>
              <a:rPr lang="en-US" b="1" i="0" dirty="0" err="1">
                <a:solidFill>
                  <a:srgbClr val="32325D"/>
                </a:solidFill>
                <a:effectLst/>
                <a:latin typeface="proxima-nova"/>
              </a:rPr>
              <a:t>application.properties</a:t>
            </a:r>
            <a:r>
              <a:rPr lang="en-US" b="0" i="0" dirty="0">
                <a:solidFill>
                  <a:srgbClr val="32325D"/>
                </a:solidFill>
                <a:effectLst/>
                <a:latin typeface="proxima-nova"/>
              </a:rPr>
              <a:t> file to set up the connection to your preferred Database. Add your JDBC connection URL, provide username and password for authentication, and set the </a:t>
            </a:r>
            <a:r>
              <a:rPr lang="en-US" b="1" i="0" dirty="0" err="1">
                <a:solidFill>
                  <a:srgbClr val="32325D"/>
                </a:solidFill>
                <a:effectLst/>
                <a:latin typeface="proxima-nova"/>
              </a:rPr>
              <a:t>ddl</a:t>
            </a:r>
            <a:r>
              <a:rPr lang="en-US" b="1" i="0" dirty="0">
                <a:solidFill>
                  <a:srgbClr val="32325D"/>
                </a:solidFill>
                <a:effectLst/>
                <a:latin typeface="proxima-nova"/>
              </a:rPr>
              <a:t>-auto</a:t>
            </a:r>
            <a:r>
              <a:rPr lang="en-US" b="0" i="0" dirty="0">
                <a:solidFill>
                  <a:srgbClr val="32325D"/>
                </a:solidFill>
                <a:effectLst/>
                <a:latin typeface="proxima-nova"/>
              </a:rPr>
              <a:t> property to </a:t>
            </a:r>
            <a:r>
              <a:rPr lang="en-US" b="1" i="0" dirty="0">
                <a:solidFill>
                  <a:srgbClr val="32325D"/>
                </a:solidFill>
                <a:effectLst/>
                <a:latin typeface="proxima-nova"/>
              </a:rPr>
              <a:t>update</a:t>
            </a:r>
            <a:r>
              <a:rPr lang="en-US" b="0" i="0" dirty="0">
                <a:solidFill>
                  <a:srgbClr val="32325D"/>
                </a:solidFill>
                <a:effectLst/>
                <a:latin typeface="proxima-nova"/>
              </a:rPr>
              <a:t>. Hibernate has different dialects for different Databases. Hibernate automatically sets the dialect for different Databases, but it’s a good practice to specify it explicitly.</a:t>
            </a:r>
          </a:p>
          <a:p>
            <a:endParaRPr lang="en-US" dirty="0"/>
          </a:p>
        </p:txBody>
      </p:sp>
      <p:pic>
        <p:nvPicPr>
          <p:cNvPr id="9" name="Picture 8">
            <a:extLst>
              <a:ext uri="{FF2B5EF4-FFF2-40B4-BE49-F238E27FC236}">
                <a16:creationId xmlns:a16="http://schemas.microsoft.com/office/drawing/2014/main" id="{395CBF12-37BA-42DB-8CBC-0006FA0D68FD}"/>
              </a:ext>
            </a:extLst>
          </p:cNvPr>
          <p:cNvPicPr>
            <a:picLocks noChangeAspect="1"/>
          </p:cNvPicPr>
          <p:nvPr/>
        </p:nvPicPr>
        <p:blipFill>
          <a:blip r:embed="rId2"/>
          <a:stretch>
            <a:fillRect/>
          </a:stretch>
        </p:blipFill>
        <p:spPr>
          <a:xfrm>
            <a:off x="180975" y="4506981"/>
            <a:ext cx="5915025" cy="1581150"/>
          </a:xfrm>
          <a:prstGeom prst="rect">
            <a:avLst/>
          </a:prstGeom>
        </p:spPr>
      </p:pic>
    </p:spTree>
    <p:extLst>
      <p:ext uri="{BB962C8B-B14F-4D97-AF65-F5344CB8AC3E}">
        <p14:creationId xmlns:p14="http://schemas.microsoft.com/office/powerpoint/2010/main" val="113018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2C59-2BF6-4EE9-B4B3-E4A6824E58FF}"/>
              </a:ext>
            </a:extLst>
          </p:cNvPr>
          <p:cNvSpPr>
            <a:spLocks noGrp="1"/>
          </p:cNvSpPr>
          <p:nvPr>
            <p:ph idx="1"/>
          </p:nvPr>
        </p:nvSpPr>
        <p:spPr>
          <a:xfrm>
            <a:off x="838200" y="198783"/>
            <a:ext cx="10515600" cy="5978180"/>
          </a:xfrm>
        </p:spPr>
        <p:txBody>
          <a:bodyPr/>
          <a:lstStyle/>
          <a:p>
            <a:pPr algn="l"/>
            <a:r>
              <a:rPr lang="en-US" b="1" i="0" dirty="0">
                <a:solidFill>
                  <a:srgbClr val="32325D"/>
                </a:solidFill>
                <a:effectLst/>
                <a:latin typeface="proxima-nova"/>
              </a:rPr>
              <a:t>Step 3: Creating a User Model</a:t>
            </a:r>
          </a:p>
          <a:p>
            <a:pPr algn="l"/>
            <a:r>
              <a:rPr lang="en-US" b="0" i="0" dirty="0">
                <a:solidFill>
                  <a:srgbClr val="32325D"/>
                </a:solidFill>
                <a:effectLst/>
                <a:latin typeface="proxima-nova"/>
              </a:rPr>
              <a:t>The next step is to create a </a:t>
            </a:r>
            <a:r>
              <a:rPr lang="en-US" b="1" i="0" dirty="0">
                <a:solidFill>
                  <a:srgbClr val="32325D"/>
                </a:solidFill>
                <a:effectLst/>
                <a:latin typeface="proxima-nova"/>
              </a:rPr>
              <a:t>Domain Model</a:t>
            </a:r>
            <a:r>
              <a:rPr lang="en-US" b="0" i="0" dirty="0">
                <a:solidFill>
                  <a:srgbClr val="32325D"/>
                </a:solidFill>
                <a:effectLst/>
                <a:latin typeface="proxima-nova"/>
              </a:rPr>
              <a:t>. They are also called </a:t>
            </a:r>
            <a:r>
              <a:rPr lang="en-US" b="1" i="0" dirty="0">
                <a:solidFill>
                  <a:srgbClr val="32325D"/>
                </a:solidFill>
                <a:effectLst/>
                <a:latin typeface="proxima-nova"/>
              </a:rPr>
              <a:t>Entities</a:t>
            </a:r>
            <a:r>
              <a:rPr lang="en-US" b="0" i="0" dirty="0">
                <a:solidFill>
                  <a:srgbClr val="32325D"/>
                </a:solidFill>
                <a:effectLst/>
                <a:latin typeface="proxima-nova"/>
              </a:rPr>
              <a:t> and are annotated by </a:t>
            </a:r>
            <a:r>
              <a:rPr lang="en-US" b="1" i="0" dirty="0">
                <a:solidFill>
                  <a:srgbClr val="32325D"/>
                </a:solidFill>
                <a:effectLst/>
                <a:latin typeface="proxima-nova"/>
              </a:rPr>
              <a:t>@Entity</a:t>
            </a:r>
            <a:r>
              <a:rPr lang="en-US" b="0" i="0" dirty="0">
                <a:solidFill>
                  <a:srgbClr val="32325D"/>
                </a:solidFill>
                <a:effectLst/>
                <a:latin typeface="proxima-nova"/>
              </a:rPr>
              <a:t>.</a:t>
            </a:r>
          </a:p>
          <a:p>
            <a:pPr algn="l"/>
            <a:r>
              <a:rPr lang="en-US" b="0" i="0" dirty="0">
                <a:solidFill>
                  <a:srgbClr val="32325D"/>
                </a:solidFill>
                <a:effectLst/>
                <a:latin typeface="proxima-nova"/>
              </a:rPr>
              <a:t>Create a simple User entity by annotating the class with </a:t>
            </a:r>
            <a:r>
              <a:rPr lang="en-US" b="1" i="0" dirty="0">
                <a:solidFill>
                  <a:srgbClr val="32325D"/>
                </a:solidFill>
                <a:effectLst/>
                <a:latin typeface="proxima-nova"/>
              </a:rPr>
              <a:t>@Entity</a:t>
            </a:r>
            <a:r>
              <a:rPr lang="en-US" b="0" i="0" dirty="0">
                <a:solidFill>
                  <a:srgbClr val="32325D"/>
                </a:solidFill>
                <a:effectLst/>
                <a:latin typeface="proxima-nova"/>
              </a:rPr>
              <a:t>. Use </a:t>
            </a:r>
            <a:r>
              <a:rPr lang="en-US" b="1" i="0" dirty="0">
                <a:solidFill>
                  <a:srgbClr val="32325D"/>
                </a:solidFill>
                <a:effectLst/>
                <a:latin typeface="proxima-nova"/>
              </a:rPr>
              <a:t>@Table</a:t>
            </a:r>
            <a:r>
              <a:rPr lang="en-US" b="0" i="0" dirty="0">
                <a:solidFill>
                  <a:srgbClr val="32325D"/>
                </a:solidFill>
                <a:effectLst/>
                <a:latin typeface="proxima-nova"/>
              </a:rPr>
              <a:t> annotation to specify the name for your Table. </a:t>
            </a:r>
            <a:r>
              <a:rPr lang="en-US" b="1" i="0" dirty="0">
                <a:solidFill>
                  <a:srgbClr val="32325D"/>
                </a:solidFill>
                <a:effectLst/>
                <a:latin typeface="proxima-nova"/>
              </a:rPr>
              <a:t>@Id</a:t>
            </a:r>
            <a:r>
              <a:rPr lang="en-US" b="0" i="0" dirty="0">
                <a:solidFill>
                  <a:srgbClr val="32325D"/>
                </a:solidFill>
                <a:effectLst/>
                <a:latin typeface="proxima-nova"/>
              </a:rPr>
              <a:t> annotation is used to annotate a field as the id of an entity. Further, set it as a </a:t>
            </a:r>
            <a:r>
              <a:rPr lang="en-US" b="1" i="0" dirty="0">
                <a:solidFill>
                  <a:srgbClr val="32325D"/>
                </a:solidFill>
                <a:effectLst/>
                <a:latin typeface="proxima-nova"/>
              </a:rPr>
              <a:t>@GeneratedValue</a:t>
            </a:r>
            <a:r>
              <a:rPr lang="en-US" b="0" i="0" dirty="0">
                <a:solidFill>
                  <a:srgbClr val="32325D"/>
                </a:solidFill>
                <a:effectLst/>
                <a:latin typeface="proxima-nova"/>
              </a:rPr>
              <a:t> and set the </a:t>
            </a:r>
            <a:r>
              <a:rPr lang="en-US" b="1" i="0" dirty="0" err="1">
                <a:solidFill>
                  <a:srgbClr val="32325D"/>
                </a:solidFill>
                <a:effectLst/>
                <a:latin typeface="proxima-nova"/>
              </a:rPr>
              <a:t>GenerationType</a:t>
            </a:r>
            <a:r>
              <a:rPr lang="en-US" b="0" i="0" dirty="0">
                <a:solidFill>
                  <a:srgbClr val="32325D"/>
                </a:solidFill>
                <a:effectLst/>
                <a:latin typeface="proxima-nova"/>
              </a:rPr>
              <a:t> to </a:t>
            </a:r>
            <a:r>
              <a:rPr lang="en-US" b="1" i="0" dirty="0">
                <a:solidFill>
                  <a:srgbClr val="32325D"/>
                </a:solidFill>
                <a:effectLst/>
                <a:latin typeface="proxima-nova"/>
              </a:rPr>
              <a:t>AUTO</a:t>
            </a:r>
            <a:endParaRPr lang="en-US" b="0" i="0" dirty="0">
              <a:solidFill>
                <a:srgbClr val="32325D"/>
              </a:solidFill>
              <a:effectLst/>
              <a:latin typeface="proxima-nova"/>
            </a:endParaRPr>
          </a:p>
          <a:p>
            <a:endParaRPr lang="en-US" dirty="0"/>
          </a:p>
        </p:txBody>
      </p:sp>
      <p:pic>
        <p:nvPicPr>
          <p:cNvPr id="7" name="Picture 6">
            <a:extLst>
              <a:ext uri="{FF2B5EF4-FFF2-40B4-BE49-F238E27FC236}">
                <a16:creationId xmlns:a16="http://schemas.microsoft.com/office/drawing/2014/main" id="{6775F76E-B2B6-4DDA-B5A5-435DF6FF8BE6}"/>
              </a:ext>
            </a:extLst>
          </p:cNvPr>
          <p:cNvPicPr>
            <a:picLocks noChangeAspect="1"/>
          </p:cNvPicPr>
          <p:nvPr/>
        </p:nvPicPr>
        <p:blipFill>
          <a:blip r:embed="rId2"/>
          <a:stretch>
            <a:fillRect/>
          </a:stretch>
        </p:blipFill>
        <p:spPr>
          <a:xfrm>
            <a:off x="607736" y="3620742"/>
            <a:ext cx="3952875" cy="3038475"/>
          </a:xfrm>
          <a:prstGeom prst="rect">
            <a:avLst/>
          </a:prstGeom>
        </p:spPr>
      </p:pic>
    </p:spTree>
    <p:extLst>
      <p:ext uri="{BB962C8B-B14F-4D97-AF65-F5344CB8AC3E}">
        <p14:creationId xmlns:p14="http://schemas.microsoft.com/office/powerpoint/2010/main" val="189589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1102E-574D-4AB9-8E66-2B5379B17CCB}"/>
              </a:ext>
            </a:extLst>
          </p:cNvPr>
          <p:cNvSpPr>
            <a:spLocks noGrp="1"/>
          </p:cNvSpPr>
          <p:nvPr>
            <p:ph idx="1"/>
          </p:nvPr>
        </p:nvSpPr>
        <p:spPr>
          <a:xfrm>
            <a:off x="838200" y="371061"/>
            <a:ext cx="10515600" cy="5805902"/>
          </a:xfrm>
        </p:spPr>
        <p:txBody>
          <a:bodyPr/>
          <a:lstStyle/>
          <a:p>
            <a:pPr algn="l"/>
            <a:r>
              <a:rPr lang="en-US" b="1" i="0" dirty="0">
                <a:solidFill>
                  <a:srgbClr val="32325D"/>
                </a:solidFill>
                <a:effectLst/>
                <a:latin typeface="proxima-nova"/>
              </a:rPr>
              <a:t>Step 4: Creating Repository Classes</a:t>
            </a:r>
          </a:p>
          <a:p>
            <a:pPr algn="l"/>
            <a:r>
              <a:rPr lang="en-US" b="0" i="0" dirty="0">
                <a:solidFill>
                  <a:srgbClr val="32325D"/>
                </a:solidFill>
                <a:effectLst/>
                <a:latin typeface="proxima-nova"/>
              </a:rPr>
              <a:t>To perform CRUD (Create, Read, Update, and Delete) operations on the </a:t>
            </a:r>
            <a:r>
              <a:rPr lang="en-US" b="1" i="0" dirty="0">
                <a:solidFill>
                  <a:srgbClr val="32325D"/>
                </a:solidFill>
                <a:effectLst/>
                <a:latin typeface="proxima-nova"/>
              </a:rPr>
              <a:t>User</a:t>
            </a:r>
            <a:r>
              <a:rPr lang="en-US" b="0" i="0" dirty="0">
                <a:solidFill>
                  <a:srgbClr val="32325D"/>
                </a:solidFill>
                <a:effectLst/>
                <a:latin typeface="proxima-nova"/>
              </a:rPr>
              <a:t> entities, you’ll need to have a </a:t>
            </a:r>
            <a:r>
              <a:rPr lang="en-US" b="1" i="0" dirty="0" err="1">
                <a:solidFill>
                  <a:srgbClr val="32325D"/>
                </a:solidFill>
                <a:effectLst/>
                <a:latin typeface="proxima-nova"/>
              </a:rPr>
              <a:t>UserRepository</a:t>
            </a:r>
            <a:r>
              <a:rPr lang="en-US" b="0" i="0" dirty="0">
                <a:solidFill>
                  <a:srgbClr val="32325D"/>
                </a:solidFill>
                <a:effectLst/>
                <a:latin typeface="proxima-nova"/>
              </a:rPr>
              <a:t>. To do this, you’ll have to use the </a:t>
            </a:r>
            <a:r>
              <a:rPr lang="en-US" b="1" i="0" dirty="0" err="1">
                <a:solidFill>
                  <a:srgbClr val="32325D"/>
                </a:solidFill>
                <a:effectLst/>
                <a:latin typeface="proxima-nova"/>
              </a:rPr>
              <a:t>CrudRepository</a:t>
            </a:r>
            <a:r>
              <a:rPr lang="en-US" b="0" i="0" dirty="0">
                <a:solidFill>
                  <a:srgbClr val="32325D"/>
                </a:solidFill>
                <a:effectLst/>
                <a:latin typeface="proxima-nova"/>
              </a:rPr>
              <a:t> extension and annotate the interface with </a:t>
            </a:r>
            <a:r>
              <a:rPr lang="en-US" b="1" i="0" dirty="0">
                <a:solidFill>
                  <a:srgbClr val="32325D"/>
                </a:solidFill>
                <a:effectLst/>
                <a:latin typeface="proxima-nova"/>
              </a:rPr>
              <a:t>@Repository</a:t>
            </a:r>
            <a:r>
              <a:rPr lang="en-US" b="0" i="0" dirty="0">
                <a:solidFill>
                  <a:srgbClr val="32325D"/>
                </a:solidFill>
                <a:effectLst/>
                <a:latin typeface="proxima-nova"/>
              </a:rPr>
              <a:t>.</a:t>
            </a:r>
          </a:p>
          <a:p>
            <a:endParaRPr lang="en-US" dirty="0"/>
          </a:p>
        </p:txBody>
      </p:sp>
      <p:pic>
        <p:nvPicPr>
          <p:cNvPr id="5" name="Picture 4">
            <a:extLst>
              <a:ext uri="{FF2B5EF4-FFF2-40B4-BE49-F238E27FC236}">
                <a16:creationId xmlns:a16="http://schemas.microsoft.com/office/drawing/2014/main" id="{C09B6E1F-7467-49EC-BE61-06F2177506D5}"/>
              </a:ext>
            </a:extLst>
          </p:cNvPr>
          <p:cNvPicPr>
            <a:picLocks noChangeAspect="1"/>
          </p:cNvPicPr>
          <p:nvPr/>
        </p:nvPicPr>
        <p:blipFill>
          <a:blip r:embed="rId2"/>
          <a:stretch>
            <a:fillRect/>
          </a:stretch>
        </p:blipFill>
        <p:spPr>
          <a:xfrm>
            <a:off x="623058" y="2919412"/>
            <a:ext cx="6334125" cy="1019175"/>
          </a:xfrm>
          <a:prstGeom prst="rect">
            <a:avLst/>
          </a:prstGeom>
        </p:spPr>
      </p:pic>
    </p:spTree>
    <p:extLst>
      <p:ext uri="{BB962C8B-B14F-4D97-AF65-F5344CB8AC3E}">
        <p14:creationId xmlns:p14="http://schemas.microsoft.com/office/powerpoint/2010/main" val="65222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E956A7-01B2-41EA-9A02-FA5A54CE3F0A}"/>
              </a:ext>
            </a:extLst>
          </p:cNvPr>
          <p:cNvSpPr>
            <a:spLocks noGrp="1"/>
          </p:cNvSpPr>
          <p:nvPr>
            <p:ph idx="1"/>
          </p:nvPr>
        </p:nvSpPr>
        <p:spPr>
          <a:xfrm>
            <a:off x="838200" y="410817"/>
            <a:ext cx="10515600" cy="5766146"/>
          </a:xfrm>
        </p:spPr>
        <p:txBody>
          <a:bodyPr/>
          <a:lstStyle/>
          <a:p>
            <a:pPr algn="l"/>
            <a:r>
              <a:rPr lang="en-US" b="1" i="0" dirty="0">
                <a:solidFill>
                  <a:srgbClr val="32325D"/>
                </a:solidFill>
                <a:effectLst/>
                <a:latin typeface="proxima-nova"/>
              </a:rPr>
              <a:t>Step 5: Creating a Controller</a:t>
            </a:r>
          </a:p>
          <a:p>
            <a:pPr algn="l"/>
            <a:r>
              <a:rPr lang="en-US" b="0" i="0" dirty="0">
                <a:solidFill>
                  <a:srgbClr val="32325D"/>
                </a:solidFill>
                <a:effectLst/>
                <a:latin typeface="proxima-nova"/>
              </a:rPr>
              <a:t>You’ve now reached the Business Layer, where you can implement the actual business logic of processing information.</a:t>
            </a:r>
          </a:p>
          <a:p>
            <a:pPr algn="l"/>
            <a:r>
              <a:rPr lang="en-US" b="1" i="0" dirty="0">
                <a:solidFill>
                  <a:srgbClr val="32325D"/>
                </a:solidFill>
                <a:effectLst/>
                <a:latin typeface="proxima-nova"/>
              </a:rPr>
              <a:t>@RestController</a:t>
            </a:r>
            <a:r>
              <a:rPr lang="en-US" b="0" i="0" dirty="0">
                <a:solidFill>
                  <a:srgbClr val="32325D"/>
                </a:solidFill>
                <a:effectLst/>
                <a:latin typeface="proxima-nova"/>
              </a:rPr>
              <a:t> is a combination of </a:t>
            </a:r>
            <a:r>
              <a:rPr lang="en-US" b="1" i="0" dirty="0">
                <a:solidFill>
                  <a:srgbClr val="32325D"/>
                </a:solidFill>
                <a:effectLst/>
                <a:latin typeface="proxima-nova"/>
              </a:rPr>
              <a:t>@Controller</a:t>
            </a:r>
            <a:r>
              <a:rPr lang="en-US" b="0" i="0" dirty="0">
                <a:solidFill>
                  <a:srgbClr val="32325D"/>
                </a:solidFill>
                <a:effectLst/>
                <a:latin typeface="proxima-nova"/>
              </a:rPr>
              <a:t> and </a:t>
            </a:r>
            <a:r>
              <a:rPr lang="en-US" b="1" i="0" dirty="0">
                <a:solidFill>
                  <a:srgbClr val="32325D"/>
                </a:solidFill>
                <a:effectLst/>
                <a:latin typeface="proxima-nova"/>
              </a:rPr>
              <a:t>@ResponseBody</a:t>
            </a:r>
            <a:r>
              <a:rPr lang="en-US" b="0" i="0" dirty="0">
                <a:solidFill>
                  <a:srgbClr val="32325D"/>
                </a:solidFill>
                <a:effectLst/>
                <a:latin typeface="proxima-nova"/>
              </a:rPr>
              <a:t>.Create a </a:t>
            </a:r>
            <a:r>
              <a:rPr lang="en-US" b="1" i="0" dirty="0" err="1">
                <a:solidFill>
                  <a:srgbClr val="32325D"/>
                </a:solidFill>
                <a:effectLst/>
                <a:latin typeface="proxima-nova"/>
              </a:rPr>
              <a:t>UserController</a:t>
            </a:r>
            <a:r>
              <a:rPr lang="en-US" b="0" i="0" dirty="0">
                <a:solidFill>
                  <a:srgbClr val="32325D"/>
                </a:solidFill>
                <a:effectLst/>
                <a:latin typeface="proxima-nova"/>
              </a:rPr>
              <a:t> as shown below.</a:t>
            </a:r>
          </a:p>
          <a:p>
            <a:endParaRPr lang="en-US" dirty="0"/>
          </a:p>
        </p:txBody>
      </p:sp>
      <p:pic>
        <p:nvPicPr>
          <p:cNvPr id="5" name="Picture 4">
            <a:extLst>
              <a:ext uri="{FF2B5EF4-FFF2-40B4-BE49-F238E27FC236}">
                <a16:creationId xmlns:a16="http://schemas.microsoft.com/office/drawing/2014/main" id="{A6387F95-E8FF-4280-95CB-20564C756559}"/>
              </a:ext>
            </a:extLst>
          </p:cNvPr>
          <p:cNvPicPr>
            <a:picLocks noChangeAspect="1"/>
          </p:cNvPicPr>
          <p:nvPr/>
        </p:nvPicPr>
        <p:blipFill>
          <a:blip r:embed="rId2"/>
          <a:stretch>
            <a:fillRect/>
          </a:stretch>
        </p:blipFill>
        <p:spPr>
          <a:xfrm>
            <a:off x="838200" y="3079060"/>
            <a:ext cx="6600825" cy="3653044"/>
          </a:xfrm>
          <a:prstGeom prst="rect">
            <a:avLst/>
          </a:prstGeom>
        </p:spPr>
      </p:pic>
    </p:spTree>
    <p:extLst>
      <p:ext uri="{BB962C8B-B14F-4D97-AF65-F5344CB8AC3E}">
        <p14:creationId xmlns:p14="http://schemas.microsoft.com/office/powerpoint/2010/main" val="2608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5A064-E04E-49B2-9823-420EE71292CD}"/>
              </a:ext>
            </a:extLst>
          </p:cNvPr>
          <p:cNvSpPr>
            <a:spLocks noGrp="1"/>
          </p:cNvSpPr>
          <p:nvPr>
            <p:ph idx="1"/>
          </p:nvPr>
        </p:nvSpPr>
        <p:spPr>
          <a:xfrm>
            <a:off x="838200" y="304800"/>
            <a:ext cx="10515600" cy="5872163"/>
          </a:xfrm>
        </p:spPr>
        <p:txBody>
          <a:bodyPr/>
          <a:lstStyle/>
          <a:p>
            <a:pPr algn="l"/>
            <a:r>
              <a:rPr lang="en-US" b="0" i="0" dirty="0">
                <a:solidFill>
                  <a:srgbClr val="32325D"/>
                </a:solidFill>
                <a:effectLst/>
                <a:latin typeface="proxima-nova"/>
              </a:rPr>
              <a:t>You’ve to </a:t>
            </a:r>
            <a:r>
              <a:rPr lang="en-US" b="1" i="0" dirty="0">
                <a:solidFill>
                  <a:srgbClr val="32325D"/>
                </a:solidFill>
                <a:effectLst/>
                <a:latin typeface="proxima-nova"/>
              </a:rPr>
              <a:t>@Autowired</a:t>
            </a:r>
            <a:r>
              <a:rPr lang="en-US" b="0" i="0" dirty="0">
                <a:solidFill>
                  <a:srgbClr val="32325D"/>
                </a:solidFill>
                <a:effectLst/>
                <a:latin typeface="proxima-nova"/>
              </a:rPr>
              <a:t> your </a:t>
            </a:r>
            <a:r>
              <a:rPr lang="en-US" b="1" i="0" dirty="0" err="1">
                <a:solidFill>
                  <a:srgbClr val="32325D"/>
                </a:solidFill>
                <a:effectLst/>
                <a:latin typeface="proxima-nova"/>
              </a:rPr>
              <a:t>UserRepository</a:t>
            </a:r>
            <a:r>
              <a:rPr lang="en-US" b="0" i="0" dirty="0">
                <a:solidFill>
                  <a:srgbClr val="32325D"/>
                </a:solidFill>
                <a:effectLst/>
                <a:latin typeface="proxima-nova"/>
              </a:rPr>
              <a:t> for dependency injection. To specify the type of HTTP requests accepted, use the </a:t>
            </a:r>
            <a:r>
              <a:rPr lang="en-US" b="1" i="0" dirty="0">
                <a:solidFill>
                  <a:srgbClr val="32325D"/>
                </a:solidFill>
                <a:effectLst/>
                <a:latin typeface="proxima-nova"/>
              </a:rPr>
              <a:t>@GetMapping</a:t>
            </a:r>
            <a:r>
              <a:rPr lang="en-US" b="0" i="0" dirty="0">
                <a:solidFill>
                  <a:srgbClr val="32325D"/>
                </a:solidFill>
                <a:effectLst/>
                <a:latin typeface="proxima-nova"/>
              </a:rPr>
              <a:t> and </a:t>
            </a:r>
            <a:r>
              <a:rPr lang="en-US" b="1" i="0" dirty="0">
                <a:solidFill>
                  <a:srgbClr val="32325D"/>
                </a:solidFill>
                <a:effectLst/>
                <a:latin typeface="proxima-nova"/>
              </a:rPr>
              <a:t>@PostMapping</a:t>
            </a:r>
            <a:r>
              <a:rPr lang="en-US" b="0" i="0" dirty="0">
                <a:solidFill>
                  <a:srgbClr val="32325D"/>
                </a:solidFill>
                <a:effectLst/>
                <a:latin typeface="proxima-nova"/>
              </a:rPr>
              <a:t> annotations.</a:t>
            </a:r>
          </a:p>
          <a:p>
            <a:pPr algn="l"/>
            <a:r>
              <a:rPr lang="en-US" b="0" i="0" dirty="0">
                <a:solidFill>
                  <a:srgbClr val="32325D"/>
                </a:solidFill>
                <a:effectLst/>
                <a:latin typeface="proxima-nova"/>
              </a:rPr>
              <a:t>Let’s implement the </a:t>
            </a:r>
            <a:r>
              <a:rPr lang="en-US" b="1" i="0" dirty="0" err="1">
                <a:solidFill>
                  <a:srgbClr val="32325D"/>
                </a:solidFill>
                <a:effectLst/>
                <a:latin typeface="proxima-nova"/>
              </a:rPr>
              <a:t>findAll</a:t>
            </a:r>
            <a:r>
              <a:rPr lang="en-US" b="1" i="0" dirty="0">
                <a:solidFill>
                  <a:srgbClr val="32325D"/>
                </a:solidFill>
                <a:effectLst/>
                <a:latin typeface="proxima-nova"/>
              </a:rPr>
              <a:t>()</a:t>
            </a:r>
            <a:r>
              <a:rPr lang="en-US" b="0" i="0" dirty="0">
                <a:solidFill>
                  <a:srgbClr val="32325D"/>
                </a:solidFill>
                <a:effectLst/>
                <a:latin typeface="proxima-nova"/>
              </a:rPr>
              <a:t> endpoint. It calls the </a:t>
            </a:r>
            <a:r>
              <a:rPr lang="en-US" b="1" i="0" dirty="0" err="1">
                <a:solidFill>
                  <a:srgbClr val="32325D"/>
                </a:solidFill>
                <a:effectLst/>
                <a:latin typeface="proxima-nova"/>
              </a:rPr>
              <a:t>userRepository</a:t>
            </a:r>
            <a:r>
              <a:rPr lang="en-US" b="0" i="0" dirty="0">
                <a:solidFill>
                  <a:srgbClr val="32325D"/>
                </a:solidFill>
                <a:effectLst/>
                <a:latin typeface="proxima-nova"/>
              </a:rPr>
              <a:t> to </a:t>
            </a:r>
            <a:r>
              <a:rPr lang="en-US" b="1" i="0" dirty="0" err="1">
                <a:solidFill>
                  <a:srgbClr val="32325D"/>
                </a:solidFill>
                <a:effectLst/>
                <a:latin typeface="proxima-nova"/>
              </a:rPr>
              <a:t>findAll</a:t>
            </a:r>
            <a:r>
              <a:rPr lang="en-US" b="1" i="0" dirty="0">
                <a:solidFill>
                  <a:srgbClr val="32325D"/>
                </a:solidFill>
                <a:effectLst/>
                <a:latin typeface="proxima-nova"/>
              </a:rPr>
              <a:t>()</a:t>
            </a:r>
            <a:r>
              <a:rPr lang="en-US" b="0" i="0" dirty="0">
                <a:solidFill>
                  <a:srgbClr val="32325D"/>
                </a:solidFill>
                <a:effectLst/>
                <a:latin typeface="proxima-nova"/>
              </a:rPr>
              <a:t> users and returns the desired response.</a:t>
            </a:r>
          </a:p>
          <a:p>
            <a:pPr algn="l"/>
            <a:endParaRPr lang="en-US" b="0" i="0" dirty="0">
              <a:solidFill>
                <a:srgbClr val="32325D"/>
              </a:solidFill>
              <a:effectLst/>
              <a:latin typeface="proxima-nova"/>
            </a:endParaRPr>
          </a:p>
          <a:p>
            <a:pPr algn="l"/>
            <a:r>
              <a:rPr lang="en-US" b="0" i="0" dirty="0">
                <a:solidFill>
                  <a:srgbClr val="32325D"/>
                </a:solidFill>
                <a:effectLst/>
                <a:latin typeface="proxima-nova"/>
              </a:rPr>
              <a:t>@GetMapping</a:t>
            </a:r>
          </a:p>
          <a:p>
            <a:pPr marL="0" indent="0" algn="l">
              <a:buNone/>
            </a:pPr>
            <a:r>
              <a:rPr lang="en-US" b="0" i="0" dirty="0">
                <a:solidFill>
                  <a:srgbClr val="32325D"/>
                </a:solidFill>
                <a:effectLst/>
                <a:latin typeface="proxima-nova"/>
              </a:rPr>
              <a:t>Public List&lt;User&gt; </a:t>
            </a:r>
            <a:r>
              <a:rPr lang="en-US" b="0" i="0" dirty="0" err="1">
                <a:solidFill>
                  <a:srgbClr val="32325D"/>
                </a:solidFill>
                <a:effectLst/>
                <a:latin typeface="proxima-nova"/>
              </a:rPr>
              <a:t>findAllUsers</a:t>
            </a:r>
            <a:r>
              <a:rPr lang="en-US" b="0" i="0" dirty="0">
                <a:solidFill>
                  <a:srgbClr val="32325D"/>
                </a:solidFill>
                <a:effectLst/>
                <a:latin typeface="proxima-nova"/>
              </a:rPr>
              <a:t>(){</a:t>
            </a:r>
          </a:p>
          <a:p>
            <a:pPr marL="0" indent="0" algn="l">
              <a:buNone/>
            </a:pPr>
            <a:r>
              <a:rPr lang="en-US" dirty="0">
                <a:solidFill>
                  <a:srgbClr val="32325D"/>
                </a:solidFill>
                <a:latin typeface="proxima-nova"/>
              </a:rPr>
              <a:t>Return </a:t>
            </a:r>
            <a:r>
              <a:rPr lang="en-US" dirty="0" err="1">
                <a:solidFill>
                  <a:srgbClr val="32325D"/>
                </a:solidFill>
                <a:latin typeface="proxima-nova"/>
              </a:rPr>
              <a:t>userRepository.findAll</a:t>
            </a:r>
            <a:r>
              <a:rPr lang="en-US" dirty="0">
                <a:solidFill>
                  <a:srgbClr val="32325D"/>
                </a:solidFill>
                <a:latin typeface="proxima-nova"/>
              </a:rPr>
              <a:t>();</a:t>
            </a:r>
          </a:p>
          <a:p>
            <a:pPr marL="0" indent="0" algn="l">
              <a:buNone/>
            </a:pPr>
            <a:r>
              <a:rPr lang="en-US" b="0" i="0" dirty="0">
                <a:solidFill>
                  <a:srgbClr val="32325D"/>
                </a:solidFill>
                <a:effectLst/>
                <a:latin typeface="proxima-nova"/>
              </a:rPr>
              <a:t>}</a:t>
            </a:r>
          </a:p>
          <a:p>
            <a:endParaRPr lang="en-US" dirty="0"/>
          </a:p>
        </p:txBody>
      </p:sp>
    </p:spTree>
    <p:extLst>
      <p:ext uri="{BB962C8B-B14F-4D97-AF65-F5344CB8AC3E}">
        <p14:creationId xmlns:p14="http://schemas.microsoft.com/office/powerpoint/2010/main" val="18207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2079-41C9-40F6-B612-A32A368443AF}"/>
              </a:ext>
            </a:extLst>
          </p:cNvPr>
          <p:cNvSpPr>
            <a:spLocks noGrp="1"/>
          </p:cNvSpPr>
          <p:nvPr>
            <p:ph type="title"/>
          </p:nvPr>
        </p:nvSpPr>
        <p:spPr/>
        <p:txBody>
          <a:bodyPr/>
          <a:lstStyle/>
          <a:p>
            <a:r>
              <a:rPr lang="en-US" dirty="0"/>
              <a:t>Restful Methods</a:t>
            </a:r>
          </a:p>
        </p:txBody>
      </p:sp>
      <p:sp>
        <p:nvSpPr>
          <p:cNvPr id="3" name="Content Placeholder 2">
            <a:extLst>
              <a:ext uri="{FF2B5EF4-FFF2-40B4-BE49-F238E27FC236}">
                <a16:creationId xmlns:a16="http://schemas.microsoft.com/office/drawing/2014/main" id="{0076E2C8-E7DB-4069-B2DF-5B4865F45454}"/>
              </a:ext>
            </a:extLst>
          </p:cNvPr>
          <p:cNvSpPr>
            <a:spLocks noGrp="1"/>
          </p:cNvSpPr>
          <p:nvPr>
            <p:ph idx="1"/>
          </p:nvPr>
        </p:nvSpPr>
        <p:spPr>
          <a:xfrm>
            <a:off x="398585" y="1825625"/>
            <a:ext cx="11301045" cy="4351338"/>
          </a:xfrm>
        </p:spPr>
        <p:txBody>
          <a:bodyPr/>
          <a:lstStyle/>
          <a:p>
            <a:pPr marL="0" indent="0">
              <a:buNone/>
            </a:pPr>
            <a:r>
              <a:rPr lang="en-US" dirty="0"/>
              <a:t>1.POST- This would be used to create new record using RESTful web service </a:t>
            </a:r>
          </a:p>
          <a:p>
            <a:pPr marL="0" indent="0">
              <a:buNone/>
            </a:pPr>
            <a:r>
              <a:rPr lang="en-US" dirty="0"/>
              <a:t>2. GET-Used to get a list of record using RESTful web service</a:t>
            </a:r>
          </a:p>
          <a:p>
            <a:pPr marL="0" indent="0">
              <a:buNone/>
            </a:pPr>
            <a:r>
              <a:rPr lang="en-US" dirty="0"/>
              <a:t>3. PUT- Used to update all employee using RESTful web service</a:t>
            </a:r>
          </a:p>
          <a:p>
            <a:pPr marL="0" indent="0">
              <a:buNone/>
            </a:pPr>
            <a:r>
              <a:rPr lang="en-US" dirty="0"/>
              <a:t>4.DELETE- Used to delete all employee using RESTful services.</a:t>
            </a:r>
          </a:p>
          <a:p>
            <a:pPr marL="0" indent="0">
              <a:buNone/>
            </a:pPr>
            <a:r>
              <a:rPr lang="en-US" dirty="0"/>
              <a:t>GET:-</a:t>
            </a:r>
          </a:p>
          <a:p>
            <a:pPr marL="0" indent="0">
              <a:buNone/>
            </a:pPr>
            <a:r>
              <a:rPr lang="en-US" b="1" i="0" dirty="0">
                <a:solidFill>
                  <a:srgbClr val="222222"/>
                </a:solidFill>
                <a:effectLst/>
                <a:latin typeface="Source Sans Pro" panose="020B0503030403020204" pitchFamily="34" charset="0"/>
              </a:rPr>
              <a:t>http://ncit.edu.np/student/1</a:t>
            </a:r>
            <a:endParaRPr lang="en-US" dirty="0"/>
          </a:p>
        </p:txBody>
      </p:sp>
    </p:spTree>
    <p:extLst>
      <p:ext uri="{BB962C8B-B14F-4D97-AF65-F5344CB8AC3E}">
        <p14:creationId xmlns:p14="http://schemas.microsoft.com/office/powerpoint/2010/main" val="21985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DAD84-6EA5-4F4E-83CA-4671839C4999}"/>
              </a:ext>
            </a:extLst>
          </p:cNvPr>
          <p:cNvSpPr>
            <a:spLocks noGrp="1"/>
          </p:cNvSpPr>
          <p:nvPr>
            <p:ph idx="1"/>
          </p:nvPr>
        </p:nvSpPr>
        <p:spPr>
          <a:xfrm>
            <a:off x="838200" y="257908"/>
            <a:ext cx="10515600" cy="5919055"/>
          </a:xfrm>
        </p:spPr>
        <p:txBody>
          <a:bodyPr>
            <a:normAutofit fontScale="92500" lnSpcReduction="20000"/>
          </a:bodyPr>
          <a:lstStyle/>
          <a:p>
            <a:r>
              <a:rPr lang="en-US" dirty="0"/>
              <a:t>To get each user by their </a:t>
            </a:r>
            <a:r>
              <a:rPr lang="en-US" b="1" dirty="0"/>
              <a:t>id, </a:t>
            </a:r>
            <a:r>
              <a:rPr lang="en-US" dirty="0"/>
              <a:t>lets implement another point</a:t>
            </a:r>
          </a:p>
          <a:p>
            <a:r>
              <a:rPr lang="en-US" dirty="0"/>
              <a:t>@GetMapping(“/{id}”)</a:t>
            </a:r>
          </a:p>
          <a:p>
            <a:pPr marL="0" indent="0">
              <a:buNone/>
            </a:pPr>
            <a:r>
              <a:rPr lang="en-US" dirty="0"/>
              <a:t>Public </a:t>
            </a:r>
            <a:r>
              <a:rPr lang="en-US" dirty="0" err="1"/>
              <a:t>ResponseEntity</a:t>
            </a:r>
            <a:r>
              <a:rPr lang="en-US" dirty="0"/>
              <a:t>&lt;User&gt; </a:t>
            </a:r>
            <a:r>
              <a:rPr lang="en-US" dirty="0" err="1"/>
              <a:t>findUserById@PathVariable</a:t>
            </a:r>
            <a:r>
              <a:rPr lang="en-US" dirty="0"/>
              <a:t>(value=“id”) long id) {</a:t>
            </a:r>
          </a:p>
          <a:p>
            <a:pPr marL="0" indent="0">
              <a:buNone/>
            </a:pPr>
            <a:r>
              <a:rPr lang="en-US" dirty="0"/>
              <a:t>Optional&lt;User&gt; user=</a:t>
            </a:r>
            <a:r>
              <a:rPr lang="en-US" dirty="0" err="1"/>
              <a:t>userRepository.findById</a:t>
            </a:r>
            <a:r>
              <a:rPr lang="en-US" dirty="0"/>
              <a:t>(id);</a:t>
            </a:r>
          </a:p>
          <a:p>
            <a:pPr marL="0" indent="0">
              <a:buNone/>
            </a:pPr>
            <a:r>
              <a:rPr lang="en-US" dirty="0"/>
              <a:t>If(</a:t>
            </a:r>
            <a:r>
              <a:rPr lang="en-US" dirty="0" err="1"/>
              <a:t>user.isPresent</a:t>
            </a:r>
            <a:r>
              <a:rPr lang="en-US" dirty="0"/>
              <a:t>()){</a:t>
            </a:r>
          </a:p>
          <a:p>
            <a:pPr marL="0" indent="0">
              <a:buNone/>
            </a:pPr>
            <a:r>
              <a:rPr lang="en-US" dirty="0"/>
              <a:t>Return </a:t>
            </a:r>
            <a:r>
              <a:rPr lang="en-US" dirty="0" err="1"/>
              <a:t>ResponseEntity.ok</a:t>
            </a:r>
            <a:r>
              <a:rPr lang="en-US" dirty="0"/>
              <a:t>().body(</a:t>
            </a:r>
            <a:r>
              <a:rPr lang="en-US" dirty="0" err="1"/>
              <a:t>user.get</a:t>
            </a:r>
            <a:r>
              <a:rPr lang="en-US" dirty="0"/>
              <a:t>());</a:t>
            </a:r>
          </a:p>
          <a:p>
            <a:pPr marL="0" indent="0">
              <a:buNone/>
            </a:pPr>
            <a:r>
              <a:rPr lang="en-US" dirty="0"/>
              <a:t>}</a:t>
            </a:r>
          </a:p>
          <a:p>
            <a:pPr marL="0" indent="0">
              <a:buNone/>
            </a:pPr>
            <a:r>
              <a:rPr lang="en-US" dirty="0"/>
              <a:t>else {</a:t>
            </a:r>
          </a:p>
          <a:p>
            <a:pPr marL="0" indent="0">
              <a:buNone/>
            </a:pPr>
            <a:r>
              <a:rPr lang="en-US" dirty="0"/>
              <a:t>Return </a:t>
            </a:r>
            <a:r>
              <a:rPr lang="en-US" dirty="0" err="1"/>
              <a:t>ResponseEntity.notFound</a:t>
            </a:r>
            <a:r>
              <a:rPr lang="en-US" dirty="0"/>
              <a:t>().build();</a:t>
            </a:r>
          </a:p>
          <a:p>
            <a:pPr marL="0" indent="0">
              <a:buNone/>
            </a:pPr>
            <a:r>
              <a:rPr lang="en-US" dirty="0"/>
              <a:t>}</a:t>
            </a:r>
          </a:p>
          <a:p>
            <a:pPr marL="0" indent="0">
              <a:buNone/>
            </a:pPr>
            <a:endParaRPr lang="en-US" dirty="0"/>
          </a:p>
          <a:p>
            <a:pPr marL="0" indent="0">
              <a:buNone/>
            </a:pPr>
            <a:r>
              <a:rPr lang="en-US" dirty="0"/>
              <a:t>}</a:t>
            </a:r>
          </a:p>
          <a:p>
            <a:pPr marL="0" indent="0">
              <a:buNone/>
            </a:pPr>
            <a:r>
              <a:rPr lang="en-US" dirty="0"/>
              <a:t>Note:- </a:t>
            </a:r>
            <a:r>
              <a:rPr lang="en-US" b="0" i="0" dirty="0">
                <a:solidFill>
                  <a:srgbClr val="32325D"/>
                </a:solidFill>
                <a:effectLst/>
                <a:latin typeface="proxima-nova"/>
              </a:rPr>
              <a:t>If the </a:t>
            </a:r>
            <a:r>
              <a:rPr lang="en-US" b="1" i="0" dirty="0" err="1">
                <a:solidFill>
                  <a:srgbClr val="32325D"/>
                </a:solidFill>
                <a:effectLst/>
                <a:latin typeface="proxima-nova"/>
              </a:rPr>
              <a:t>user.isPresent</a:t>
            </a:r>
            <a:r>
              <a:rPr lang="en-US" b="1" i="0" dirty="0">
                <a:solidFill>
                  <a:srgbClr val="32325D"/>
                </a:solidFill>
                <a:effectLst/>
                <a:latin typeface="proxima-nova"/>
              </a:rPr>
              <a:t>()</a:t>
            </a:r>
            <a:r>
              <a:rPr lang="en-US" b="0" i="0" dirty="0">
                <a:solidFill>
                  <a:srgbClr val="32325D"/>
                </a:solidFill>
                <a:effectLst/>
                <a:latin typeface="proxima-nova"/>
              </a:rPr>
              <a:t>, a </a:t>
            </a:r>
            <a:r>
              <a:rPr lang="en-US" b="1" i="0" dirty="0">
                <a:solidFill>
                  <a:srgbClr val="32325D"/>
                </a:solidFill>
                <a:effectLst/>
                <a:latin typeface="proxima-nova"/>
              </a:rPr>
              <a:t>200 OK</a:t>
            </a:r>
            <a:r>
              <a:rPr lang="en-US" b="0" i="0" dirty="0">
                <a:solidFill>
                  <a:srgbClr val="32325D"/>
                </a:solidFill>
                <a:effectLst/>
                <a:latin typeface="proxima-nova"/>
              </a:rPr>
              <a:t> HTTP response is returned, else, a </a:t>
            </a:r>
            <a:r>
              <a:rPr lang="en-US" b="1" i="0" dirty="0" err="1">
                <a:solidFill>
                  <a:srgbClr val="32325D"/>
                </a:solidFill>
                <a:effectLst/>
                <a:latin typeface="proxima-nova"/>
              </a:rPr>
              <a:t>ResponseEntity.notFound</a:t>
            </a:r>
            <a:r>
              <a:rPr lang="en-US" b="1" i="0" dirty="0">
                <a:solidFill>
                  <a:srgbClr val="32325D"/>
                </a:solidFill>
                <a:effectLst/>
                <a:latin typeface="proxima-nova"/>
              </a:rPr>
              <a:t>() </a:t>
            </a:r>
            <a:r>
              <a:rPr lang="en-US" b="0" i="0" dirty="0">
                <a:solidFill>
                  <a:srgbClr val="32325D"/>
                </a:solidFill>
                <a:effectLst/>
                <a:latin typeface="proxima-nova"/>
              </a:rPr>
              <a:t>is returned.</a:t>
            </a:r>
            <a:endParaRPr lang="en-US" dirty="0"/>
          </a:p>
          <a:p>
            <a:pPr marL="0" indent="0">
              <a:buNone/>
            </a:pPr>
            <a:endParaRPr lang="en-US" dirty="0"/>
          </a:p>
        </p:txBody>
      </p:sp>
    </p:spTree>
    <p:extLst>
      <p:ext uri="{BB962C8B-B14F-4D97-AF65-F5344CB8AC3E}">
        <p14:creationId xmlns:p14="http://schemas.microsoft.com/office/powerpoint/2010/main" val="46662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5D335-5AB5-46E2-AF90-B4E02E330FE2}"/>
              </a:ext>
            </a:extLst>
          </p:cNvPr>
          <p:cNvSpPr>
            <a:spLocks noGrp="1"/>
          </p:cNvSpPr>
          <p:nvPr>
            <p:ph idx="1"/>
          </p:nvPr>
        </p:nvSpPr>
        <p:spPr>
          <a:xfrm>
            <a:off x="838200" y="398585"/>
            <a:ext cx="10515600" cy="5778378"/>
          </a:xfrm>
        </p:spPr>
        <p:txBody>
          <a:bodyPr>
            <a:normAutofit lnSpcReduction="10000"/>
          </a:bodyPr>
          <a:lstStyle/>
          <a:p>
            <a:r>
              <a:rPr lang="en-US" b="0" i="0" dirty="0">
                <a:solidFill>
                  <a:srgbClr val="32325D"/>
                </a:solidFill>
                <a:effectLst/>
                <a:latin typeface="proxima-nova"/>
              </a:rPr>
              <a:t>Now, let’s create an endpoint to save users. The </a:t>
            </a:r>
            <a:r>
              <a:rPr lang="en-US" b="1" i="0" dirty="0">
                <a:solidFill>
                  <a:srgbClr val="32325D"/>
                </a:solidFill>
                <a:effectLst/>
                <a:latin typeface="proxima-nova"/>
              </a:rPr>
              <a:t>save()</a:t>
            </a:r>
            <a:r>
              <a:rPr lang="en-US" b="0" i="0" dirty="0">
                <a:solidFill>
                  <a:srgbClr val="32325D"/>
                </a:solidFill>
                <a:effectLst/>
                <a:latin typeface="proxima-nova"/>
              </a:rPr>
              <a:t> method saves a new user if it isn’t already existing, else it throws an exception</a:t>
            </a:r>
          </a:p>
          <a:p>
            <a:r>
              <a:rPr lang="en-US" dirty="0">
                <a:solidFill>
                  <a:srgbClr val="32325D"/>
                </a:solidFill>
                <a:latin typeface="proxima-nova"/>
              </a:rPr>
              <a:t>@PostMapping</a:t>
            </a:r>
          </a:p>
          <a:p>
            <a:pPr marL="0" indent="0">
              <a:buNone/>
            </a:pPr>
            <a:r>
              <a:rPr lang="en-US" dirty="0">
                <a:solidFill>
                  <a:srgbClr val="32325D"/>
                </a:solidFill>
                <a:latin typeface="proxima-nova"/>
              </a:rPr>
              <a:t>Public User </a:t>
            </a:r>
            <a:r>
              <a:rPr lang="en-US" dirty="0" err="1">
                <a:solidFill>
                  <a:srgbClr val="32325D"/>
                </a:solidFill>
                <a:latin typeface="proxima-nova"/>
              </a:rPr>
              <a:t>saveUser</a:t>
            </a:r>
            <a:r>
              <a:rPr lang="en-US" dirty="0">
                <a:solidFill>
                  <a:srgbClr val="32325D"/>
                </a:solidFill>
                <a:latin typeface="proxima-nova"/>
              </a:rPr>
              <a:t>(@Validated @RequestBody User user) {</a:t>
            </a:r>
          </a:p>
          <a:p>
            <a:pPr marL="0" indent="0">
              <a:buNone/>
            </a:pPr>
            <a:r>
              <a:rPr lang="en-US" dirty="0">
                <a:solidFill>
                  <a:srgbClr val="32325D"/>
                </a:solidFill>
                <a:latin typeface="proxima-nova"/>
              </a:rPr>
              <a:t>Return </a:t>
            </a:r>
            <a:r>
              <a:rPr lang="en-US" dirty="0" err="1">
                <a:solidFill>
                  <a:srgbClr val="32325D"/>
                </a:solidFill>
                <a:latin typeface="proxima-nova"/>
              </a:rPr>
              <a:t>userRepository.save</a:t>
            </a:r>
            <a:r>
              <a:rPr lang="en-US" dirty="0">
                <a:solidFill>
                  <a:srgbClr val="32325D"/>
                </a:solidFill>
                <a:latin typeface="proxima-nova"/>
              </a:rPr>
              <a:t>(user);</a:t>
            </a:r>
          </a:p>
          <a:p>
            <a:pPr marL="0" indent="0">
              <a:buNone/>
            </a:pPr>
            <a:r>
              <a:rPr lang="en-US" dirty="0">
                <a:solidFill>
                  <a:srgbClr val="32325D"/>
                </a:solidFill>
                <a:latin typeface="proxima-nova"/>
              </a:rPr>
              <a:t>}</a:t>
            </a:r>
          </a:p>
          <a:p>
            <a:pPr marL="0" indent="0">
              <a:buNone/>
            </a:pPr>
            <a:r>
              <a:rPr lang="en-US" dirty="0">
                <a:solidFill>
                  <a:srgbClr val="32325D"/>
                </a:solidFill>
                <a:latin typeface="proxima-nova"/>
              </a:rPr>
              <a:t>Note:- </a:t>
            </a:r>
            <a:r>
              <a:rPr lang="en-US" b="0" i="0" dirty="0">
                <a:solidFill>
                  <a:srgbClr val="32325D"/>
                </a:solidFill>
                <a:effectLst/>
                <a:latin typeface="proxima-nova"/>
              </a:rPr>
              <a:t>The </a:t>
            </a:r>
            <a:r>
              <a:rPr lang="en-US" b="1" i="0" dirty="0">
                <a:solidFill>
                  <a:srgbClr val="32325D"/>
                </a:solidFill>
                <a:effectLst/>
                <a:latin typeface="proxima-nova"/>
              </a:rPr>
              <a:t>@Validated</a:t>
            </a:r>
            <a:r>
              <a:rPr lang="en-US" b="0" i="0" dirty="0">
                <a:solidFill>
                  <a:srgbClr val="32325D"/>
                </a:solidFill>
                <a:effectLst/>
                <a:latin typeface="proxima-nova"/>
              </a:rPr>
              <a:t> annotation is used to enforce basic validity for the data provided about the user. The </a:t>
            </a:r>
            <a:r>
              <a:rPr lang="en-US" b="1" i="0" dirty="0">
                <a:solidFill>
                  <a:srgbClr val="32325D"/>
                </a:solidFill>
                <a:effectLst/>
                <a:latin typeface="proxima-nova"/>
              </a:rPr>
              <a:t>@RequestBody</a:t>
            </a:r>
            <a:r>
              <a:rPr lang="en-US" b="0" i="0" dirty="0">
                <a:solidFill>
                  <a:srgbClr val="32325D"/>
                </a:solidFill>
                <a:effectLst/>
                <a:latin typeface="proxima-nova"/>
              </a:rPr>
              <a:t> annotation is used to map the body of the </a:t>
            </a:r>
            <a:r>
              <a:rPr lang="en-US" b="1" i="0" dirty="0">
                <a:solidFill>
                  <a:srgbClr val="32325D"/>
                </a:solidFill>
                <a:effectLst/>
                <a:latin typeface="proxima-nova"/>
              </a:rPr>
              <a:t>POST</a:t>
            </a:r>
            <a:r>
              <a:rPr lang="en-US" b="0" i="0" dirty="0">
                <a:solidFill>
                  <a:srgbClr val="32325D"/>
                </a:solidFill>
                <a:effectLst/>
                <a:latin typeface="proxima-nova"/>
              </a:rPr>
              <a:t> request sent to the endpoint to the </a:t>
            </a:r>
            <a:r>
              <a:rPr lang="en-US" b="1" i="0" dirty="0">
                <a:solidFill>
                  <a:srgbClr val="32325D"/>
                </a:solidFill>
                <a:effectLst/>
                <a:latin typeface="proxima-nova"/>
              </a:rPr>
              <a:t>User</a:t>
            </a:r>
            <a:r>
              <a:rPr lang="en-US" b="0" i="0" dirty="0">
                <a:solidFill>
                  <a:srgbClr val="32325D"/>
                </a:solidFill>
                <a:effectLst/>
                <a:latin typeface="proxima-nova"/>
              </a:rPr>
              <a:t> instance you’d like to save.</a:t>
            </a:r>
          </a:p>
          <a:p>
            <a:pPr marL="0" indent="0">
              <a:buNone/>
            </a:pPr>
            <a:r>
              <a:rPr lang="en-US" dirty="0">
                <a:solidFill>
                  <a:srgbClr val="32325D"/>
                </a:solidFill>
                <a:latin typeface="proxima-nova"/>
              </a:rPr>
              <a:t>Conclusion:- </a:t>
            </a:r>
            <a:r>
              <a:rPr lang="en-US" b="0" i="0" dirty="0">
                <a:solidFill>
                  <a:srgbClr val="32325D"/>
                </a:solidFill>
                <a:effectLst/>
                <a:latin typeface="proxima-nova"/>
              </a:rPr>
              <a:t>API is a bigger umbrella, and REST API is a unique type of API prevalent among cloud applications. REST APIs are all about communication</a:t>
            </a:r>
            <a:endParaRPr lang="en-US" dirty="0"/>
          </a:p>
        </p:txBody>
      </p:sp>
    </p:spTree>
    <p:extLst>
      <p:ext uri="{BB962C8B-B14F-4D97-AF65-F5344CB8AC3E}">
        <p14:creationId xmlns:p14="http://schemas.microsoft.com/office/powerpoint/2010/main" val="4049958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2F44-B75E-433E-8F82-D4B5967BC7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626325F-2150-4BC3-A15D-182B935EF96A}"/>
              </a:ext>
            </a:extLst>
          </p:cNvPr>
          <p:cNvSpPr>
            <a:spLocks noGrp="1"/>
          </p:cNvSpPr>
          <p:nvPr>
            <p:ph idx="1"/>
          </p:nvPr>
        </p:nvSpPr>
        <p:spPr/>
        <p:txBody>
          <a:bodyPr/>
          <a:lstStyle/>
          <a:p>
            <a:r>
              <a:rPr lang="en-US" dirty="0">
                <a:hlinkClick r:id="rId2"/>
              </a:rPr>
              <a:t>https://stackabuse.com/creating-a-rest-api-in-python-with-django/</a:t>
            </a:r>
            <a:endParaRPr lang="en-US" dirty="0"/>
          </a:p>
          <a:p>
            <a:r>
              <a:rPr lang="en-US" dirty="0">
                <a:hlinkClick r:id="rId3"/>
              </a:rPr>
              <a:t>https://www.guru99.com/restful-web-services.html</a:t>
            </a:r>
            <a:endParaRPr lang="en-US" dirty="0"/>
          </a:p>
          <a:p>
            <a:r>
              <a:rPr lang="en-US" dirty="0">
                <a:hlinkClick r:id="rId4"/>
              </a:rPr>
              <a:t>https://hevodata.com/learn/spring-boot-rest-api/</a:t>
            </a:r>
            <a:endParaRPr lang="en-US" dirty="0"/>
          </a:p>
          <a:p>
            <a:r>
              <a:rPr lang="en-US" dirty="0">
                <a:hlinkClick r:id="rId5"/>
              </a:rPr>
              <a:t>https://spring.io/guides/tutorials/rest/</a:t>
            </a:r>
            <a:endParaRPr lang="en-US" dirty="0"/>
          </a:p>
          <a:p>
            <a:r>
              <a:rPr lang="en-US" dirty="0">
                <a:hlinkClick r:id="rId6"/>
              </a:rPr>
              <a:t>https://www.youtube.com/watch?v=nN2Vp15AW5w</a:t>
            </a:r>
            <a:endParaRPr lang="en-US" dirty="0"/>
          </a:p>
          <a:p>
            <a:r>
              <a:rPr lang="en-US" dirty="0">
                <a:hlinkClick r:id="rId7"/>
              </a:rPr>
              <a:t>https://rapidapi.com/blog/how-to-build-an-api-in-python/</a:t>
            </a:r>
            <a:endParaRPr lang="en-US" dirty="0"/>
          </a:p>
          <a:p>
            <a:r>
              <a:rPr lang="en-US" dirty="0">
                <a:hlinkClick r:id="rId8"/>
              </a:rPr>
              <a:t>https://rapidapi.com/blog/python-django-rest-api-tutorial/</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7440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E91F-2A8C-4151-AC52-534750BFB7B2}"/>
              </a:ext>
            </a:extLst>
          </p:cNvPr>
          <p:cNvSpPr>
            <a:spLocks noGrp="1"/>
          </p:cNvSpPr>
          <p:nvPr>
            <p:ph type="ctrTitle"/>
          </p:nvPr>
        </p:nvSpPr>
        <p:spPr/>
        <p:txBody>
          <a:bodyPr/>
          <a:lstStyle/>
          <a:p>
            <a:r>
              <a:rPr lang="en-US" dirty="0"/>
              <a:t>Web Architecture Style</a:t>
            </a:r>
          </a:p>
        </p:txBody>
      </p:sp>
      <p:sp>
        <p:nvSpPr>
          <p:cNvPr id="3" name="Subtitle 2">
            <a:extLst>
              <a:ext uri="{FF2B5EF4-FFF2-40B4-BE49-F238E27FC236}">
                <a16:creationId xmlns:a16="http://schemas.microsoft.com/office/drawing/2014/main" id="{532E4EFD-81C4-4177-A6B2-BF17A982FA4F}"/>
              </a:ext>
            </a:extLst>
          </p:cNvPr>
          <p:cNvSpPr>
            <a:spLocks noGrp="1"/>
          </p:cNvSpPr>
          <p:nvPr>
            <p:ph type="subTitle" idx="1"/>
          </p:nvPr>
        </p:nvSpPr>
        <p:spPr/>
        <p:txBody>
          <a:bodyPr/>
          <a:lstStyle/>
          <a:p>
            <a:pPr marL="457200" indent="-457200">
              <a:buAutoNum type="arabicPeriod"/>
            </a:pPr>
            <a:r>
              <a:rPr lang="en-US" dirty="0"/>
              <a:t>Service </a:t>
            </a:r>
            <a:r>
              <a:rPr lang="en-US" dirty="0" err="1"/>
              <a:t>Orinted</a:t>
            </a:r>
            <a:r>
              <a:rPr lang="en-US" dirty="0"/>
              <a:t> Architecture (SOA)</a:t>
            </a:r>
          </a:p>
          <a:p>
            <a:pPr marL="457200" indent="-457200">
              <a:buAutoNum type="arabicPeriod"/>
            </a:pPr>
            <a:r>
              <a:rPr lang="en-US" dirty="0"/>
              <a:t>Object Oriented Architecture (OOA)</a:t>
            </a:r>
          </a:p>
          <a:p>
            <a:pPr marL="457200" indent="-457200">
              <a:buAutoNum type="arabicPeriod"/>
            </a:pPr>
            <a:r>
              <a:rPr lang="en-US" dirty="0"/>
              <a:t>Resource Oriented Architecture(ROA)</a:t>
            </a:r>
          </a:p>
        </p:txBody>
      </p:sp>
    </p:spTree>
    <p:extLst>
      <p:ext uri="{BB962C8B-B14F-4D97-AF65-F5344CB8AC3E}">
        <p14:creationId xmlns:p14="http://schemas.microsoft.com/office/powerpoint/2010/main" val="169786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9E7-4985-4D67-B7DD-FFCA490D73F3}"/>
              </a:ext>
            </a:extLst>
          </p:cNvPr>
          <p:cNvSpPr>
            <a:spLocks noGrp="1"/>
          </p:cNvSpPr>
          <p:nvPr>
            <p:ph type="title"/>
          </p:nvPr>
        </p:nvSpPr>
        <p:spPr/>
        <p:txBody>
          <a:bodyPr/>
          <a:lstStyle/>
          <a:p>
            <a:r>
              <a:rPr lang="en-US" dirty="0"/>
              <a:t>SOA (Service Oriented Architecture)</a:t>
            </a:r>
          </a:p>
        </p:txBody>
      </p:sp>
      <p:sp>
        <p:nvSpPr>
          <p:cNvPr id="3" name="Content Placeholder 2">
            <a:extLst>
              <a:ext uri="{FF2B5EF4-FFF2-40B4-BE49-F238E27FC236}">
                <a16:creationId xmlns:a16="http://schemas.microsoft.com/office/drawing/2014/main" id="{9E74D6DE-289E-499D-8789-6D42C07CA830}"/>
              </a:ext>
            </a:extLst>
          </p:cNvPr>
          <p:cNvSpPr>
            <a:spLocks noGrp="1"/>
          </p:cNvSpPr>
          <p:nvPr>
            <p:ph idx="1"/>
          </p:nvPr>
        </p:nvSpPr>
        <p:spPr/>
        <p:txBody>
          <a:bodyPr>
            <a:normAutofit fontScale="77500" lnSpcReduction="20000"/>
          </a:bodyPr>
          <a:lstStyle/>
          <a:p>
            <a:r>
              <a:rPr lang="en-US" dirty="0"/>
              <a:t>-SOA is architecture oriented at service</a:t>
            </a:r>
          </a:p>
          <a:p>
            <a:pPr marL="0" indent="0">
              <a:buNone/>
            </a:pPr>
            <a:r>
              <a:rPr lang="en-US" dirty="0"/>
              <a:t>Service:- </a:t>
            </a:r>
          </a:p>
          <a:p>
            <a:pPr marL="0" indent="0">
              <a:buNone/>
            </a:pPr>
            <a:r>
              <a:rPr lang="en-US" dirty="0"/>
              <a:t>Software or piece of code that perform specific task or response to particular event as per request and produce specific output</a:t>
            </a:r>
          </a:p>
          <a:p>
            <a:pPr marL="0" indent="0">
              <a:buNone/>
            </a:pPr>
            <a:r>
              <a:rPr lang="en-US" dirty="0"/>
              <a:t>It is logical representation of repeatable business activities that have specified output.</a:t>
            </a:r>
          </a:p>
          <a:p>
            <a:pPr marL="0" indent="0">
              <a:buNone/>
            </a:pPr>
            <a:r>
              <a:rPr lang="en-US" dirty="0"/>
              <a:t>Ex:- Weather Predictor, accessing stock price</a:t>
            </a:r>
          </a:p>
          <a:p>
            <a:pPr marL="0" indent="0">
              <a:buNone/>
            </a:pPr>
            <a:r>
              <a:rPr lang="en-US" dirty="0"/>
              <a:t>- SOA is a web architectural style of web service, but it is not any programming language or technology</a:t>
            </a:r>
          </a:p>
          <a:p>
            <a:pPr>
              <a:buFontTx/>
              <a:buChar char="-"/>
            </a:pPr>
            <a:r>
              <a:rPr lang="en-US" dirty="0"/>
              <a:t>It defines best approach to design and develop a web service</a:t>
            </a:r>
          </a:p>
          <a:p>
            <a:pPr>
              <a:buFontTx/>
              <a:buChar char="-"/>
            </a:pPr>
            <a:r>
              <a:rPr lang="en-US" dirty="0"/>
              <a:t>It is a set of principles, procedures and methodologies</a:t>
            </a:r>
          </a:p>
          <a:p>
            <a:pPr>
              <a:buFontTx/>
              <a:buChar char="-"/>
            </a:pPr>
            <a:r>
              <a:rPr lang="en-US" dirty="0"/>
              <a:t>System is made up of service and those services performs some operations and they can communicate with each other</a:t>
            </a:r>
          </a:p>
        </p:txBody>
      </p:sp>
    </p:spTree>
    <p:extLst>
      <p:ext uri="{BB962C8B-B14F-4D97-AF65-F5344CB8AC3E}">
        <p14:creationId xmlns:p14="http://schemas.microsoft.com/office/powerpoint/2010/main" val="94032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D3B2-B314-407F-99D2-75B2F4D8A576}"/>
              </a:ext>
            </a:extLst>
          </p:cNvPr>
          <p:cNvSpPr>
            <a:spLocks noGrp="1"/>
          </p:cNvSpPr>
          <p:nvPr>
            <p:ph type="title"/>
          </p:nvPr>
        </p:nvSpPr>
        <p:spPr/>
        <p:txBody>
          <a:bodyPr/>
          <a:lstStyle/>
          <a:p>
            <a:r>
              <a:rPr lang="en-US" dirty="0"/>
              <a:t>Service Oriented Architecture(SOA)</a:t>
            </a:r>
          </a:p>
        </p:txBody>
      </p:sp>
      <p:sp>
        <p:nvSpPr>
          <p:cNvPr id="3" name="Content Placeholder 2">
            <a:extLst>
              <a:ext uri="{FF2B5EF4-FFF2-40B4-BE49-F238E27FC236}">
                <a16:creationId xmlns:a16="http://schemas.microsoft.com/office/drawing/2014/main" id="{CC3872F9-4367-4EDD-B069-33BFF6FE41E8}"/>
              </a:ext>
            </a:extLst>
          </p:cNvPr>
          <p:cNvSpPr>
            <a:spLocks noGrp="1"/>
          </p:cNvSpPr>
          <p:nvPr>
            <p:ph idx="1"/>
          </p:nvPr>
        </p:nvSpPr>
        <p:spPr/>
        <p:txBody>
          <a:bodyPr>
            <a:normAutofit fontScale="92500" lnSpcReduction="20000"/>
          </a:bodyPr>
          <a:lstStyle/>
          <a:p>
            <a:r>
              <a:rPr lang="en-US" dirty="0"/>
              <a:t>-Internally , service can consist of many parts</a:t>
            </a:r>
          </a:p>
          <a:p>
            <a:r>
              <a:rPr lang="en-US" dirty="0"/>
              <a:t>Ex: Getting data from database, Calling external system, Applying some algorithms</a:t>
            </a:r>
          </a:p>
          <a:p>
            <a:r>
              <a:rPr lang="en-US" dirty="0"/>
              <a:t>Black Box, Consumer of SOA doesn’t know internally how it produces output.</a:t>
            </a:r>
          </a:p>
          <a:p>
            <a:r>
              <a:rPr lang="en-US" dirty="0"/>
              <a:t>Stateless, Server doesn’t store any information related to client state, and client is responsible to pass information necessary for communication.  - Highly Scalable</a:t>
            </a:r>
          </a:p>
          <a:p>
            <a:r>
              <a:rPr lang="en-US" dirty="0"/>
              <a:t>Interface Description:- Additionally each service in SOA have interface description such as WSDL file, which defines the message and payload formats.</a:t>
            </a:r>
          </a:p>
          <a:p>
            <a:r>
              <a:rPr lang="en-US" dirty="0"/>
              <a:t>Ex:- SOAP over HTTP , SOAP Over JMS</a:t>
            </a:r>
          </a:p>
        </p:txBody>
      </p:sp>
    </p:spTree>
    <p:extLst>
      <p:ext uri="{BB962C8B-B14F-4D97-AF65-F5344CB8AC3E}">
        <p14:creationId xmlns:p14="http://schemas.microsoft.com/office/powerpoint/2010/main" val="364456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BD11-7C31-4694-87F6-9B1F0E46F4A9}"/>
              </a:ext>
            </a:extLst>
          </p:cNvPr>
          <p:cNvSpPr>
            <a:spLocks noGrp="1"/>
          </p:cNvSpPr>
          <p:nvPr>
            <p:ph type="title"/>
          </p:nvPr>
        </p:nvSpPr>
        <p:spPr/>
        <p:txBody>
          <a:bodyPr/>
          <a:lstStyle/>
          <a:p>
            <a:r>
              <a:rPr lang="en-US" dirty="0"/>
              <a:t>Object Oriented Architecture (OOA)</a:t>
            </a:r>
          </a:p>
        </p:txBody>
      </p:sp>
      <p:sp>
        <p:nvSpPr>
          <p:cNvPr id="3" name="Content Placeholder 2">
            <a:extLst>
              <a:ext uri="{FF2B5EF4-FFF2-40B4-BE49-F238E27FC236}">
                <a16:creationId xmlns:a16="http://schemas.microsoft.com/office/drawing/2014/main" id="{A157A837-C39B-4AA3-853D-6A6FBDF98BB5}"/>
              </a:ext>
            </a:extLst>
          </p:cNvPr>
          <p:cNvSpPr>
            <a:spLocks noGrp="1"/>
          </p:cNvSpPr>
          <p:nvPr>
            <p:ph idx="1"/>
          </p:nvPr>
        </p:nvSpPr>
        <p:spPr/>
        <p:txBody>
          <a:bodyPr>
            <a:normAutofit lnSpcReduction="10000"/>
          </a:bodyPr>
          <a:lstStyle/>
          <a:p>
            <a:r>
              <a:rPr lang="en-US" dirty="0"/>
              <a:t>-OOA is architecture oriented at object</a:t>
            </a:r>
          </a:p>
          <a:p>
            <a:r>
              <a:rPr lang="en-US" dirty="0"/>
              <a:t>Communication with an object instance and mainly it is for managing lifecycle of object.</a:t>
            </a:r>
          </a:p>
          <a:p>
            <a:r>
              <a:rPr lang="en-US" dirty="0"/>
              <a:t>Ex:- Create and Remove methods</a:t>
            </a:r>
          </a:p>
          <a:p>
            <a:r>
              <a:rPr lang="en-US" dirty="0"/>
              <a:t>Stateful, Server stores all information about state, and communication with previously created object instance.</a:t>
            </a:r>
          </a:p>
          <a:p>
            <a:r>
              <a:rPr lang="en-US" dirty="0"/>
              <a:t>Object Access, requires close call or round trip for communication at server, means multiple network calls.</a:t>
            </a:r>
          </a:p>
          <a:p>
            <a:r>
              <a:rPr lang="en-US" dirty="0"/>
              <a:t>Design patterns offer solution for that with retrieving bulk data to reduce network calls.</a:t>
            </a:r>
          </a:p>
        </p:txBody>
      </p:sp>
    </p:spTree>
    <p:extLst>
      <p:ext uri="{BB962C8B-B14F-4D97-AF65-F5344CB8AC3E}">
        <p14:creationId xmlns:p14="http://schemas.microsoft.com/office/powerpoint/2010/main" val="2388812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1F9D-C5D6-49C6-9B1C-898E4D5B4375}"/>
              </a:ext>
            </a:extLst>
          </p:cNvPr>
          <p:cNvSpPr>
            <a:spLocks noGrp="1"/>
          </p:cNvSpPr>
          <p:nvPr>
            <p:ph type="title"/>
          </p:nvPr>
        </p:nvSpPr>
        <p:spPr/>
        <p:txBody>
          <a:bodyPr/>
          <a:lstStyle/>
          <a:p>
            <a:r>
              <a:rPr lang="en-US" dirty="0"/>
              <a:t>Resource Oriented Architecture (ROA)</a:t>
            </a:r>
          </a:p>
        </p:txBody>
      </p:sp>
      <p:sp>
        <p:nvSpPr>
          <p:cNvPr id="3" name="Content Placeholder 2">
            <a:extLst>
              <a:ext uri="{FF2B5EF4-FFF2-40B4-BE49-F238E27FC236}">
                <a16:creationId xmlns:a16="http://schemas.microsoft.com/office/drawing/2014/main" id="{2B3EA0EF-C2B6-4154-B7BC-A6250893A25B}"/>
              </a:ext>
            </a:extLst>
          </p:cNvPr>
          <p:cNvSpPr>
            <a:spLocks noGrp="1"/>
          </p:cNvSpPr>
          <p:nvPr>
            <p:ph idx="1"/>
          </p:nvPr>
        </p:nvSpPr>
        <p:spPr/>
        <p:txBody>
          <a:bodyPr>
            <a:normAutofit fontScale="92500" lnSpcReduction="10000"/>
          </a:bodyPr>
          <a:lstStyle/>
          <a:p>
            <a:r>
              <a:rPr lang="en-US" dirty="0"/>
              <a:t>- A foundation of the semantic web or web 3.0</a:t>
            </a:r>
          </a:p>
          <a:p>
            <a:r>
              <a:rPr lang="en-US" dirty="0"/>
              <a:t>ROA is an architecture oriented to resource</a:t>
            </a:r>
          </a:p>
          <a:p>
            <a:r>
              <a:rPr lang="en-US" b="1" dirty="0"/>
              <a:t>Resource</a:t>
            </a:r>
          </a:p>
          <a:p>
            <a:pPr>
              <a:buFontTx/>
              <a:buChar char="-"/>
            </a:pPr>
            <a:r>
              <a:rPr lang="en-US" b="1" dirty="0"/>
              <a:t>R</a:t>
            </a:r>
            <a:r>
              <a:rPr lang="en-US" dirty="0"/>
              <a:t>esource is anything that can be stored in computer, any document or data.</a:t>
            </a:r>
          </a:p>
          <a:p>
            <a:pPr>
              <a:buFontTx/>
              <a:buChar char="-"/>
            </a:pPr>
            <a:r>
              <a:rPr lang="en-US" b="1" dirty="0"/>
              <a:t>A </a:t>
            </a:r>
            <a:r>
              <a:rPr lang="en-US" dirty="0"/>
              <a:t>record in database, file or document or result of algorithm as a resource</a:t>
            </a:r>
          </a:p>
          <a:p>
            <a:pPr>
              <a:buFontTx/>
              <a:buChar char="-"/>
            </a:pPr>
            <a:r>
              <a:rPr lang="en-US" b="1" dirty="0"/>
              <a:t>Ex:- </a:t>
            </a:r>
            <a:r>
              <a:rPr lang="en-US" b="1" dirty="0" err="1"/>
              <a:t>R</a:t>
            </a:r>
            <a:r>
              <a:rPr lang="en-US" dirty="0" err="1"/>
              <a:t>etriving</a:t>
            </a:r>
            <a:r>
              <a:rPr lang="en-US" dirty="0"/>
              <a:t> HTML page with GET request or database Table</a:t>
            </a:r>
          </a:p>
          <a:p>
            <a:pPr>
              <a:buFontTx/>
              <a:buChar char="-"/>
            </a:pPr>
            <a:r>
              <a:rPr lang="en-US" b="1" dirty="0"/>
              <a:t>- The </a:t>
            </a:r>
            <a:r>
              <a:rPr lang="en-US" dirty="0"/>
              <a:t>idea of ROA is to use web technologies(HTTP,URI and XML/JSON) with the core design principles and providing guidelines to support and implement interaction or resources</a:t>
            </a:r>
            <a:endParaRPr lang="en-US" b="1" dirty="0"/>
          </a:p>
        </p:txBody>
      </p:sp>
    </p:spTree>
    <p:extLst>
      <p:ext uri="{BB962C8B-B14F-4D97-AF65-F5344CB8AC3E}">
        <p14:creationId xmlns:p14="http://schemas.microsoft.com/office/powerpoint/2010/main" val="360139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4FE0-C95B-4742-9B80-76DBFAC37162}"/>
              </a:ext>
            </a:extLst>
          </p:cNvPr>
          <p:cNvSpPr>
            <a:spLocks noGrp="1"/>
          </p:cNvSpPr>
          <p:nvPr>
            <p:ph type="title"/>
          </p:nvPr>
        </p:nvSpPr>
        <p:spPr/>
        <p:txBody>
          <a:bodyPr/>
          <a:lstStyle/>
          <a:p>
            <a:r>
              <a:rPr lang="en-US" dirty="0"/>
              <a:t>Concept and Properties of ROA</a:t>
            </a:r>
          </a:p>
        </p:txBody>
      </p:sp>
      <p:sp>
        <p:nvSpPr>
          <p:cNvPr id="3" name="Content Placeholder 2">
            <a:extLst>
              <a:ext uri="{FF2B5EF4-FFF2-40B4-BE49-F238E27FC236}">
                <a16:creationId xmlns:a16="http://schemas.microsoft.com/office/drawing/2014/main" id="{B6DA3685-B1DD-4100-B37A-15F6C8EDFB06}"/>
              </a:ext>
            </a:extLst>
          </p:cNvPr>
          <p:cNvSpPr>
            <a:spLocks noGrp="1"/>
          </p:cNvSpPr>
          <p:nvPr>
            <p:ph idx="1"/>
          </p:nvPr>
        </p:nvSpPr>
        <p:spPr/>
        <p:txBody>
          <a:bodyPr>
            <a:normAutofit fontScale="62500" lnSpcReduction="20000"/>
          </a:bodyPr>
          <a:lstStyle/>
          <a:p>
            <a:r>
              <a:rPr lang="en-US" b="1" dirty="0"/>
              <a:t>Resource Provider:</a:t>
            </a:r>
          </a:p>
          <a:p>
            <a:r>
              <a:rPr lang="en-US" dirty="0"/>
              <a:t>Server that provides resource is resource providers</a:t>
            </a:r>
          </a:p>
          <a:p>
            <a:r>
              <a:rPr lang="en-US" dirty="0"/>
              <a:t>Ex:- AWS (Amazon web services) and Microsoft Azure</a:t>
            </a:r>
          </a:p>
          <a:p>
            <a:pPr marL="0" indent="0">
              <a:buNone/>
            </a:pPr>
            <a:r>
              <a:rPr lang="en-US" b="1" dirty="0"/>
              <a:t>Resource:- </a:t>
            </a:r>
          </a:p>
          <a:p>
            <a:pPr marL="0" indent="0">
              <a:buNone/>
            </a:pPr>
            <a:r>
              <a:rPr lang="en-US" b="1" dirty="0"/>
              <a:t>Ex:-</a:t>
            </a:r>
            <a:r>
              <a:rPr lang="en-US" dirty="0"/>
              <a:t> Servers , devices , web pages JavaScript document , data </a:t>
            </a:r>
          </a:p>
          <a:p>
            <a:pPr marL="0" indent="0">
              <a:buNone/>
            </a:pPr>
            <a:r>
              <a:rPr lang="en-US" b="1" dirty="0"/>
              <a:t>Resources will have name and unique address or path to it.</a:t>
            </a:r>
          </a:p>
          <a:p>
            <a:pPr marL="0" indent="0">
              <a:buNone/>
            </a:pPr>
            <a:r>
              <a:rPr lang="en-US" b="1" dirty="0"/>
              <a:t>Resource representational:- </a:t>
            </a:r>
          </a:p>
          <a:p>
            <a:pPr>
              <a:buFontTx/>
              <a:buChar char="-"/>
            </a:pPr>
            <a:r>
              <a:rPr lang="en-US" dirty="0"/>
              <a:t>It is the useful information about the current state of a resource , specified with a specific format in a specific language</a:t>
            </a:r>
          </a:p>
          <a:p>
            <a:pPr>
              <a:buFontTx/>
              <a:buChar char="-"/>
            </a:pPr>
            <a:r>
              <a:rPr lang="en-US" dirty="0"/>
              <a:t>Ex:- Transcript of some speech in multiple language</a:t>
            </a:r>
          </a:p>
          <a:p>
            <a:pPr>
              <a:buFontTx/>
              <a:buChar char="-"/>
            </a:pPr>
            <a:r>
              <a:rPr lang="en-US" b="1" dirty="0"/>
              <a:t>Resource link and connectedness:- </a:t>
            </a:r>
          </a:p>
          <a:p>
            <a:pPr>
              <a:buFontTx/>
              <a:buChar char="-"/>
            </a:pPr>
            <a:r>
              <a:rPr lang="en-US" b="1" dirty="0"/>
              <a:t>R</a:t>
            </a:r>
            <a:r>
              <a:rPr lang="en-US" dirty="0"/>
              <a:t>esource link means another resource or the resource itself. Connectedness is al about how reliable and relevant the resource inks are.</a:t>
            </a:r>
          </a:p>
          <a:p>
            <a:pPr>
              <a:buFontTx/>
              <a:buChar char="-"/>
            </a:pPr>
            <a:r>
              <a:rPr lang="en-US" b="1" dirty="0"/>
              <a:t>Ex:- One </a:t>
            </a:r>
            <a:r>
              <a:rPr lang="en-US" dirty="0"/>
              <a:t>resource connected with other resource of same kind (watching videos on </a:t>
            </a:r>
            <a:r>
              <a:rPr lang="en-US" dirty="0" err="1"/>
              <a:t>youtube</a:t>
            </a:r>
            <a:r>
              <a:rPr lang="en-US" dirty="0"/>
              <a:t>)</a:t>
            </a:r>
            <a:endParaRPr lang="en-US" b="1" dirty="0"/>
          </a:p>
        </p:txBody>
      </p:sp>
    </p:spTree>
    <p:extLst>
      <p:ext uri="{BB962C8B-B14F-4D97-AF65-F5344CB8AC3E}">
        <p14:creationId xmlns:p14="http://schemas.microsoft.com/office/powerpoint/2010/main" val="215663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9DBB-554E-4CFD-B298-FB2E5A498335}"/>
              </a:ext>
            </a:extLst>
          </p:cNvPr>
          <p:cNvSpPr>
            <a:spLocks noGrp="1"/>
          </p:cNvSpPr>
          <p:nvPr>
            <p:ph type="title"/>
          </p:nvPr>
        </p:nvSpPr>
        <p:spPr/>
        <p:txBody>
          <a:bodyPr/>
          <a:lstStyle/>
          <a:p>
            <a:r>
              <a:rPr lang="en-US" dirty="0"/>
              <a:t>Concept and properties of ROA</a:t>
            </a:r>
          </a:p>
        </p:txBody>
      </p:sp>
      <p:sp>
        <p:nvSpPr>
          <p:cNvPr id="3" name="Content Placeholder 2">
            <a:extLst>
              <a:ext uri="{FF2B5EF4-FFF2-40B4-BE49-F238E27FC236}">
                <a16:creationId xmlns:a16="http://schemas.microsoft.com/office/drawing/2014/main" id="{F46A741A-070D-485D-B6D8-8C8B269D3752}"/>
              </a:ext>
            </a:extLst>
          </p:cNvPr>
          <p:cNvSpPr>
            <a:spLocks noGrp="1"/>
          </p:cNvSpPr>
          <p:nvPr>
            <p:ph idx="1"/>
          </p:nvPr>
        </p:nvSpPr>
        <p:spPr/>
        <p:txBody>
          <a:bodyPr/>
          <a:lstStyle/>
          <a:p>
            <a:r>
              <a:rPr lang="en-US" b="1" dirty="0"/>
              <a:t>Statelessness:- </a:t>
            </a:r>
          </a:p>
          <a:p>
            <a:pPr>
              <a:buFontTx/>
              <a:buChar char="-"/>
            </a:pPr>
            <a:r>
              <a:rPr lang="en-US" dirty="0"/>
              <a:t>Server won’t store any client state related information , every request should be self-contained.</a:t>
            </a:r>
          </a:p>
          <a:p>
            <a:pPr>
              <a:buFontTx/>
              <a:buChar char="-"/>
            </a:pPr>
            <a:r>
              <a:rPr lang="en-US" b="1" dirty="0"/>
              <a:t>The uniform interface:-</a:t>
            </a:r>
          </a:p>
          <a:p>
            <a:pPr>
              <a:buFontTx/>
              <a:buChar char="-"/>
            </a:pPr>
            <a:r>
              <a:rPr lang="en-US" dirty="0"/>
              <a:t>Uniform interface means all services should happened same way.</a:t>
            </a:r>
          </a:p>
          <a:p>
            <a:pPr>
              <a:buFontTx/>
              <a:buChar char="-"/>
            </a:pPr>
            <a:r>
              <a:rPr lang="en-US" dirty="0"/>
              <a:t>Ex</a:t>
            </a:r>
            <a:r>
              <a:rPr lang="en-US"/>
              <a:t>:- POST, GET,</a:t>
            </a:r>
            <a:r>
              <a:rPr lang="en-US" dirty="0"/>
              <a:t>PUT,DELETE</a:t>
            </a:r>
          </a:p>
        </p:txBody>
      </p:sp>
    </p:spTree>
    <p:extLst>
      <p:ext uri="{BB962C8B-B14F-4D97-AF65-F5344CB8AC3E}">
        <p14:creationId xmlns:p14="http://schemas.microsoft.com/office/powerpoint/2010/main" val="390837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2217</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proxima-nova</vt:lpstr>
      <vt:lpstr>Source Sans Pro</vt:lpstr>
      <vt:lpstr>Office Theme</vt:lpstr>
      <vt:lpstr>Restful web Services</vt:lpstr>
      <vt:lpstr>Restful Methods</vt:lpstr>
      <vt:lpstr>Web Architecture Style</vt:lpstr>
      <vt:lpstr>SOA (Service Oriented Architecture)</vt:lpstr>
      <vt:lpstr>Service Oriented Architecture(SOA)</vt:lpstr>
      <vt:lpstr>Object Oriented Architecture (OOA)</vt:lpstr>
      <vt:lpstr>Resource Oriented Architecture (ROA)</vt:lpstr>
      <vt:lpstr>Concept and Properties of ROA</vt:lpstr>
      <vt:lpstr>Concept and properties of ROA</vt:lpstr>
      <vt:lpstr>Benefits of ROA</vt:lpstr>
      <vt:lpstr>Build a Spring Boot REST API with Java – Easy Steps </vt:lpstr>
      <vt:lpstr>What is JAVA Spring Boot?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Architecture Style</dc:title>
  <dc:creator>surya basnet</dc:creator>
  <cp:lastModifiedBy>surya basnet</cp:lastModifiedBy>
  <cp:revision>13</cp:revision>
  <dcterms:created xsi:type="dcterms:W3CDTF">2021-12-26T21:02:42Z</dcterms:created>
  <dcterms:modified xsi:type="dcterms:W3CDTF">2022-01-06T23:46:34Z</dcterms:modified>
</cp:coreProperties>
</file>