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876C-D28E-40BB-A24F-AEBCA37A805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F3853-049E-489D-B003-573B3693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25" y="877888"/>
            <a:ext cx="422116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37100" cy="3514725"/>
          </a:xfrm>
          <a:noFill/>
          <a:ln/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00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25" y="877888"/>
            <a:ext cx="422116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37100" cy="3514725"/>
          </a:xfrm>
          <a:noFill/>
          <a:ln/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021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27" y="8684926"/>
            <a:ext cx="2972590" cy="457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34852" indent="-282635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30541" indent="-226108">
              <a:defRPr sz="2000">
                <a:solidFill>
                  <a:schemeClr val="tx1"/>
                </a:solidFill>
                <a:latin typeface="Times" charset="0"/>
              </a:defRPr>
            </a:lvl3pPr>
            <a:lvl4pPr marL="1582758" indent="-226108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34974" indent="-226108">
              <a:defRPr sz="2000">
                <a:solidFill>
                  <a:schemeClr val="tx1"/>
                </a:solidFill>
                <a:latin typeface="Times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530AB0C-78C9-4FCE-9682-2EF788A129EE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Principle of Least Privilege likely violated as web server user needs privileges to do all operators permitted on users, including deleting them.</a:t>
            </a:r>
          </a:p>
        </p:txBody>
      </p:sp>
    </p:spTree>
    <p:extLst>
      <p:ext uri="{BB962C8B-B14F-4D97-AF65-F5344CB8AC3E}">
        <p14:creationId xmlns:p14="http://schemas.microsoft.com/office/powerpoint/2010/main" val="110685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99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86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CIT 380: Securing Computer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71CD12AE-F5CB-4883-8DC9-2879467B7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8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3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92E-30EC-4C9D-91CB-845545C229E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81B7-895F-466E-85B1-E307819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4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sweb.hh.nku.edu/csc301/frank/ch13/post_message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Injection Attack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Many web applications take user input from a form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Often this user input is used literally in the construction of a SQL query submitted to a database. For example: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dirty="0"/>
              <a:t>SELECT user FROM table </a:t>
            </a:r>
            <a:br>
              <a:rPr lang="en-US" dirty="0"/>
            </a:br>
            <a:r>
              <a:rPr lang="en-US" dirty="0"/>
              <a:t>WHERE name = ‘</a:t>
            </a:r>
            <a:r>
              <a:rPr lang="en-US" dirty="0" err="1">
                <a:solidFill>
                  <a:srgbClr val="C00000"/>
                </a:solidFill>
              </a:rPr>
              <a:t>user_input</a:t>
            </a:r>
            <a:r>
              <a:rPr lang="en-US" dirty="0"/>
              <a:t>’;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An SQL injection attack involves placing SQL statements in the user input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A470BE-6E98-42DF-BBA2-7DCC05A6C6BC}" type="datetime1">
              <a:rPr lang="en-US" smtClean="0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79110-FBC1-4D55-8FC9-92F848989990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83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400" dirty="0"/>
              <a:t>Login Authentication </a:t>
            </a:r>
            <a:r>
              <a:rPr lang="it-IT" sz="3400" dirty="0"/>
              <a:t>Query</a:t>
            </a:r>
            <a:endParaRPr lang="en-GB" sz="3400" dirty="0"/>
          </a:p>
        </p:txBody>
      </p:sp>
      <p:sp>
        <p:nvSpPr>
          <p:cNvPr id="419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 lIns="0" tIns="0" rIns="0" bIns="0">
            <a:normAutofit fontScale="92500"/>
          </a:bodyPr>
          <a:lstStyle/>
          <a:p>
            <a:pPr marL="431800" indent="-323850" defTabSz="449263" eaLnBrk="1" hangingPunct="1">
              <a:buFont typeface="Arial" charset="0"/>
              <a:buChar char="•"/>
            </a:pPr>
            <a:r>
              <a:rPr lang="it-IT" dirty="0"/>
              <a:t>Standard query to authenticate users:</a:t>
            </a:r>
          </a:p>
          <a:p>
            <a:pPr marL="831850" lvl="1" indent="-323850" defTabSz="449263">
              <a:buNone/>
            </a:pPr>
            <a:r>
              <a:rPr lang="it-IT" sz="2400" dirty="0"/>
              <a:t>select * from users where user='$usern' AND pwd='$password'</a:t>
            </a:r>
          </a:p>
          <a:p>
            <a:pPr marL="431800" indent="-323850" defTabSz="449263"/>
            <a:r>
              <a:rPr lang="it-IT" dirty="0"/>
              <a:t>Classic SQL injection attacks</a:t>
            </a:r>
          </a:p>
          <a:p>
            <a:pPr marL="831850" lvl="1" indent="-323850" defTabSz="449263"/>
            <a:r>
              <a:rPr lang="it-IT" sz="2400" dirty="0"/>
              <a:t>Server side code sets variables $username and $passwd from user input to web form</a:t>
            </a:r>
          </a:p>
          <a:p>
            <a:pPr marL="831850" lvl="1" indent="-323850" defTabSz="449263"/>
            <a:r>
              <a:rPr lang="it-IT" sz="2400" dirty="0"/>
              <a:t>Variables passed to SQL query</a:t>
            </a:r>
          </a:p>
          <a:p>
            <a:pPr marL="831850" lvl="1" indent="-323850" defTabSz="449263">
              <a:buNone/>
            </a:pPr>
            <a:r>
              <a:rPr lang="it-IT" sz="2400" dirty="0"/>
              <a:t>select * from users where user='</a:t>
            </a:r>
            <a:r>
              <a:rPr lang="it-IT" sz="2400" dirty="0">
                <a:solidFill>
                  <a:srgbClr val="C00000"/>
                </a:solidFill>
              </a:rPr>
              <a:t>$username</a:t>
            </a:r>
            <a:r>
              <a:rPr lang="it-IT" sz="2400" dirty="0"/>
              <a:t>' AND pwd</a:t>
            </a:r>
            <a:r>
              <a:rPr lang="it-IT" sz="2400" dirty="0">
                <a:solidFill>
                  <a:srgbClr val="C00000"/>
                </a:solidFill>
              </a:rPr>
              <a:t>='$passwd</a:t>
            </a:r>
            <a:r>
              <a:rPr lang="it-IT" sz="2400" dirty="0"/>
              <a:t>'</a:t>
            </a:r>
          </a:p>
          <a:p>
            <a:pPr marL="431800" indent="-323850" defTabSz="449263"/>
            <a:r>
              <a:rPr lang="it-IT" dirty="0"/>
              <a:t>Special strings can be entered by attacker</a:t>
            </a:r>
          </a:p>
          <a:p>
            <a:pPr marL="831850" lvl="1" indent="-323850" defTabSz="449263">
              <a:buNone/>
            </a:pPr>
            <a:r>
              <a:rPr lang="it-IT" sz="2400" dirty="0"/>
              <a:t>select * from users where user=</a:t>
            </a:r>
            <a:r>
              <a:rPr lang="it-IT" sz="2400" dirty="0">
                <a:solidFill>
                  <a:srgbClr val="C00000"/>
                </a:solidFill>
              </a:rPr>
              <a:t>'M' OR '1=1</a:t>
            </a:r>
            <a:r>
              <a:rPr lang="it-IT" sz="2400" dirty="0"/>
              <a:t>' AND pwd=</a:t>
            </a:r>
            <a:r>
              <a:rPr lang="it-IT" sz="2400" dirty="0">
                <a:solidFill>
                  <a:srgbClr val="C00000"/>
                </a:solidFill>
              </a:rPr>
              <a:t>'M' OR '1=1</a:t>
            </a:r>
            <a:r>
              <a:rPr lang="it-IT" sz="2400" dirty="0"/>
              <a:t>'</a:t>
            </a:r>
          </a:p>
          <a:p>
            <a:pPr marL="431800" indent="-323850" defTabSz="449263" eaLnBrk="1" hangingPunct="1">
              <a:buFont typeface="Arial" charset="0"/>
              <a:buChar char="•"/>
            </a:pPr>
            <a:r>
              <a:rPr lang="it-IT" dirty="0"/>
              <a:t>Result: access obtained without password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FCC9ED-D862-45C2-BA9C-75B74F95E89D}" type="datetime1">
              <a:rPr lang="en-US" smtClean="0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Security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14D61-ACD4-43C4-AF80-BE24D3FB415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61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Some improvements …</a:t>
            </a:r>
          </a:p>
        </p:txBody>
      </p:sp>
      <p:sp>
        <p:nvSpPr>
          <p:cNvPr id="43014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/>
          <a:p>
            <a:pPr marL="431800" indent="-323850" defTabSz="449263" eaLnBrk="1" hangingPunct="1">
              <a:lnSpc>
                <a:spcPct val="90000"/>
              </a:lnSpc>
              <a:buFont typeface="Arial" charset="0"/>
              <a:buChar char="•"/>
            </a:pPr>
            <a:r>
              <a:rPr lang="it-IT" dirty="0"/>
              <a:t>Query modify:</a:t>
            </a:r>
          </a:p>
          <a:p>
            <a:pPr marL="431800" indent="-323850" defTabSz="449263" eaLnBrk="1" hangingPunct="1">
              <a:lnSpc>
                <a:spcPct val="90000"/>
              </a:lnSpc>
              <a:buFont typeface="Arial" charset="0"/>
              <a:buChar char="•"/>
            </a:pPr>
            <a:r>
              <a:rPr lang="it-IT" dirty="0"/>
              <a:t>select user,pwd from users </a:t>
            </a:r>
            <a:br>
              <a:rPr lang="it-IT" dirty="0"/>
            </a:br>
            <a:r>
              <a:rPr lang="it-IT" dirty="0"/>
              <a:t>where user='</a:t>
            </a:r>
            <a:r>
              <a:rPr lang="it-IT" b="1" dirty="0"/>
              <a:t>$usern</a:t>
            </a:r>
            <a:r>
              <a:rPr lang="it-IT" dirty="0"/>
              <a:t>‘</a:t>
            </a:r>
          </a:p>
          <a:p>
            <a:pPr marL="431800" indent="-323850" defTabSz="449263" eaLnBrk="1" hangingPunct="1">
              <a:lnSpc>
                <a:spcPct val="90000"/>
              </a:lnSpc>
              <a:buFont typeface="Arial" charset="0"/>
              <a:buChar char="•"/>
            </a:pPr>
            <a:r>
              <a:rPr lang="it-IT" b="1" dirty="0"/>
              <a:t>$usern</a:t>
            </a:r>
            <a:r>
              <a:rPr lang="it-IT" dirty="0"/>
              <a:t>=“</a:t>
            </a:r>
            <a:r>
              <a:rPr lang="it-IT" dirty="0">
                <a:solidFill>
                  <a:srgbClr val="C00000"/>
                </a:solidFill>
              </a:rPr>
              <a:t>M' OR '1=1</a:t>
            </a:r>
            <a:r>
              <a:rPr lang="it-IT" dirty="0"/>
              <a:t>”;</a:t>
            </a:r>
          </a:p>
          <a:p>
            <a:pPr marL="431800" indent="-323850" defTabSz="449263" eaLnBrk="1" hangingPunct="1">
              <a:lnSpc>
                <a:spcPct val="90000"/>
              </a:lnSpc>
              <a:buFont typeface="Arial" charset="0"/>
              <a:buChar char="•"/>
            </a:pPr>
            <a:r>
              <a:rPr lang="it-IT" dirty="0"/>
              <a:t>Result: the entire table</a:t>
            </a:r>
          </a:p>
          <a:p>
            <a:pPr marL="431800" indent="-323850" defTabSz="449263" eaLnBrk="1" hangingPunct="1">
              <a:lnSpc>
                <a:spcPct val="90000"/>
              </a:lnSpc>
              <a:buFont typeface="Arial" charset="0"/>
              <a:buChar char="•"/>
            </a:pPr>
            <a:r>
              <a:rPr lang="it-IT" dirty="0"/>
              <a:t>We can check:</a:t>
            </a:r>
          </a:p>
          <a:p>
            <a:pPr marL="863600" lvl="1" indent="-287338" defTabSz="449263" eaLnBrk="1" hangingPunct="1">
              <a:lnSpc>
                <a:spcPct val="90000"/>
              </a:lnSpc>
              <a:buFont typeface="Arial" charset="0"/>
              <a:buChar char="•"/>
            </a:pPr>
            <a:r>
              <a:rPr lang="it-IT" dirty="0"/>
              <a:t>only one tuple result</a:t>
            </a:r>
          </a:p>
          <a:p>
            <a:pPr marL="863600" lvl="1" indent="-287338" defTabSz="449263" eaLnBrk="1" hangingPunct="1">
              <a:lnSpc>
                <a:spcPct val="90000"/>
              </a:lnSpc>
              <a:buFont typeface="Arial" charset="0"/>
              <a:buChar char="•"/>
            </a:pPr>
            <a:r>
              <a:rPr lang="it-IT" dirty="0"/>
              <a:t>formal correctness of the result</a:t>
            </a:r>
          </a:p>
          <a:p>
            <a:pPr marL="431800" indent="-323850" defTabSz="449263" eaLnBrk="1" hangingPunct="1">
              <a:lnSpc>
                <a:spcPct val="90000"/>
              </a:lnSpc>
              <a:buFont typeface="Arial" charset="0"/>
              <a:buChar char="•"/>
            </a:pPr>
            <a:r>
              <a:rPr lang="it-IT" b="1" dirty="0"/>
              <a:t>$usern</a:t>
            </a:r>
            <a:r>
              <a:rPr lang="it-IT" dirty="0"/>
              <a:t>=“M' ; drop table user;”?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56D808-4F59-4684-B9F7-B77276FA4AE5}" type="datetime1">
              <a:rPr lang="en-US" smtClean="0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Security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7D279-1E70-41C3-A0AF-F81725D084D4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173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400"/>
              <a:t>CIT 380: Securing Computer Systems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400"/>
              <a:t>Slide #</a:t>
            </a:r>
            <a:fld id="{8407B06B-BF13-4FCB-A5FF-447DA59C0A5C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SQL Injection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62088"/>
            <a:ext cx="4038600" cy="4557712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App sends form to user.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Attacker submits form with SQL exploit data.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Application builds string with exploit data.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Application sends SQL query to DB.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DB executes query, including exploit, sends data back to application.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Application returns data to user.</a:t>
            </a:r>
          </a:p>
        </p:txBody>
      </p:sp>
      <p:pic>
        <p:nvPicPr>
          <p:cNvPr id="20486" name="Picture 4" descr="MCj040426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1658938"/>
            <a:ext cx="145415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 descr="MCj040415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637088"/>
            <a:ext cx="130175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4795838" y="13160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Attacker</a:t>
            </a:r>
          </a:p>
        </p:txBody>
      </p:sp>
      <p:sp>
        <p:nvSpPr>
          <p:cNvPr id="20489" name="Firewall"/>
          <p:cNvSpPr>
            <a:spLocks noEditPoints="1" noChangeArrowheads="1"/>
          </p:cNvSpPr>
          <p:nvPr/>
        </p:nvSpPr>
        <p:spPr bwMode="auto">
          <a:xfrm>
            <a:off x="4389438" y="3643313"/>
            <a:ext cx="19050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42771193 h 21600"/>
              <a:gd name="T8" fmla="*/ 2147483647 w 21600"/>
              <a:gd name="T9" fmla="*/ 485542386 h 21600"/>
              <a:gd name="T10" fmla="*/ 2147483647 w 21600"/>
              <a:gd name="T11" fmla="*/ 485542386 h 21600"/>
              <a:gd name="T12" fmla="*/ 370439640 w 21600"/>
              <a:gd name="T13" fmla="*/ 485542386 h 21600"/>
              <a:gd name="T14" fmla="*/ 370439640 w 21600"/>
              <a:gd name="T15" fmla="*/ 24277119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32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8" descr="MCj040415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4619625"/>
            <a:ext cx="13017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4594225" y="585946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Web Server</a:t>
            </a:r>
          </a:p>
        </p:txBody>
      </p:sp>
      <p:sp>
        <p:nvSpPr>
          <p:cNvPr id="20492" name="Text Box 10"/>
          <p:cNvSpPr txBox="1">
            <a:spLocks noChangeArrowheads="1"/>
          </p:cNvSpPr>
          <p:nvPr/>
        </p:nvSpPr>
        <p:spPr bwMode="auto">
          <a:xfrm>
            <a:off x="7065963" y="585311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DB Server</a:t>
            </a:r>
          </a:p>
        </p:txBody>
      </p:sp>
      <p:sp>
        <p:nvSpPr>
          <p:cNvPr id="20493" name="Text Box 11"/>
          <p:cNvSpPr txBox="1">
            <a:spLocks noChangeArrowheads="1"/>
          </p:cNvSpPr>
          <p:nvPr/>
        </p:nvSpPr>
        <p:spPr bwMode="auto">
          <a:xfrm>
            <a:off x="6437313" y="3729038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Firewall</a:t>
            </a:r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 flipH="1">
            <a:off x="5257800" y="3124200"/>
            <a:ext cx="11113" cy="1595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 flipV="1">
            <a:off x="5934075" y="5364163"/>
            <a:ext cx="1066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Rectangle 14"/>
          <p:cNvSpPr>
            <a:spLocks noChangeArrowheads="1"/>
          </p:cNvSpPr>
          <p:nvPr/>
        </p:nvSpPr>
        <p:spPr bwMode="auto">
          <a:xfrm>
            <a:off x="6248400" y="1600200"/>
            <a:ext cx="2209800" cy="1600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5"/>
          <p:cNvSpPr>
            <a:spLocks noChangeArrowheads="1"/>
          </p:cNvSpPr>
          <p:nvPr/>
        </p:nvSpPr>
        <p:spPr bwMode="auto">
          <a:xfrm>
            <a:off x="7086600" y="1905000"/>
            <a:ext cx="11430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6400800" y="1905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User</a:t>
            </a:r>
          </a:p>
        </p:txBody>
      </p:sp>
      <p:sp>
        <p:nvSpPr>
          <p:cNvPr id="20499" name="Rectangle 17"/>
          <p:cNvSpPr>
            <a:spLocks noChangeArrowheads="1"/>
          </p:cNvSpPr>
          <p:nvPr/>
        </p:nvSpPr>
        <p:spPr bwMode="auto">
          <a:xfrm>
            <a:off x="7086600" y="2438400"/>
            <a:ext cx="11430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Text Box 18"/>
          <p:cNvSpPr txBox="1">
            <a:spLocks noChangeArrowheads="1"/>
          </p:cNvSpPr>
          <p:nvPr/>
        </p:nvSpPr>
        <p:spPr bwMode="auto">
          <a:xfrm>
            <a:off x="6388100" y="2438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Pass</a:t>
            </a:r>
          </a:p>
        </p:txBody>
      </p:sp>
      <p:sp>
        <p:nvSpPr>
          <p:cNvPr id="20501" name="Text Box 19"/>
          <p:cNvSpPr txBox="1">
            <a:spLocks noChangeArrowheads="1"/>
          </p:cNvSpPr>
          <p:nvPr/>
        </p:nvSpPr>
        <p:spPr bwMode="auto">
          <a:xfrm>
            <a:off x="7065963" y="18732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‘ or 1=1--</a:t>
            </a:r>
          </a:p>
        </p:txBody>
      </p:sp>
    </p:spTree>
    <p:extLst>
      <p:ext uri="{BB962C8B-B14F-4D97-AF65-F5344CB8AC3E}">
        <p14:creationId xmlns:p14="http://schemas.microsoft.com/office/powerpoint/2010/main" val="291506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400"/>
              <a:t>CIT 380: Securing Computer Systems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400"/>
              <a:t>Slide #</a:t>
            </a:r>
            <a:fld id="{2DCACEEB-8EDA-4C77-BFAA-94418302B26B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SQL Injection in PHP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$query = "select count(*) from users where username = '$username' and password = '$password'";</a:t>
            </a:r>
          </a:p>
          <a:p>
            <a:pPr eaLnBrk="1" hangingPunct="1">
              <a:buFontTx/>
              <a:buNone/>
            </a:pPr>
            <a:r>
              <a:rPr lang="en-US" sz="2800" dirty="0"/>
              <a:t>$result = @</a:t>
            </a:r>
            <a:r>
              <a:rPr lang="en-US" sz="2800" dirty="0" err="1"/>
              <a:t>mysqli_query</a:t>
            </a:r>
            <a:r>
              <a:rPr lang="en-US" sz="2800" dirty="0"/>
              <a:t>($</a:t>
            </a:r>
            <a:r>
              <a:rPr lang="en-US" sz="2800" dirty="0" err="1"/>
              <a:t>dbc</a:t>
            </a:r>
            <a:r>
              <a:rPr lang="en-US" sz="2800" dirty="0"/>
              <a:t>, $query);</a:t>
            </a:r>
          </a:p>
        </p:txBody>
      </p:sp>
    </p:spTree>
    <p:extLst>
      <p:ext uri="{BB962C8B-B14F-4D97-AF65-F5344CB8AC3E}">
        <p14:creationId xmlns:p14="http://schemas.microsoft.com/office/powerpoint/2010/main" val="6537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400"/>
              <a:t>CIT 380: Securing Computer Systems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400"/>
              <a:t>Slide #</a:t>
            </a:r>
            <a:fld id="{2AEB9D1A-CC71-4074-BD84-F0E35E8B22AA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SQL Injection Attack #1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Unauthorized Access Attempt:</a:t>
            </a:r>
          </a:p>
          <a:p>
            <a:pPr lvl="1"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password =</a:t>
            </a:r>
            <a:r>
              <a:rPr lang="en-US" b="1"/>
              <a:t> ’ or 1=1 --</a:t>
            </a:r>
          </a:p>
          <a:p>
            <a:pPr eaLnBrk="1" hangingPunct="1">
              <a:buFontTx/>
              <a:buNone/>
            </a:pPr>
            <a:r>
              <a:rPr lang="en-US"/>
              <a:t>SQL statement becomes:</a:t>
            </a:r>
          </a:p>
          <a:p>
            <a:pPr lvl="1" eaLnBrk="1" hangingPunct="1">
              <a:buFontTx/>
              <a:buNone/>
            </a:pPr>
            <a:r>
              <a:rPr lang="en-US" b="1"/>
              <a:t>select count(*) from </a:t>
            </a:r>
            <a:r>
              <a:rPr lang="en-US" i="1"/>
              <a:t>users </a:t>
            </a:r>
            <a:r>
              <a:rPr lang="en-US" b="1"/>
              <a:t>where </a:t>
            </a:r>
            <a:r>
              <a:rPr lang="en-US" i="1"/>
              <a:t>username = ‘user’ </a:t>
            </a:r>
            <a:r>
              <a:rPr lang="en-US" b="1"/>
              <a:t>and</a:t>
            </a:r>
            <a:r>
              <a:rPr lang="en-US" i="1"/>
              <a:t> password = ‘’ </a:t>
            </a:r>
            <a:r>
              <a:rPr lang="en-US" b="1"/>
              <a:t>or 1=1 --</a:t>
            </a:r>
          </a:p>
          <a:p>
            <a:pPr lvl="1" eaLnBrk="1" hangingPunct="1">
              <a:buFontTx/>
              <a:buNone/>
            </a:pPr>
            <a:r>
              <a:rPr lang="en-US"/>
              <a:t>Checks if password is empty OR 1=1, which is always true, permitting access.</a:t>
            </a:r>
          </a:p>
          <a:p>
            <a:pPr lvl="1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400"/>
              <a:t>CIT 380: Securing Computer Systems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400"/>
              <a:t>Slide #</a:t>
            </a:r>
            <a:fld id="{04927B09-754E-4460-9CD8-E763D9B11801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SQL Injection Attack #2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Database Modification Attack:</a:t>
            </a:r>
          </a:p>
          <a:p>
            <a:pPr lvl="1"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password = </a:t>
            </a:r>
            <a:r>
              <a:rPr lang="en-US" b="1"/>
              <a:t> </a:t>
            </a:r>
            <a:r>
              <a:rPr lang="en-US"/>
              <a:t>foo’; </a:t>
            </a:r>
            <a:r>
              <a:rPr lang="en-US" b="1"/>
              <a:t>delete from table</a:t>
            </a:r>
            <a:r>
              <a:rPr lang="en-US"/>
              <a:t> </a:t>
            </a:r>
            <a:r>
              <a:rPr lang="en-US" i="1"/>
              <a:t>users</a:t>
            </a:r>
            <a:r>
              <a:rPr lang="en-US"/>
              <a:t> </a:t>
            </a:r>
            <a:r>
              <a:rPr lang="en-US" b="1"/>
              <a:t>where</a:t>
            </a:r>
            <a:r>
              <a:rPr lang="en-US"/>
              <a:t> </a:t>
            </a:r>
            <a:r>
              <a:rPr lang="en-US" i="1"/>
              <a:t>username</a:t>
            </a:r>
            <a:r>
              <a:rPr lang="en-US"/>
              <a:t> </a:t>
            </a:r>
            <a:r>
              <a:rPr lang="en-US" b="1"/>
              <a:t>like</a:t>
            </a:r>
            <a:r>
              <a:rPr lang="en-US"/>
              <a:t> ‘%</a:t>
            </a:r>
          </a:p>
          <a:p>
            <a:pPr eaLnBrk="1" hangingPunct="1">
              <a:buFontTx/>
              <a:buNone/>
            </a:pPr>
            <a:r>
              <a:rPr lang="en-US"/>
              <a:t>Database executes </a:t>
            </a:r>
            <a:r>
              <a:rPr lang="en-US" b="1" i="1"/>
              <a:t>two</a:t>
            </a:r>
            <a:r>
              <a:rPr lang="en-US"/>
              <a:t> SQL statements:</a:t>
            </a:r>
          </a:p>
          <a:p>
            <a:pPr lvl="1" eaLnBrk="1" hangingPunct="1">
              <a:buFontTx/>
              <a:buNone/>
            </a:pPr>
            <a:r>
              <a:rPr lang="en-US" b="1"/>
              <a:t>select count(*) from </a:t>
            </a:r>
            <a:r>
              <a:rPr lang="en-US" i="1"/>
              <a:t>users </a:t>
            </a:r>
            <a:r>
              <a:rPr lang="en-US" b="1"/>
              <a:t>where </a:t>
            </a:r>
            <a:r>
              <a:rPr lang="en-US" i="1"/>
              <a:t>username = ‘user’ </a:t>
            </a:r>
            <a:r>
              <a:rPr lang="en-US" b="1"/>
              <a:t>and</a:t>
            </a:r>
            <a:r>
              <a:rPr lang="en-US" i="1"/>
              <a:t> password = ‘foo’</a:t>
            </a:r>
          </a:p>
          <a:p>
            <a:pPr lvl="1" eaLnBrk="1" hangingPunct="1">
              <a:buFontTx/>
              <a:buNone/>
            </a:pPr>
            <a:r>
              <a:rPr lang="en-US" b="1"/>
              <a:t>delete from table</a:t>
            </a:r>
            <a:r>
              <a:rPr lang="en-US"/>
              <a:t> </a:t>
            </a:r>
            <a:r>
              <a:rPr lang="en-US" i="1"/>
              <a:t>users</a:t>
            </a:r>
            <a:r>
              <a:rPr lang="en-US"/>
              <a:t> </a:t>
            </a:r>
            <a:r>
              <a:rPr lang="en-US" b="1"/>
              <a:t>where</a:t>
            </a:r>
            <a:r>
              <a:rPr lang="en-US"/>
              <a:t> </a:t>
            </a:r>
            <a:r>
              <a:rPr lang="en-US" i="1"/>
              <a:t>username</a:t>
            </a:r>
            <a:r>
              <a:rPr lang="en-US"/>
              <a:t> </a:t>
            </a:r>
            <a:r>
              <a:rPr lang="en-US" b="1"/>
              <a:t>like</a:t>
            </a:r>
            <a:r>
              <a:rPr lang="en-US"/>
              <a:t> ‘%’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7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mysqli_real_escape_string</a:t>
            </a:r>
            <a:r>
              <a:rPr lang="en-US" dirty="0"/>
              <a:t>()</a:t>
            </a:r>
          </a:p>
          <a:p>
            <a:r>
              <a:rPr lang="en-US" dirty="0"/>
              <a:t>Prepared statements</a:t>
            </a:r>
          </a:p>
        </p:txBody>
      </p:sp>
    </p:spTree>
    <p:extLst>
      <p:ext uri="{BB962C8B-B14F-4D97-AF65-F5344CB8AC3E}">
        <p14:creationId xmlns:p14="http://schemas.microsoft.com/office/powerpoint/2010/main" val="146369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post_message.php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13.6 on pages 444-5</a:t>
            </a:r>
          </a:p>
          <a:p>
            <a:r>
              <a:rPr lang="en-US" dirty="0">
                <a:hlinkClick r:id="rId2"/>
              </a:rPr>
              <a:t>http://csweb.hh.nku.edu/csc301/frank/ch13/post_message.php</a:t>
            </a:r>
            <a:r>
              <a:rPr lang="en-US" dirty="0"/>
              <a:t> </a:t>
            </a:r>
          </a:p>
          <a:p>
            <a:r>
              <a:rPr lang="en-US" dirty="0"/>
              <a:t>ch13\</a:t>
            </a:r>
            <a:r>
              <a:rPr lang="en-US" dirty="0" err="1"/>
              <a:t>post_message.php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7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537</Words>
  <Application>Microsoft Office PowerPoint</Application>
  <PresentationFormat>On-screen Show (4:3)</PresentationFormat>
  <Paragraphs>79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</vt:lpstr>
      <vt:lpstr>Wingdings</vt:lpstr>
      <vt:lpstr>Office Theme</vt:lpstr>
      <vt:lpstr>SQL Injection Attack</vt:lpstr>
      <vt:lpstr>Login Authentication Query</vt:lpstr>
      <vt:lpstr>Some improvements …</vt:lpstr>
      <vt:lpstr>SQL Injection</vt:lpstr>
      <vt:lpstr>SQL Injection in PHP</vt:lpstr>
      <vt:lpstr>SQL Injection Attack #1</vt:lpstr>
      <vt:lpstr>SQL Injection Attack #2</vt:lpstr>
      <vt:lpstr>Preventing SQL Injection Attacks</vt:lpstr>
      <vt:lpstr>post_message.php</vt:lpstr>
    </vt:vector>
  </TitlesOfParts>
  <Company>NKU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Frank</dc:creator>
  <cp:lastModifiedBy>surya basnet</cp:lastModifiedBy>
  <cp:revision>131</cp:revision>
  <dcterms:created xsi:type="dcterms:W3CDTF">2013-11-18T13:00:35Z</dcterms:created>
  <dcterms:modified xsi:type="dcterms:W3CDTF">2022-01-03T00:09:03Z</dcterms:modified>
</cp:coreProperties>
</file>