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a23cfacc2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a23cfacc2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a42b75c50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a42b75c50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a23cfacc2d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a23cfacc2d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a42b75c50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a42b75c50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a42b75c50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a42b75c50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a42b75c50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a42b75c50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42b75c50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a42b75c50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42b75c50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42b75c50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42b75c50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a42b75c50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a23cfacc2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a23cfacc2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a42b75c508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a42b75c508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a42b75c50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a42b75c50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a42b75c508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a42b75c50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a42b75c50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a42b75c50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23cfacc2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23cfacc2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23cfacc2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23cfacc2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a23cfacc2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a23cfacc2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a23cfacc2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a23cfacc2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a23cfacc2d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a23cfacc2d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a42b75c50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a42b75c50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a42b75c50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a42b75c50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413050"/>
            <a:ext cx="8520600" cy="9234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b="1" lang="en" sz="4800"/>
              <a:t>Emergen</a:t>
            </a:r>
            <a:r>
              <a:rPr b="1" lang="en" sz="4800">
                <a:solidFill>
                  <a:srgbClr val="374151"/>
                </a:solidFill>
              </a:rPr>
              <a:t> | </a:t>
            </a:r>
            <a:r>
              <a:rPr b="1" lang="en" sz="4800"/>
              <a:t>Sim</a:t>
            </a:r>
            <a:endParaRPr b="1" sz="48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Clr>
                <a:schemeClr val="dk1"/>
              </a:buClr>
              <a:buSzPct val="32352"/>
              <a:buFont typeface="Arial"/>
              <a:buNone/>
            </a:pPr>
            <a:r>
              <a:rPr b="1" lang="en" sz="3400">
                <a:solidFill>
                  <a:srgbClr val="374151"/>
                </a:solidFill>
                <a:latin typeface="Roboto"/>
                <a:ea typeface="Roboto"/>
                <a:cs typeface="Roboto"/>
                <a:sym typeface="Roboto"/>
              </a:rPr>
              <a:t>Data Analysis and Simulation Modeling for Optimizing Urban Emergency Response Systems</a:t>
            </a:r>
            <a:endParaRPr/>
          </a:p>
        </p:txBody>
      </p:sp>
      <p:sp>
        <p:nvSpPr>
          <p:cNvPr id="56" name="Google Shape;56;p13"/>
          <p:cNvSpPr txBox="1"/>
          <p:nvPr/>
        </p:nvSpPr>
        <p:spPr>
          <a:xfrm>
            <a:off x="297025" y="4567900"/>
            <a:ext cx="4803600" cy="4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By Surya Chand Rayala </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Resource Characteristics</a:t>
            </a:r>
            <a:endParaRPr b="1" u="sng"/>
          </a:p>
        </p:txBody>
      </p:sp>
      <p:sp>
        <p:nvSpPr>
          <p:cNvPr id="112" name="Google Shape;112;p22"/>
          <p:cNvSpPr txBox="1"/>
          <p:nvPr>
            <p:ph idx="1" type="body"/>
          </p:nvPr>
        </p:nvSpPr>
        <p:spPr>
          <a:xfrm>
            <a:off x="311700" y="726925"/>
            <a:ext cx="8520600" cy="3416400"/>
          </a:xfrm>
          <a:prstGeom prst="rect">
            <a:avLst/>
          </a:prstGeom>
        </p:spPr>
        <p:txBody>
          <a:bodyPr anchorCtr="0" anchor="t" bIns="91425" lIns="91425" spcFirstLastPara="1" rIns="91425" wrap="square" tIns="91425">
            <a:normAutofit/>
          </a:bodyPr>
          <a:lstStyle/>
          <a:p>
            <a:pPr indent="-323850" lvl="0" marL="457200" rtl="0" algn="l">
              <a:spcBef>
                <a:spcPts val="1500"/>
              </a:spcBef>
              <a:spcAft>
                <a:spcPts val="0"/>
              </a:spcAft>
              <a:buClr>
                <a:srgbClr val="374151"/>
              </a:buClr>
              <a:buSzPts val="1500"/>
              <a:buFont typeface="Roboto"/>
              <a:buChar char="●"/>
            </a:pPr>
            <a:r>
              <a:rPr b="1" lang="en" sz="1500">
                <a:solidFill>
                  <a:srgbClr val="374151"/>
                </a:solidFill>
                <a:latin typeface="Roboto"/>
                <a:ea typeface="Roboto"/>
                <a:cs typeface="Roboto"/>
                <a:sym typeface="Roboto"/>
              </a:rPr>
              <a:t>Realistic Resource Constraints:</a:t>
            </a:r>
            <a:br>
              <a:rPr b="1" lang="en" sz="1500">
                <a:solidFill>
                  <a:srgbClr val="374151"/>
                </a:solidFill>
                <a:latin typeface="Roboto"/>
                <a:ea typeface="Roboto"/>
                <a:cs typeface="Roboto"/>
                <a:sym typeface="Roboto"/>
              </a:rPr>
            </a:br>
            <a:endParaRPr b="1" sz="1500">
              <a:solidFill>
                <a:srgbClr val="374151"/>
              </a:solidFill>
              <a:latin typeface="Roboto"/>
              <a:ea typeface="Roboto"/>
              <a:cs typeface="Roboto"/>
              <a:sym typeface="Roboto"/>
            </a:endParaRPr>
          </a:p>
          <a:p>
            <a:pPr indent="-323850" lvl="1" marL="914400" rtl="0" algn="l">
              <a:spcBef>
                <a:spcPts val="0"/>
              </a:spcBef>
              <a:spcAft>
                <a:spcPts val="0"/>
              </a:spcAft>
              <a:buClr>
                <a:srgbClr val="374151"/>
              </a:buClr>
              <a:buSzPts val="1500"/>
              <a:buFont typeface="Roboto"/>
              <a:buChar char="○"/>
            </a:pPr>
            <a:r>
              <a:rPr lang="en" sz="1500">
                <a:solidFill>
                  <a:srgbClr val="374151"/>
                </a:solidFill>
                <a:latin typeface="Roboto"/>
                <a:ea typeface="Roboto"/>
                <a:cs typeface="Roboto"/>
                <a:sym typeface="Roboto"/>
              </a:rPr>
              <a:t>The simulation incorporates realistic limitations for each type of emergency resource (e.g., ’A’, ’B’).</a:t>
            </a:r>
            <a:br>
              <a:rPr lang="en" sz="1500">
                <a:solidFill>
                  <a:srgbClr val="374151"/>
                </a:solidFill>
                <a:latin typeface="Roboto"/>
                <a:ea typeface="Roboto"/>
                <a:cs typeface="Roboto"/>
                <a:sym typeface="Roboto"/>
              </a:rPr>
            </a:br>
            <a:endParaRPr sz="1500">
              <a:solidFill>
                <a:srgbClr val="374151"/>
              </a:solidFill>
              <a:latin typeface="Roboto"/>
              <a:ea typeface="Roboto"/>
              <a:cs typeface="Roboto"/>
              <a:sym typeface="Roboto"/>
            </a:endParaRPr>
          </a:p>
          <a:p>
            <a:pPr indent="-323850" lvl="1" marL="914400" rtl="0" algn="l">
              <a:spcBef>
                <a:spcPts val="0"/>
              </a:spcBef>
              <a:spcAft>
                <a:spcPts val="0"/>
              </a:spcAft>
              <a:buClr>
                <a:srgbClr val="374151"/>
              </a:buClr>
              <a:buSzPts val="1500"/>
              <a:buFont typeface="Roboto"/>
              <a:buChar char="○"/>
            </a:pPr>
            <a:r>
              <a:rPr lang="en" sz="1500">
                <a:solidFill>
                  <a:srgbClr val="374151"/>
                </a:solidFill>
                <a:latin typeface="Roboto"/>
                <a:ea typeface="Roboto"/>
                <a:cs typeface="Roboto"/>
                <a:sym typeface="Roboto"/>
              </a:rPr>
              <a:t>These constraints include operational ranges (effective distances from their stations) and specialization in handling specific severity levels of incidents.</a:t>
            </a:r>
            <a:endParaRPr sz="1500">
              <a:solidFill>
                <a:srgbClr val="374151"/>
              </a:solidFill>
              <a:latin typeface="Roboto"/>
              <a:ea typeface="Roboto"/>
              <a:cs typeface="Roboto"/>
              <a:sym typeface="Roboto"/>
            </a:endParaRPr>
          </a:p>
          <a:p>
            <a:pPr indent="0" lvl="0" marL="457200" rtl="0" algn="l">
              <a:spcBef>
                <a:spcPts val="1500"/>
              </a:spcBef>
              <a:spcAft>
                <a:spcPts val="0"/>
              </a:spcAft>
              <a:buNone/>
            </a:pPr>
            <a:r>
              <a:t/>
            </a:r>
            <a:endParaRPr sz="1200">
              <a:solidFill>
                <a:srgbClr val="374151"/>
              </a:solidFill>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0"/>
            <a:ext cx="85206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sz="2400" u="sng">
                <a:solidFill>
                  <a:srgbClr val="374151"/>
                </a:solidFill>
                <a:latin typeface="Roboto"/>
                <a:ea typeface="Roboto"/>
                <a:cs typeface="Roboto"/>
                <a:sym typeface="Roboto"/>
              </a:rPr>
              <a:t>Initializing the Environment</a:t>
            </a:r>
            <a:endParaRPr b="1" sz="2400" u="sng">
              <a:solidFill>
                <a:srgbClr val="244084"/>
              </a:solidFill>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1" lang="en">
                <a:solidFill>
                  <a:srgbClr val="0F0F0F"/>
                </a:solidFill>
                <a:latin typeface="Roboto"/>
                <a:ea typeface="Roboto"/>
                <a:cs typeface="Roboto"/>
                <a:sym typeface="Roboto"/>
              </a:rPr>
              <a:t>The simulation is influenced by the following key inputs:</a:t>
            </a:r>
            <a:endParaRPr b="1">
              <a:solidFill>
                <a:srgbClr val="0F0F0F"/>
              </a:solidFill>
              <a:latin typeface="Roboto"/>
              <a:ea typeface="Roboto"/>
              <a:cs typeface="Roboto"/>
              <a:sym typeface="Roboto"/>
            </a:endParaRPr>
          </a:p>
          <a:p>
            <a:pPr indent="-323850" lvl="0" marL="457200" rtl="0" algn="l">
              <a:spcBef>
                <a:spcPts val="1200"/>
              </a:spcBef>
              <a:spcAft>
                <a:spcPts val="0"/>
              </a:spcAft>
              <a:buClr>
                <a:schemeClr val="dk1"/>
              </a:buClr>
              <a:buSzPts val="1500"/>
              <a:buFont typeface="Roboto"/>
              <a:buAutoNum type="arabicPeriod"/>
            </a:pPr>
            <a:r>
              <a:rPr lang="en" sz="1500">
                <a:solidFill>
                  <a:schemeClr val="dk1"/>
                </a:solidFill>
                <a:latin typeface="Roboto"/>
                <a:ea typeface="Roboto"/>
                <a:cs typeface="Roboto"/>
                <a:sym typeface="Roboto"/>
              </a:rPr>
              <a:t>The Incident probabilities dataset in the aforementioned format.</a:t>
            </a:r>
            <a:br>
              <a:rPr lang="en" sz="1500">
                <a:solidFill>
                  <a:schemeClr val="dk1"/>
                </a:solidFill>
                <a:latin typeface="Roboto"/>
                <a:ea typeface="Roboto"/>
                <a:cs typeface="Roboto"/>
                <a:sym typeface="Roboto"/>
              </a:rPr>
            </a:b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AutoNum type="arabicPeriod"/>
            </a:pPr>
            <a:r>
              <a:rPr lang="en" sz="1500">
                <a:solidFill>
                  <a:schemeClr val="dk1"/>
                </a:solidFill>
                <a:latin typeface="Roboto"/>
                <a:ea typeface="Roboto"/>
                <a:cs typeface="Roboto"/>
                <a:sym typeface="Roboto"/>
              </a:rPr>
              <a:t>time chunk (e.g., morning, afternoon) and day of the week.</a:t>
            </a:r>
            <a:br>
              <a:rPr lang="en" sz="1500">
                <a:solidFill>
                  <a:schemeClr val="dk1"/>
                </a:solidFill>
                <a:latin typeface="Roboto"/>
                <a:ea typeface="Roboto"/>
                <a:cs typeface="Roboto"/>
                <a:sym typeface="Roboto"/>
              </a:rPr>
            </a:b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AutoNum type="arabicPeriod"/>
            </a:pPr>
            <a:r>
              <a:rPr lang="en" sz="1500">
                <a:solidFill>
                  <a:schemeClr val="dk1"/>
                </a:solidFill>
                <a:latin typeface="Roboto"/>
                <a:ea typeface="Roboto"/>
                <a:cs typeface="Roboto"/>
                <a:sym typeface="Roboto"/>
              </a:rPr>
              <a:t>configurations of emergency resources, each with unique types and initial stationing.</a:t>
            </a:r>
            <a:endParaRPr sz="1500">
              <a:solidFill>
                <a:schemeClr val="dk1"/>
              </a:solidFill>
              <a:latin typeface="Roboto"/>
              <a:ea typeface="Roboto"/>
              <a:cs typeface="Roboto"/>
              <a:sym typeface="Roboto"/>
            </a:endParaRPr>
          </a:p>
          <a:p>
            <a:pPr indent="0" lvl="0" marL="45720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2654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u="sng">
                <a:solidFill>
                  <a:srgbClr val="374151"/>
                </a:solidFill>
                <a:latin typeface="Roboto"/>
                <a:ea typeface="Roboto"/>
                <a:cs typeface="Roboto"/>
                <a:sym typeface="Roboto"/>
              </a:rPr>
              <a:t>Process of Incident Simulation</a:t>
            </a:r>
            <a:endParaRPr b="1" sz="2400" u="sng"/>
          </a:p>
        </p:txBody>
      </p:sp>
      <p:sp>
        <p:nvSpPr>
          <p:cNvPr id="124" name="Google Shape;124;p24"/>
          <p:cNvSpPr txBox="1"/>
          <p:nvPr>
            <p:ph idx="1" type="body"/>
          </p:nvPr>
        </p:nvSpPr>
        <p:spPr>
          <a:xfrm>
            <a:off x="265450" y="662175"/>
            <a:ext cx="8520600" cy="4051200"/>
          </a:xfrm>
          <a:prstGeom prst="rect">
            <a:avLst/>
          </a:prstGeom>
        </p:spPr>
        <p:txBody>
          <a:bodyPr anchorCtr="0" anchor="t" bIns="91425" lIns="91425" spcFirstLastPara="1" rIns="91425" wrap="square" tIns="91425">
            <a:spAutoFit/>
          </a:bodyPr>
          <a:lstStyle/>
          <a:p>
            <a:pPr indent="-298450" lvl="0" marL="457200" rtl="0" algn="l">
              <a:spcBef>
                <a:spcPts val="1500"/>
              </a:spcBef>
              <a:spcAft>
                <a:spcPts val="0"/>
              </a:spcAft>
              <a:buClr>
                <a:srgbClr val="374151"/>
              </a:buClr>
              <a:buSzPts val="1100"/>
              <a:buFont typeface="Roboto"/>
              <a:buAutoNum type="arabicPeriod"/>
            </a:pPr>
            <a:r>
              <a:rPr b="1" lang="en" sz="1100">
                <a:solidFill>
                  <a:srgbClr val="374151"/>
                </a:solidFill>
                <a:latin typeface="Roboto"/>
                <a:ea typeface="Roboto"/>
                <a:cs typeface="Roboto"/>
                <a:sym typeface="Roboto"/>
              </a:rPr>
              <a:t>Decision Cycle Initiation:</a:t>
            </a:r>
            <a:endParaRPr b="1" sz="1100">
              <a:solidFill>
                <a:srgbClr val="374151"/>
              </a:solidFill>
              <a:latin typeface="Roboto"/>
              <a:ea typeface="Roboto"/>
              <a:cs typeface="Roboto"/>
              <a:sym typeface="Roboto"/>
            </a:endParaRPr>
          </a:p>
          <a:p>
            <a:pPr indent="-298450" lvl="1" marL="914400" rtl="0" algn="l">
              <a:spcBef>
                <a:spcPts val="0"/>
              </a:spcBef>
              <a:spcAft>
                <a:spcPts val="0"/>
              </a:spcAft>
              <a:buClr>
                <a:srgbClr val="374151"/>
              </a:buClr>
              <a:buSzPts val="1100"/>
              <a:buFont typeface="Roboto"/>
              <a:buAutoNum type="alphaLcPeriod"/>
            </a:pPr>
            <a:r>
              <a:rPr lang="en" sz="1100">
                <a:solidFill>
                  <a:srgbClr val="374151"/>
                </a:solidFill>
                <a:latin typeface="Roboto"/>
                <a:ea typeface="Roboto"/>
                <a:cs typeface="Roboto"/>
                <a:sym typeface="Roboto"/>
              </a:rPr>
              <a:t>Each </a:t>
            </a:r>
            <a:r>
              <a:rPr lang="en" sz="1100">
                <a:solidFill>
                  <a:srgbClr val="374151"/>
                </a:solidFill>
                <a:latin typeface="Roboto"/>
                <a:ea typeface="Roboto"/>
                <a:cs typeface="Roboto"/>
                <a:sym typeface="Roboto"/>
              </a:rPr>
              <a:t>simulation </a:t>
            </a:r>
            <a:r>
              <a:rPr lang="en" sz="1100">
                <a:solidFill>
                  <a:srgbClr val="374151"/>
                </a:solidFill>
                <a:latin typeface="Roboto"/>
                <a:ea typeface="Roboto"/>
                <a:cs typeface="Roboto"/>
                <a:sym typeface="Roboto"/>
              </a:rPr>
              <a:t>Episode starts with a decision cycle to generate incidents.</a:t>
            </a:r>
            <a:br>
              <a:rPr lang="en" sz="1100">
                <a:solidFill>
                  <a:srgbClr val="374151"/>
                </a:solidFill>
                <a:latin typeface="Roboto"/>
                <a:ea typeface="Roboto"/>
                <a:cs typeface="Roboto"/>
                <a:sym typeface="Roboto"/>
              </a:rPr>
            </a:br>
            <a:endParaRPr sz="1100">
              <a:solidFill>
                <a:srgbClr val="374151"/>
              </a:solidFill>
              <a:latin typeface="Roboto"/>
              <a:ea typeface="Roboto"/>
              <a:cs typeface="Roboto"/>
              <a:sym typeface="Roboto"/>
            </a:endParaRPr>
          </a:p>
          <a:p>
            <a:pPr indent="-298450" lvl="0" marL="457200" rtl="0" algn="l">
              <a:spcBef>
                <a:spcPts val="0"/>
              </a:spcBef>
              <a:spcAft>
                <a:spcPts val="0"/>
              </a:spcAft>
              <a:buClr>
                <a:srgbClr val="374151"/>
              </a:buClr>
              <a:buSzPts val="1100"/>
              <a:buFont typeface="Roboto"/>
              <a:buAutoNum type="arabicPeriod"/>
            </a:pPr>
            <a:r>
              <a:rPr b="1" lang="en" sz="1100">
                <a:solidFill>
                  <a:srgbClr val="374151"/>
                </a:solidFill>
                <a:latin typeface="Roboto"/>
                <a:ea typeface="Roboto"/>
                <a:cs typeface="Roboto"/>
                <a:sym typeface="Roboto"/>
              </a:rPr>
              <a:t>Random Sampling for Incidents:</a:t>
            </a:r>
            <a:endParaRPr b="1" sz="1100">
              <a:solidFill>
                <a:srgbClr val="374151"/>
              </a:solidFill>
              <a:latin typeface="Roboto"/>
              <a:ea typeface="Roboto"/>
              <a:cs typeface="Roboto"/>
              <a:sym typeface="Roboto"/>
            </a:endParaRPr>
          </a:p>
          <a:p>
            <a:pPr indent="-298450" lvl="1" marL="914400" rtl="0" algn="l">
              <a:spcBef>
                <a:spcPts val="0"/>
              </a:spcBef>
              <a:spcAft>
                <a:spcPts val="0"/>
              </a:spcAft>
              <a:buClr>
                <a:srgbClr val="374151"/>
              </a:buClr>
              <a:buSzPts val="1100"/>
              <a:buFont typeface="Roboto"/>
              <a:buAutoNum type="alphaLcPeriod"/>
            </a:pPr>
            <a:r>
              <a:rPr lang="en" sz="1100">
                <a:solidFill>
                  <a:srgbClr val="374151"/>
                </a:solidFill>
                <a:latin typeface="Roboto"/>
                <a:ea typeface="Roboto"/>
                <a:cs typeface="Roboto"/>
                <a:sym typeface="Roboto"/>
              </a:rPr>
              <a:t>Random values are sampled for each grid cell.</a:t>
            </a:r>
            <a:br>
              <a:rPr lang="en" sz="1100">
                <a:solidFill>
                  <a:srgbClr val="374151"/>
                </a:solidFill>
                <a:latin typeface="Roboto"/>
                <a:ea typeface="Roboto"/>
                <a:cs typeface="Roboto"/>
                <a:sym typeface="Roboto"/>
              </a:rPr>
            </a:br>
            <a:endParaRPr sz="1100">
              <a:solidFill>
                <a:srgbClr val="374151"/>
              </a:solidFill>
              <a:latin typeface="Roboto"/>
              <a:ea typeface="Roboto"/>
              <a:cs typeface="Roboto"/>
              <a:sym typeface="Roboto"/>
            </a:endParaRPr>
          </a:p>
          <a:p>
            <a:pPr indent="-298450" lvl="0" marL="457200" rtl="0" algn="l">
              <a:spcBef>
                <a:spcPts val="0"/>
              </a:spcBef>
              <a:spcAft>
                <a:spcPts val="0"/>
              </a:spcAft>
              <a:buClr>
                <a:srgbClr val="374151"/>
              </a:buClr>
              <a:buSzPts val="1100"/>
              <a:buFont typeface="Roboto"/>
              <a:buAutoNum type="arabicPeriod"/>
            </a:pPr>
            <a:r>
              <a:rPr b="1" lang="en" sz="1100">
                <a:solidFill>
                  <a:srgbClr val="374151"/>
                </a:solidFill>
                <a:latin typeface="Roboto"/>
                <a:ea typeface="Roboto"/>
                <a:cs typeface="Roboto"/>
                <a:sym typeface="Roboto"/>
              </a:rPr>
              <a:t>Comparing Against Probabilities:</a:t>
            </a:r>
            <a:endParaRPr b="1" sz="1100">
              <a:solidFill>
                <a:srgbClr val="374151"/>
              </a:solidFill>
              <a:latin typeface="Roboto"/>
              <a:ea typeface="Roboto"/>
              <a:cs typeface="Roboto"/>
              <a:sym typeface="Roboto"/>
            </a:endParaRPr>
          </a:p>
          <a:p>
            <a:pPr indent="-298450" lvl="1" marL="914400" rtl="0" algn="l">
              <a:spcBef>
                <a:spcPts val="0"/>
              </a:spcBef>
              <a:spcAft>
                <a:spcPts val="0"/>
              </a:spcAft>
              <a:buClr>
                <a:srgbClr val="374151"/>
              </a:buClr>
              <a:buSzPts val="1100"/>
              <a:buFont typeface="Roboto"/>
              <a:buAutoNum type="alphaLcPeriod"/>
            </a:pPr>
            <a:r>
              <a:rPr lang="en" sz="1100">
                <a:solidFill>
                  <a:srgbClr val="374151"/>
                </a:solidFill>
                <a:latin typeface="Roboto"/>
                <a:ea typeface="Roboto"/>
                <a:cs typeface="Roboto"/>
                <a:sym typeface="Roboto"/>
              </a:rPr>
              <a:t>These values are compared with predefined probabilities, reflecting historical incident patterns and temporal variations.</a:t>
            </a:r>
            <a:br>
              <a:rPr lang="en" sz="1100">
                <a:solidFill>
                  <a:srgbClr val="374151"/>
                </a:solidFill>
                <a:latin typeface="Roboto"/>
                <a:ea typeface="Roboto"/>
                <a:cs typeface="Roboto"/>
                <a:sym typeface="Roboto"/>
              </a:rPr>
            </a:br>
            <a:endParaRPr sz="1100">
              <a:solidFill>
                <a:srgbClr val="374151"/>
              </a:solidFill>
              <a:latin typeface="Roboto"/>
              <a:ea typeface="Roboto"/>
              <a:cs typeface="Roboto"/>
              <a:sym typeface="Roboto"/>
            </a:endParaRPr>
          </a:p>
          <a:p>
            <a:pPr indent="-298450" lvl="0" marL="457200" rtl="0" algn="l">
              <a:spcBef>
                <a:spcPts val="0"/>
              </a:spcBef>
              <a:spcAft>
                <a:spcPts val="0"/>
              </a:spcAft>
              <a:buClr>
                <a:srgbClr val="374151"/>
              </a:buClr>
              <a:buSzPts val="1100"/>
              <a:buFont typeface="Roboto"/>
              <a:buAutoNum type="arabicPeriod"/>
            </a:pPr>
            <a:r>
              <a:rPr b="1" lang="en" sz="1100">
                <a:solidFill>
                  <a:srgbClr val="374151"/>
                </a:solidFill>
                <a:latin typeface="Roboto"/>
                <a:ea typeface="Roboto"/>
                <a:cs typeface="Roboto"/>
                <a:sym typeface="Roboto"/>
              </a:rPr>
              <a:t>Incident Generation:</a:t>
            </a:r>
            <a:endParaRPr b="1" sz="1100">
              <a:solidFill>
                <a:srgbClr val="374151"/>
              </a:solidFill>
              <a:latin typeface="Roboto"/>
              <a:ea typeface="Roboto"/>
              <a:cs typeface="Roboto"/>
              <a:sym typeface="Roboto"/>
            </a:endParaRPr>
          </a:p>
          <a:p>
            <a:pPr indent="-298450" lvl="1" marL="914400" rtl="0" algn="l">
              <a:spcBef>
                <a:spcPts val="0"/>
              </a:spcBef>
              <a:spcAft>
                <a:spcPts val="0"/>
              </a:spcAft>
              <a:buClr>
                <a:srgbClr val="374151"/>
              </a:buClr>
              <a:buSzPts val="1100"/>
              <a:buFont typeface="Roboto"/>
              <a:buAutoNum type="alphaLcPeriod"/>
            </a:pPr>
            <a:r>
              <a:rPr lang="en" sz="1100">
                <a:solidFill>
                  <a:srgbClr val="374151"/>
                </a:solidFill>
                <a:latin typeface="Roboto"/>
                <a:ea typeface="Roboto"/>
                <a:cs typeface="Roboto"/>
                <a:sym typeface="Roboto"/>
              </a:rPr>
              <a:t>If a sampled value is below the grid cell's threshold probability, an incident is generated in that cell.</a:t>
            </a:r>
            <a:br>
              <a:rPr lang="en" sz="1100">
                <a:solidFill>
                  <a:srgbClr val="374151"/>
                </a:solidFill>
                <a:latin typeface="Roboto"/>
                <a:ea typeface="Roboto"/>
                <a:cs typeface="Roboto"/>
                <a:sym typeface="Roboto"/>
              </a:rPr>
            </a:br>
            <a:endParaRPr sz="1100">
              <a:solidFill>
                <a:srgbClr val="374151"/>
              </a:solidFill>
              <a:latin typeface="Roboto"/>
              <a:ea typeface="Roboto"/>
              <a:cs typeface="Roboto"/>
              <a:sym typeface="Roboto"/>
            </a:endParaRPr>
          </a:p>
          <a:p>
            <a:pPr indent="-298450" lvl="0" marL="457200" rtl="0" algn="l">
              <a:spcBef>
                <a:spcPts val="0"/>
              </a:spcBef>
              <a:spcAft>
                <a:spcPts val="0"/>
              </a:spcAft>
              <a:buClr>
                <a:srgbClr val="374151"/>
              </a:buClr>
              <a:buSzPts val="1100"/>
              <a:buFont typeface="Roboto"/>
              <a:buAutoNum type="arabicPeriod"/>
            </a:pPr>
            <a:r>
              <a:rPr b="1" lang="en" sz="1100">
                <a:solidFill>
                  <a:srgbClr val="374151"/>
                </a:solidFill>
                <a:latin typeface="Roboto"/>
                <a:ea typeface="Roboto"/>
                <a:cs typeface="Roboto"/>
                <a:sym typeface="Roboto"/>
              </a:rPr>
              <a:t>Severity Level Determination:</a:t>
            </a:r>
            <a:endParaRPr b="1" sz="1100">
              <a:solidFill>
                <a:srgbClr val="374151"/>
              </a:solidFill>
              <a:latin typeface="Roboto"/>
              <a:ea typeface="Roboto"/>
              <a:cs typeface="Roboto"/>
              <a:sym typeface="Roboto"/>
            </a:endParaRPr>
          </a:p>
          <a:p>
            <a:pPr indent="-298450" lvl="1" marL="914400" rtl="0" algn="l">
              <a:spcBef>
                <a:spcPts val="0"/>
              </a:spcBef>
              <a:spcAft>
                <a:spcPts val="0"/>
              </a:spcAft>
              <a:buClr>
                <a:srgbClr val="374151"/>
              </a:buClr>
              <a:buSzPts val="1100"/>
              <a:buFont typeface="Roboto"/>
              <a:buAutoNum type="alphaLcPeriod"/>
            </a:pPr>
            <a:r>
              <a:rPr lang="en" sz="1100">
                <a:solidFill>
                  <a:srgbClr val="374151"/>
                </a:solidFill>
                <a:latin typeface="Roboto"/>
                <a:ea typeface="Roboto"/>
                <a:cs typeface="Roboto"/>
                <a:sym typeface="Roboto"/>
              </a:rPr>
              <a:t>The severity of each incident is assigned randomly, based on predefined likelihoods of different severity levels.</a:t>
            </a:r>
            <a:br>
              <a:rPr lang="en" sz="1100">
                <a:solidFill>
                  <a:srgbClr val="374151"/>
                </a:solidFill>
                <a:latin typeface="Roboto"/>
                <a:ea typeface="Roboto"/>
                <a:cs typeface="Roboto"/>
                <a:sym typeface="Roboto"/>
              </a:rPr>
            </a:br>
            <a:endParaRPr sz="1100">
              <a:solidFill>
                <a:srgbClr val="374151"/>
              </a:solidFill>
              <a:latin typeface="Roboto"/>
              <a:ea typeface="Roboto"/>
              <a:cs typeface="Roboto"/>
              <a:sym typeface="Roboto"/>
            </a:endParaRPr>
          </a:p>
          <a:p>
            <a:pPr indent="-298450" lvl="0" marL="457200" rtl="0" algn="l">
              <a:spcBef>
                <a:spcPts val="0"/>
              </a:spcBef>
              <a:spcAft>
                <a:spcPts val="0"/>
              </a:spcAft>
              <a:buClr>
                <a:srgbClr val="374151"/>
              </a:buClr>
              <a:buSzPts val="1100"/>
              <a:buFont typeface="Roboto"/>
              <a:buAutoNum type="arabicPeriod"/>
            </a:pPr>
            <a:r>
              <a:rPr b="1" lang="en" sz="1100">
                <a:solidFill>
                  <a:srgbClr val="374151"/>
                </a:solidFill>
                <a:latin typeface="Roboto"/>
                <a:ea typeface="Roboto"/>
                <a:cs typeface="Roboto"/>
                <a:sym typeface="Roboto"/>
              </a:rPr>
              <a:t>Outcome:</a:t>
            </a:r>
            <a:endParaRPr b="1" sz="1100">
              <a:solidFill>
                <a:srgbClr val="374151"/>
              </a:solidFill>
              <a:latin typeface="Roboto"/>
              <a:ea typeface="Roboto"/>
              <a:cs typeface="Roboto"/>
              <a:sym typeface="Roboto"/>
            </a:endParaRPr>
          </a:p>
          <a:p>
            <a:pPr indent="-298450" lvl="1" marL="914400" rtl="0" algn="l">
              <a:spcBef>
                <a:spcPts val="0"/>
              </a:spcBef>
              <a:spcAft>
                <a:spcPts val="0"/>
              </a:spcAft>
              <a:buClr>
                <a:srgbClr val="374151"/>
              </a:buClr>
              <a:buSzPts val="1100"/>
              <a:buFont typeface="Roboto"/>
              <a:buAutoNum type="alphaLcPeriod"/>
            </a:pPr>
            <a:r>
              <a:rPr lang="en" sz="1100">
                <a:solidFill>
                  <a:srgbClr val="374151"/>
                </a:solidFill>
                <a:latin typeface="Roboto"/>
                <a:ea typeface="Roboto"/>
                <a:cs typeface="Roboto"/>
                <a:sym typeface="Roboto"/>
              </a:rPr>
              <a:t>This process results in a realistic and varied set of incidents, simulating the unpredictability of real-world emergency situations.</a:t>
            </a:r>
            <a:endParaRPr sz="1100">
              <a:solidFill>
                <a:srgbClr val="374151"/>
              </a:solidFill>
              <a:latin typeface="Roboto"/>
              <a:ea typeface="Roboto"/>
              <a:cs typeface="Roboto"/>
              <a:sym typeface="Roboto"/>
            </a:endParaRPr>
          </a:p>
          <a:p>
            <a:pPr indent="0" lvl="0" marL="0" rtl="0" algn="l">
              <a:spcBef>
                <a:spcPts val="1500"/>
              </a:spcBef>
              <a:spcAft>
                <a:spcPts val="1200"/>
              </a:spcAft>
              <a:buNone/>
            </a:pPr>
            <a:r>
              <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0"/>
            <a:ext cx="8520600" cy="572700"/>
          </a:xfrm>
          <a:prstGeom prst="rect">
            <a:avLst/>
          </a:prstGeom>
        </p:spPr>
        <p:txBody>
          <a:bodyPr anchorCtr="0" anchor="t" bIns="91425" lIns="91425" spcFirstLastPara="1" rIns="91425" wrap="square" tIns="91425">
            <a:normAutofit/>
          </a:bodyPr>
          <a:lstStyle/>
          <a:p>
            <a:pPr indent="-228600" lvl="0" marL="457200" rtl="0" algn="l">
              <a:lnSpc>
                <a:spcPct val="115000"/>
              </a:lnSpc>
              <a:spcBef>
                <a:spcPts val="1500"/>
              </a:spcBef>
              <a:spcAft>
                <a:spcPts val="0"/>
              </a:spcAft>
              <a:buClr>
                <a:srgbClr val="374151"/>
              </a:buClr>
              <a:buSzPts val="2400"/>
              <a:buFont typeface="Roboto"/>
              <a:buNone/>
            </a:pPr>
            <a:r>
              <a:rPr b="1" lang="en" sz="2400" u="sng">
                <a:solidFill>
                  <a:srgbClr val="374151"/>
                </a:solidFill>
                <a:latin typeface="Roboto"/>
                <a:ea typeface="Roboto"/>
                <a:cs typeface="Roboto"/>
                <a:sym typeface="Roboto"/>
              </a:rPr>
              <a:t>Resource Movement and Incident Response</a:t>
            </a:r>
            <a:endParaRPr b="1" sz="2400" u="sng"/>
          </a:p>
        </p:txBody>
      </p:sp>
      <p:sp>
        <p:nvSpPr>
          <p:cNvPr id="130" name="Google Shape;130;p25"/>
          <p:cNvSpPr txBox="1"/>
          <p:nvPr>
            <p:ph idx="1" type="body"/>
          </p:nvPr>
        </p:nvSpPr>
        <p:spPr>
          <a:xfrm>
            <a:off x="311700" y="1032225"/>
            <a:ext cx="8520600" cy="3416400"/>
          </a:xfrm>
          <a:prstGeom prst="rect">
            <a:avLst/>
          </a:prstGeom>
        </p:spPr>
        <p:txBody>
          <a:bodyPr anchorCtr="0" anchor="t" bIns="91425" lIns="91425" spcFirstLastPara="1" rIns="91425" wrap="square" tIns="91425">
            <a:normAutofit/>
          </a:bodyPr>
          <a:lstStyle/>
          <a:p>
            <a:pPr indent="-323850" lvl="0" marL="457200" rtl="0" algn="l">
              <a:spcBef>
                <a:spcPts val="1500"/>
              </a:spcBef>
              <a:spcAft>
                <a:spcPts val="0"/>
              </a:spcAft>
              <a:buClr>
                <a:srgbClr val="374151"/>
              </a:buClr>
              <a:buSzPts val="1500"/>
              <a:buFont typeface="Roboto"/>
              <a:buChar char="●"/>
            </a:pPr>
            <a:r>
              <a:rPr lang="en" sz="1500">
                <a:solidFill>
                  <a:srgbClr val="374151"/>
                </a:solidFill>
                <a:latin typeface="Roboto"/>
                <a:ea typeface="Roboto"/>
                <a:cs typeface="Roboto"/>
                <a:sym typeface="Roboto"/>
              </a:rPr>
              <a:t>Resources are moved to the grid cells as per the actions taken. For each resource, the code checks if it's moved to a cell with an active incident.</a:t>
            </a:r>
            <a:br>
              <a:rPr lang="en" sz="1500">
                <a:solidFill>
                  <a:srgbClr val="374151"/>
                </a:solidFill>
                <a:latin typeface="Roboto"/>
                <a:ea typeface="Roboto"/>
                <a:cs typeface="Roboto"/>
                <a:sym typeface="Roboto"/>
              </a:rPr>
            </a:br>
            <a:endParaRPr sz="1500">
              <a:solidFill>
                <a:srgbClr val="374151"/>
              </a:solidFill>
              <a:latin typeface="Roboto"/>
              <a:ea typeface="Roboto"/>
              <a:cs typeface="Roboto"/>
              <a:sym typeface="Roboto"/>
            </a:endParaRPr>
          </a:p>
          <a:p>
            <a:pPr indent="-323850" lvl="0" marL="457200" rtl="0" algn="l">
              <a:spcBef>
                <a:spcPts val="0"/>
              </a:spcBef>
              <a:spcAft>
                <a:spcPts val="0"/>
              </a:spcAft>
              <a:buClr>
                <a:srgbClr val="374151"/>
              </a:buClr>
              <a:buSzPts val="1500"/>
              <a:buFont typeface="Roboto"/>
              <a:buChar char="●"/>
            </a:pPr>
            <a:r>
              <a:rPr lang="en" sz="1500">
                <a:solidFill>
                  <a:srgbClr val="374151"/>
                </a:solidFill>
                <a:latin typeface="Roboto"/>
                <a:ea typeface="Roboto"/>
                <a:cs typeface="Roboto"/>
                <a:sym typeface="Roboto"/>
              </a:rPr>
              <a:t>If a resource encounters an incident, the code evaluates whether the resource type is capable of addressing the incident based on its type and severity. </a:t>
            </a:r>
            <a:br>
              <a:rPr lang="en" sz="1500">
                <a:solidFill>
                  <a:srgbClr val="374151"/>
                </a:solidFill>
                <a:latin typeface="Roboto"/>
                <a:ea typeface="Roboto"/>
                <a:cs typeface="Roboto"/>
                <a:sym typeface="Roboto"/>
              </a:rPr>
            </a:br>
            <a:endParaRPr sz="1500">
              <a:solidFill>
                <a:srgbClr val="374151"/>
              </a:solidFill>
              <a:latin typeface="Roboto"/>
              <a:ea typeface="Roboto"/>
              <a:cs typeface="Roboto"/>
              <a:sym typeface="Roboto"/>
            </a:endParaRPr>
          </a:p>
          <a:p>
            <a:pPr indent="-323850" lvl="0" marL="457200" rtl="0" algn="l">
              <a:spcBef>
                <a:spcPts val="0"/>
              </a:spcBef>
              <a:spcAft>
                <a:spcPts val="0"/>
              </a:spcAft>
              <a:buClr>
                <a:srgbClr val="374151"/>
              </a:buClr>
              <a:buSzPts val="1500"/>
              <a:buFont typeface="Roboto"/>
              <a:buChar char="●"/>
            </a:pPr>
            <a:r>
              <a:rPr lang="en" sz="1500">
                <a:solidFill>
                  <a:srgbClr val="374151"/>
                </a:solidFill>
                <a:latin typeface="Roboto"/>
                <a:ea typeface="Roboto"/>
                <a:cs typeface="Roboto"/>
                <a:sym typeface="Roboto"/>
              </a:rPr>
              <a:t>The simulator also calculate the travel time for each resource to reach its designated grid cell. This as of now is based on Manhattan distance.</a:t>
            </a:r>
            <a:endParaRPr sz="1500">
              <a:solidFill>
                <a:srgbClr val="374151"/>
              </a:solidFill>
              <a:latin typeface="Roboto"/>
              <a:ea typeface="Roboto"/>
              <a:cs typeface="Roboto"/>
              <a:sym typeface="Roboto"/>
            </a:endParaRPr>
          </a:p>
          <a:p>
            <a:pPr indent="0" lvl="0" marL="457200" rtl="0" algn="l">
              <a:spcBef>
                <a:spcPts val="1500"/>
              </a:spcBef>
              <a:spcAft>
                <a:spcPts val="0"/>
              </a:spcAft>
              <a:buNone/>
            </a:pPr>
            <a:r>
              <a:t/>
            </a:r>
            <a:endParaRPr sz="1500">
              <a:solidFill>
                <a:srgbClr val="374151"/>
              </a:solidFill>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u="sng"/>
              <a:t>Reward Function</a:t>
            </a:r>
            <a:endParaRPr b="1" sz="2400" u="sng"/>
          </a:p>
        </p:txBody>
      </p:sp>
      <p:pic>
        <p:nvPicPr>
          <p:cNvPr id="136" name="Google Shape;136;p26"/>
          <p:cNvPicPr preferRelativeResize="0"/>
          <p:nvPr/>
        </p:nvPicPr>
        <p:blipFill>
          <a:blip r:embed="rId3">
            <a:alphaModFix/>
          </a:blip>
          <a:stretch>
            <a:fillRect/>
          </a:stretch>
        </p:blipFill>
        <p:spPr>
          <a:xfrm>
            <a:off x="962025" y="1905000"/>
            <a:ext cx="7219950" cy="133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1124550"/>
            <a:ext cx="8520600" cy="28944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100"/>
              <a:t>		 	 	 		</a:t>
            </a:r>
            <a:endParaRPr sz="1100"/>
          </a:p>
          <a:p>
            <a:pPr indent="0" lvl="0" marL="0" rtl="0" algn="ctr">
              <a:spcBef>
                <a:spcPts val="0"/>
              </a:spcBef>
              <a:spcAft>
                <a:spcPts val="0"/>
              </a:spcAft>
              <a:buClr>
                <a:schemeClr val="dk1"/>
              </a:buClr>
              <a:buSzPts val="1100"/>
              <a:buFont typeface="Arial"/>
              <a:buNone/>
            </a:pPr>
            <a:r>
              <a:rPr lang="en" sz="1100"/>
              <a:t>			</a:t>
            </a:r>
            <a:endParaRPr sz="1100"/>
          </a:p>
          <a:p>
            <a:pPr indent="0" lvl="0" marL="0" rtl="0" algn="ctr">
              <a:spcBef>
                <a:spcPts val="0"/>
              </a:spcBef>
              <a:spcAft>
                <a:spcPts val="0"/>
              </a:spcAft>
              <a:buClr>
                <a:schemeClr val="dk1"/>
              </a:buClr>
              <a:buSzPts val="1100"/>
              <a:buFont typeface="Arial"/>
              <a:buNone/>
            </a:pPr>
            <a:r>
              <a:rPr lang="en" sz="1100"/>
              <a:t>				</a:t>
            </a:r>
            <a:endParaRPr sz="1100"/>
          </a:p>
          <a:p>
            <a:pPr indent="0" lvl="0" marL="0" rtl="0" algn="ctr">
              <a:spcBef>
                <a:spcPts val="0"/>
              </a:spcBef>
              <a:spcAft>
                <a:spcPts val="0"/>
              </a:spcAft>
              <a:buClr>
                <a:schemeClr val="dk1"/>
              </a:buClr>
              <a:buSzPts val="1100"/>
              <a:buFont typeface="Arial"/>
              <a:buNone/>
            </a:pPr>
            <a:r>
              <a:rPr lang="en" sz="1100"/>
              <a:t>					</a:t>
            </a:r>
            <a:endParaRPr sz="1100"/>
          </a:p>
          <a:p>
            <a:pPr indent="0" lvl="0" marL="0" rtl="0" algn="ctr">
              <a:lnSpc>
                <a:spcPct val="115000"/>
              </a:lnSpc>
              <a:spcBef>
                <a:spcPts val="1200"/>
              </a:spcBef>
              <a:spcAft>
                <a:spcPts val="0"/>
              </a:spcAft>
              <a:buClr>
                <a:schemeClr val="dk1"/>
              </a:buClr>
              <a:buSzPts val="1100"/>
              <a:buFont typeface="Arial"/>
              <a:buNone/>
            </a:pPr>
            <a:r>
              <a:rPr b="1" lang="en"/>
              <a:t>Outputs of Sample Simulation Run </a:t>
            </a:r>
            <a:endParaRPr b="1"/>
          </a:p>
          <a:p>
            <a:pPr indent="0" lvl="0" marL="0" rtl="0" algn="l">
              <a:lnSpc>
                <a:spcPct val="115000"/>
              </a:lnSpc>
              <a:spcBef>
                <a:spcPts val="1200"/>
              </a:spcBef>
              <a:spcAft>
                <a:spcPts val="0"/>
              </a:spcAft>
              <a:buClr>
                <a:schemeClr val="dk1"/>
              </a:buClr>
              <a:buSzPts val="1100"/>
              <a:buFont typeface="Arial"/>
              <a:buNone/>
            </a:pPr>
            <a:r>
              <a:rPr lang="en" sz="1100"/>
              <a:t>				</a:t>
            </a:r>
            <a:endParaRPr sz="1100"/>
          </a:p>
          <a:p>
            <a:pPr indent="0" lvl="0" marL="0" rtl="0" algn="ctr">
              <a:spcBef>
                <a:spcPts val="0"/>
              </a:spcBef>
              <a:spcAft>
                <a:spcPts val="0"/>
              </a:spcAft>
              <a:buClr>
                <a:schemeClr val="dk1"/>
              </a:buClr>
              <a:buSzPts val="1100"/>
              <a:buFont typeface="Arial"/>
              <a:buNone/>
            </a:pPr>
            <a:r>
              <a:rPr lang="en" sz="1100"/>
              <a:t>			</a:t>
            </a:r>
            <a:endParaRPr sz="1100"/>
          </a:p>
          <a:p>
            <a:pPr indent="0" lvl="0" marL="0" rtl="0" algn="ctr">
              <a:spcBef>
                <a:spcPts val="0"/>
              </a:spcBef>
              <a:spcAft>
                <a:spcPts val="0"/>
              </a:spcAft>
              <a:buClr>
                <a:schemeClr val="dk1"/>
              </a:buClr>
              <a:buSzPts val="1100"/>
              <a:buFont typeface="Arial"/>
              <a:buNone/>
            </a:pPr>
            <a:r>
              <a:rPr lang="en" sz="1100"/>
              <a:t>		</a:t>
            </a:r>
            <a:endParaRPr sz="1100"/>
          </a:p>
          <a:p>
            <a:pPr indent="0" lvl="0" marL="0" rtl="0" algn="ct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8"/>
          <p:cNvPicPr preferRelativeResize="0"/>
          <p:nvPr/>
        </p:nvPicPr>
        <p:blipFill>
          <a:blip r:embed="rId3">
            <a:alphaModFix/>
          </a:blip>
          <a:stretch>
            <a:fillRect/>
          </a:stretch>
        </p:blipFill>
        <p:spPr>
          <a:xfrm>
            <a:off x="871650" y="1752875"/>
            <a:ext cx="7400699" cy="1637750"/>
          </a:xfrm>
          <a:prstGeom prst="rect">
            <a:avLst/>
          </a:prstGeom>
          <a:noFill/>
          <a:ln>
            <a:noFill/>
          </a:ln>
        </p:spPr>
      </p:pic>
      <p:sp>
        <p:nvSpPr>
          <p:cNvPr id="147" name="Google Shape;147;p28"/>
          <p:cNvSpPr txBox="1"/>
          <p:nvPr/>
        </p:nvSpPr>
        <p:spPr>
          <a:xfrm>
            <a:off x="610550" y="444050"/>
            <a:ext cx="7706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374151"/>
                </a:solidFill>
                <a:latin typeface="Roboto"/>
                <a:ea typeface="Roboto"/>
                <a:cs typeface="Roboto"/>
                <a:sym typeface="Roboto"/>
              </a:rPr>
              <a:t>In the given simulation configuration, ten ambulances, categorized as either type 'A' or 'B' and assigned specific station coordinates, are integrated into the environment. </a:t>
            </a:r>
            <a:endParaRPr sz="18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9"/>
          <p:cNvPicPr preferRelativeResize="0"/>
          <p:nvPr/>
        </p:nvPicPr>
        <p:blipFill>
          <a:blip r:embed="rId3">
            <a:alphaModFix/>
          </a:blip>
          <a:stretch>
            <a:fillRect/>
          </a:stretch>
        </p:blipFill>
        <p:spPr>
          <a:xfrm>
            <a:off x="1313625" y="0"/>
            <a:ext cx="5939076" cy="514350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latin typeface="Roboto"/>
                <a:ea typeface="Roboto"/>
                <a:cs typeface="Roboto"/>
                <a:sym typeface="Roboto"/>
              </a:rPr>
              <a:t>Applying Reinforcement Learning </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0"/>
            <a:ext cx="8520600" cy="800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sz="2000" u="sng"/>
              <a:t>Configured Environment to work with PPO (</a:t>
            </a:r>
            <a:r>
              <a:rPr b="1" lang="en" sz="2000" u="sng">
                <a:solidFill>
                  <a:srgbClr val="374151"/>
                </a:solidFill>
                <a:latin typeface="Roboto"/>
                <a:ea typeface="Roboto"/>
                <a:cs typeface="Roboto"/>
                <a:sym typeface="Roboto"/>
              </a:rPr>
              <a:t>Proximal Policy Optimization)</a:t>
            </a:r>
            <a:endParaRPr b="1" sz="2000" u="sng"/>
          </a:p>
        </p:txBody>
      </p:sp>
      <p:pic>
        <p:nvPicPr>
          <p:cNvPr id="163" name="Google Shape;163;p31"/>
          <p:cNvPicPr preferRelativeResize="0"/>
          <p:nvPr/>
        </p:nvPicPr>
        <p:blipFill>
          <a:blip r:embed="rId3">
            <a:alphaModFix/>
          </a:blip>
          <a:stretch>
            <a:fillRect/>
          </a:stretch>
        </p:blipFill>
        <p:spPr>
          <a:xfrm>
            <a:off x="0" y="1228200"/>
            <a:ext cx="2435502" cy="3915301"/>
          </a:xfrm>
          <a:prstGeom prst="rect">
            <a:avLst/>
          </a:prstGeom>
          <a:noFill/>
          <a:ln>
            <a:noFill/>
          </a:ln>
        </p:spPr>
      </p:pic>
      <p:pic>
        <p:nvPicPr>
          <p:cNvPr id="164" name="Google Shape;164;p31"/>
          <p:cNvPicPr preferRelativeResize="0"/>
          <p:nvPr/>
        </p:nvPicPr>
        <p:blipFill>
          <a:blip r:embed="rId4">
            <a:alphaModFix/>
          </a:blip>
          <a:stretch>
            <a:fillRect/>
          </a:stretch>
        </p:blipFill>
        <p:spPr>
          <a:xfrm>
            <a:off x="2166727" y="1228200"/>
            <a:ext cx="2965915" cy="3915302"/>
          </a:xfrm>
          <a:prstGeom prst="rect">
            <a:avLst/>
          </a:prstGeom>
          <a:noFill/>
          <a:ln>
            <a:noFill/>
          </a:ln>
        </p:spPr>
      </p:pic>
      <p:pic>
        <p:nvPicPr>
          <p:cNvPr id="165" name="Google Shape;165;p31"/>
          <p:cNvPicPr preferRelativeResize="0"/>
          <p:nvPr/>
        </p:nvPicPr>
        <p:blipFill>
          <a:blip r:embed="rId5">
            <a:alphaModFix/>
          </a:blip>
          <a:stretch>
            <a:fillRect/>
          </a:stretch>
        </p:blipFill>
        <p:spPr>
          <a:xfrm>
            <a:off x="5421025" y="4307825"/>
            <a:ext cx="3621225" cy="835675"/>
          </a:xfrm>
          <a:prstGeom prst="rect">
            <a:avLst/>
          </a:prstGeom>
          <a:noFill/>
          <a:ln>
            <a:noFill/>
          </a:ln>
        </p:spPr>
      </p:pic>
      <p:sp>
        <p:nvSpPr>
          <p:cNvPr id="166" name="Google Shape;166;p31"/>
          <p:cNvSpPr txBox="1"/>
          <p:nvPr/>
        </p:nvSpPr>
        <p:spPr>
          <a:xfrm>
            <a:off x="481050" y="888075"/>
            <a:ext cx="3154500" cy="34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PPO Learning </a:t>
            </a:r>
            <a:endParaRPr b="1" sz="1800">
              <a:solidFill>
                <a:schemeClr val="dk2"/>
              </a:solidFill>
            </a:endParaRPr>
          </a:p>
        </p:txBody>
      </p:sp>
      <p:sp>
        <p:nvSpPr>
          <p:cNvPr id="167" name="Google Shape;167;p31"/>
          <p:cNvSpPr txBox="1"/>
          <p:nvPr/>
        </p:nvSpPr>
        <p:spPr>
          <a:xfrm>
            <a:off x="5748725" y="3522050"/>
            <a:ext cx="2965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rPr>
              <a:t>Predicting From Saved PPO Model</a:t>
            </a:r>
            <a:endParaRPr b="1" sz="1800">
              <a:solidFill>
                <a:schemeClr val="dk2"/>
              </a:solidFill>
            </a:endParaRPr>
          </a:p>
        </p:txBody>
      </p:sp>
      <p:pic>
        <p:nvPicPr>
          <p:cNvPr id="168" name="Google Shape;168;p31"/>
          <p:cNvPicPr preferRelativeResize="0"/>
          <p:nvPr/>
        </p:nvPicPr>
        <p:blipFill rotWithShape="1">
          <a:blip r:embed="rId6">
            <a:alphaModFix/>
          </a:blip>
          <a:srcRect b="0" l="-844" r="12893" t="0"/>
          <a:stretch/>
        </p:blipFill>
        <p:spPr>
          <a:xfrm>
            <a:off x="5006025" y="1883975"/>
            <a:ext cx="4082474" cy="554489"/>
          </a:xfrm>
          <a:prstGeom prst="rect">
            <a:avLst/>
          </a:prstGeom>
          <a:noFill/>
          <a:ln>
            <a:noFill/>
          </a:ln>
        </p:spPr>
      </p:pic>
      <p:sp>
        <p:nvSpPr>
          <p:cNvPr id="169" name="Google Shape;169;p31"/>
          <p:cNvSpPr txBox="1"/>
          <p:nvPr/>
        </p:nvSpPr>
        <p:spPr>
          <a:xfrm>
            <a:off x="5936538" y="1145075"/>
            <a:ext cx="2590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374151"/>
                </a:solidFill>
                <a:latin typeface="Roboto"/>
                <a:ea typeface="Roboto"/>
                <a:cs typeface="Roboto"/>
                <a:sym typeface="Roboto"/>
              </a:rPr>
              <a:t>Configuration of the environment</a:t>
            </a:r>
            <a:endParaRPr b="1" sz="1800">
              <a:solidFill>
                <a:schemeClr val="dk2"/>
              </a:solidFill>
            </a:endParaRPr>
          </a:p>
        </p:txBody>
      </p:sp>
      <p:sp>
        <p:nvSpPr>
          <p:cNvPr id="170" name="Google Shape;170;p31"/>
          <p:cNvSpPr/>
          <p:nvPr/>
        </p:nvSpPr>
        <p:spPr>
          <a:xfrm>
            <a:off x="18500" y="767825"/>
            <a:ext cx="4930800" cy="43758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1" name="Google Shape;171;p31"/>
          <p:cNvSpPr/>
          <p:nvPr/>
        </p:nvSpPr>
        <p:spPr>
          <a:xfrm>
            <a:off x="5013975" y="1156350"/>
            <a:ext cx="4082400" cy="1332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2" name="Google Shape;172;p31"/>
          <p:cNvSpPr/>
          <p:nvPr/>
        </p:nvSpPr>
        <p:spPr>
          <a:xfrm>
            <a:off x="5189750" y="3617100"/>
            <a:ext cx="3906600" cy="15264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800"/>
              <a:t>The Dataset</a:t>
            </a:r>
            <a:endParaRPr b="1" sz="4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t>Future Work</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idx="1" type="body"/>
          </p:nvPr>
        </p:nvSpPr>
        <p:spPr>
          <a:xfrm>
            <a:off x="311700" y="1434600"/>
            <a:ext cx="8520600" cy="2274300"/>
          </a:xfrm>
          <a:prstGeom prst="rect">
            <a:avLst/>
          </a:prstGeom>
        </p:spPr>
        <p:txBody>
          <a:bodyPr anchorCtr="0" anchor="t" bIns="91425" lIns="91425" spcFirstLastPara="1" rIns="91425" wrap="square" tIns="91425">
            <a:spAutoFit/>
          </a:bodyPr>
          <a:lstStyle/>
          <a:p>
            <a:pPr indent="-323850" lvl="0" marL="457200" rtl="0" algn="l">
              <a:spcBef>
                <a:spcPts val="0"/>
              </a:spcBef>
              <a:spcAft>
                <a:spcPts val="0"/>
              </a:spcAft>
              <a:buClr>
                <a:srgbClr val="374151"/>
              </a:buClr>
              <a:buSzPts val="1500"/>
              <a:buFont typeface="Roboto"/>
              <a:buChar char="●"/>
            </a:pPr>
            <a:r>
              <a:rPr lang="en" sz="1500">
                <a:solidFill>
                  <a:srgbClr val="374151"/>
                </a:solidFill>
                <a:latin typeface="Roboto"/>
                <a:ea typeface="Roboto"/>
                <a:cs typeface="Roboto"/>
                <a:sym typeface="Roboto"/>
              </a:rPr>
              <a:t>Attempt to enhance the learning process by increasing the number of steps per episode and allocating more resources. Concentrate on a subset of grid cells instead of all 900 and assess the model's performance.</a:t>
            </a:r>
            <a:br>
              <a:rPr lang="en" sz="1500">
                <a:solidFill>
                  <a:srgbClr val="374151"/>
                </a:solidFill>
                <a:latin typeface="Roboto"/>
                <a:ea typeface="Roboto"/>
                <a:cs typeface="Roboto"/>
                <a:sym typeface="Roboto"/>
              </a:rPr>
            </a:br>
            <a:br>
              <a:rPr lang="en" sz="1500">
                <a:solidFill>
                  <a:srgbClr val="374151"/>
                </a:solidFill>
                <a:latin typeface="Roboto"/>
                <a:ea typeface="Roboto"/>
                <a:cs typeface="Roboto"/>
                <a:sym typeface="Roboto"/>
              </a:rPr>
            </a:br>
            <a:endParaRPr sz="1500">
              <a:solidFill>
                <a:srgbClr val="374151"/>
              </a:solidFill>
              <a:latin typeface="Roboto"/>
              <a:ea typeface="Roboto"/>
              <a:cs typeface="Roboto"/>
              <a:sym typeface="Roboto"/>
            </a:endParaRPr>
          </a:p>
          <a:p>
            <a:pPr indent="-323850" lvl="0" marL="457200" rtl="0" algn="l">
              <a:spcBef>
                <a:spcPts val="0"/>
              </a:spcBef>
              <a:spcAft>
                <a:spcPts val="0"/>
              </a:spcAft>
              <a:buClr>
                <a:srgbClr val="374151"/>
              </a:buClr>
              <a:buSzPts val="1500"/>
              <a:buFont typeface="Roboto"/>
              <a:buChar char="●"/>
            </a:pPr>
            <a:r>
              <a:rPr lang="en" sz="1500">
                <a:solidFill>
                  <a:srgbClr val="374151"/>
                </a:solidFill>
                <a:latin typeface="Roboto"/>
                <a:ea typeface="Roboto"/>
                <a:cs typeface="Roboto"/>
                <a:sym typeface="Roboto"/>
              </a:rPr>
              <a:t>If, despite these adjustments, the improvement at each time step is still not satisfactory, it will be necessary to revisit and modify the reward function and other constraints that were initially defined.</a:t>
            </a:r>
            <a:endParaRPr sz="1500">
              <a:solidFill>
                <a:srgbClr val="37415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u="sng">
                <a:latin typeface="Roboto"/>
                <a:ea typeface="Roboto"/>
                <a:cs typeface="Roboto"/>
                <a:sym typeface="Roboto"/>
              </a:rPr>
              <a:t>overview of the project</a:t>
            </a:r>
            <a:endParaRPr b="1" sz="2400" u="sng"/>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rgbClr val="374151"/>
              </a:buClr>
              <a:buSzPts val="2100"/>
              <a:buFont typeface="Roboto"/>
              <a:buChar char="●"/>
            </a:pPr>
            <a:r>
              <a:rPr lang="en" sz="1500">
                <a:solidFill>
                  <a:srgbClr val="374151"/>
                </a:solidFill>
                <a:latin typeface="Roboto"/>
                <a:ea typeface="Roboto"/>
                <a:cs typeface="Roboto"/>
                <a:sym typeface="Roboto"/>
              </a:rPr>
              <a:t>This project focuses on creating a data driven Emergency Response Environment, an advanced simulation framework designed for enhancing urban emergency response tactics. By leveraging a comprehensive dataset, I have developed a dynamic 30x30 grid simulator. This tool not only incorporates data analysis and probabilistic modeling to realistically simulate incidents but also tracks various response strategies and assigns rewards based on their effectiveness.</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u="sng">
                <a:solidFill>
                  <a:srgbClr val="374151"/>
                </a:solidFill>
                <a:latin typeface="Roboto"/>
                <a:ea typeface="Roboto"/>
                <a:cs typeface="Roboto"/>
                <a:sym typeface="Roboto"/>
              </a:rPr>
              <a:t>The Dataset</a:t>
            </a:r>
            <a:endParaRPr b="1" sz="2400" u="sng"/>
          </a:p>
        </p:txBody>
      </p:sp>
      <p:sp>
        <p:nvSpPr>
          <p:cNvPr id="73" name="Google Shape;73;p16"/>
          <p:cNvSpPr txBox="1"/>
          <p:nvPr>
            <p:ph idx="1" type="body"/>
          </p:nvPr>
        </p:nvSpPr>
        <p:spPr>
          <a:xfrm>
            <a:off x="311700" y="7361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sz="1500">
                <a:solidFill>
                  <a:srgbClr val="374151"/>
                </a:solidFill>
                <a:latin typeface="Roboto"/>
                <a:ea typeface="Roboto"/>
                <a:cs typeface="Roboto"/>
                <a:sym typeface="Roboto"/>
              </a:rPr>
              <a:t>The dataset given consists of two columns — 'Grid Cell' and 'Timestamp'.</a:t>
            </a:r>
            <a:br>
              <a:rPr lang="en">
                <a:solidFill>
                  <a:schemeClr val="dk1"/>
                </a:solidFill>
              </a:rPr>
            </a:br>
            <a:endParaRPr>
              <a:solidFill>
                <a:schemeClr val="dk1"/>
              </a:solidFill>
            </a:endParaRPr>
          </a:p>
          <a:p>
            <a:pPr indent="-361950" lvl="0" marL="457200" rtl="0" algn="l">
              <a:spcBef>
                <a:spcPts val="0"/>
              </a:spcBef>
              <a:spcAft>
                <a:spcPts val="0"/>
              </a:spcAft>
              <a:buClr>
                <a:schemeClr val="dk1"/>
              </a:buClr>
              <a:buSzPts val="2100"/>
              <a:buChar char="●"/>
            </a:pPr>
            <a:r>
              <a:rPr lang="en" sz="1500">
                <a:solidFill>
                  <a:srgbClr val="374151"/>
                </a:solidFill>
                <a:latin typeface="Roboto"/>
                <a:ea typeface="Roboto"/>
                <a:cs typeface="Roboto"/>
                <a:sym typeface="Roboto"/>
              </a:rPr>
              <a:t>This dataset represents incidents recorded in different grid cells, with each entry comprising a grid cell identifier and a timestamp.</a:t>
            </a:r>
            <a:endParaRPr sz="2100">
              <a:solidFill>
                <a:schemeClr val="dk1"/>
              </a:solidFill>
            </a:endParaRPr>
          </a:p>
          <a:p>
            <a:pPr indent="0" lvl="0" marL="0" rtl="0" algn="l">
              <a:spcBef>
                <a:spcPts val="0"/>
              </a:spcBef>
              <a:spcAft>
                <a:spcPts val="0"/>
              </a:spcAft>
              <a:buNone/>
            </a:pPr>
            <a:r>
              <a:t/>
            </a:r>
            <a:endParaRPr>
              <a:solidFill>
                <a:schemeClr val="dk1"/>
              </a:solidFill>
            </a:endParaRPr>
          </a:p>
        </p:txBody>
      </p:sp>
      <p:pic>
        <p:nvPicPr>
          <p:cNvPr id="74" name="Google Shape;74;p16"/>
          <p:cNvPicPr preferRelativeResize="0"/>
          <p:nvPr/>
        </p:nvPicPr>
        <p:blipFill>
          <a:blip r:embed="rId3">
            <a:alphaModFix/>
          </a:blip>
          <a:stretch>
            <a:fillRect/>
          </a:stretch>
        </p:blipFill>
        <p:spPr>
          <a:xfrm>
            <a:off x="311700" y="2571750"/>
            <a:ext cx="3771900" cy="2343150"/>
          </a:xfrm>
          <a:prstGeom prst="rect">
            <a:avLst/>
          </a:prstGeom>
          <a:noFill/>
          <a:ln>
            <a:noFill/>
          </a:ln>
        </p:spPr>
      </p:pic>
      <p:pic>
        <p:nvPicPr>
          <p:cNvPr id="75" name="Google Shape;75;p16"/>
          <p:cNvPicPr preferRelativeResize="0"/>
          <p:nvPr/>
        </p:nvPicPr>
        <p:blipFill>
          <a:blip r:embed="rId4">
            <a:alphaModFix/>
          </a:blip>
          <a:stretch>
            <a:fillRect/>
          </a:stretch>
        </p:blipFill>
        <p:spPr>
          <a:xfrm>
            <a:off x="6204500" y="2061225"/>
            <a:ext cx="2761325" cy="2853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u="sng">
                <a:latin typeface="Roboto"/>
                <a:ea typeface="Roboto"/>
                <a:cs typeface="Roboto"/>
                <a:sym typeface="Roboto"/>
              </a:rPr>
              <a:t>Transforming Data into Insights (Pre-Processing)</a:t>
            </a:r>
            <a:endParaRPr b="1" sz="2400" u="sng"/>
          </a:p>
        </p:txBody>
      </p:sp>
      <p:sp>
        <p:nvSpPr>
          <p:cNvPr id="81" name="Google Shape;81;p17"/>
          <p:cNvSpPr txBox="1"/>
          <p:nvPr>
            <p:ph idx="1" type="body"/>
          </p:nvPr>
        </p:nvSpPr>
        <p:spPr>
          <a:xfrm>
            <a:off x="311700" y="6529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200">
                <a:solidFill>
                  <a:srgbClr val="374151"/>
                </a:solidFill>
                <a:latin typeface="Roboto"/>
                <a:ea typeface="Roboto"/>
                <a:cs typeface="Roboto"/>
                <a:sym typeface="Roboto"/>
              </a:rPr>
              <a:t>Convert the 'Timestamp' column to datetime format and extract features like </a:t>
            </a:r>
            <a:r>
              <a:rPr lang="en" sz="950">
                <a:solidFill>
                  <a:srgbClr val="188038"/>
                </a:solidFill>
                <a:latin typeface="Courier New"/>
                <a:ea typeface="Courier New"/>
                <a:cs typeface="Courier New"/>
                <a:sym typeface="Courier New"/>
              </a:rPr>
              <a:t>DayOfWeek</a:t>
            </a:r>
            <a:r>
              <a:rPr lang="en" sz="1200">
                <a:solidFill>
                  <a:srgbClr val="374151"/>
                </a:solidFill>
                <a:latin typeface="Roboto"/>
                <a:ea typeface="Roboto"/>
                <a:cs typeface="Roboto"/>
                <a:sym typeface="Roboto"/>
              </a:rPr>
              <a:t>, </a:t>
            </a:r>
            <a:r>
              <a:rPr lang="en" sz="950">
                <a:solidFill>
                  <a:srgbClr val="188038"/>
                </a:solidFill>
                <a:latin typeface="Courier New"/>
                <a:ea typeface="Courier New"/>
                <a:cs typeface="Courier New"/>
                <a:sym typeface="Courier New"/>
              </a:rPr>
              <a:t>Hour</a:t>
            </a:r>
            <a:r>
              <a:rPr lang="en" sz="1200">
                <a:solidFill>
                  <a:srgbClr val="374151"/>
                </a:solidFill>
                <a:latin typeface="Roboto"/>
                <a:ea typeface="Roboto"/>
                <a:cs typeface="Roboto"/>
                <a:sym typeface="Roboto"/>
              </a:rPr>
              <a:t>, </a:t>
            </a:r>
            <a:r>
              <a:rPr lang="en" sz="950">
                <a:solidFill>
                  <a:srgbClr val="188038"/>
                </a:solidFill>
                <a:latin typeface="Courier New"/>
                <a:ea typeface="Courier New"/>
                <a:cs typeface="Courier New"/>
                <a:sym typeface="Courier New"/>
              </a:rPr>
              <a:t>Date</a:t>
            </a:r>
            <a:r>
              <a:rPr lang="en" sz="1200">
                <a:solidFill>
                  <a:srgbClr val="374151"/>
                </a:solidFill>
                <a:latin typeface="Roboto"/>
                <a:ea typeface="Roboto"/>
                <a:cs typeface="Roboto"/>
                <a:sym typeface="Roboto"/>
              </a:rPr>
              <a:t>. Then Defined and applied</a:t>
            </a:r>
            <a:r>
              <a:rPr lang="en" sz="1200">
                <a:solidFill>
                  <a:srgbClr val="374151"/>
                </a:solidFill>
                <a:latin typeface="Roboto"/>
                <a:ea typeface="Roboto"/>
                <a:cs typeface="Roboto"/>
                <a:sym typeface="Roboto"/>
              </a:rPr>
              <a:t> a function </a:t>
            </a:r>
            <a:r>
              <a:rPr lang="en" sz="950">
                <a:solidFill>
                  <a:srgbClr val="188038"/>
                </a:solidFill>
                <a:latin typeface="Courier New"/>
                <a:ea typeface="Courier New"/>
                <a:cs typeface="Courier New"/>
                <a:sym typeface="Courier New"/>
              </a:rPr>
              <a:t>categorize_time_of_day</a:t>
            </a:r>
            <a:r>
              <a:rPr lang="en" sz="1200">
                <a:solidFill>
                  <a:srgbClr val="374151"/>
                </a:solidFill>
                <a:latin typeface="Roboto"/>
                <a:ea typeface="Roboto"/>
                <a:cs typeface="Roboto"/>
                <a:sym typeface="Roboto"/>
              </a:rPr>
              <a:t> to classify hours into 'Morning', 'Afternoon', 'Evening', or 'Night'.</a:t>
            </a:r>
            <a:r>
              <a:rPr lang="en" sz="1200">
                <a:solidFill>
                  <a:srgbClr val="374151"/>
                </a:solidFill>
                <a:latin typeface="Roboto"/>
                <a:ea typeface="Roboto"/>
                <a:cs typeface="Roboto"/>
                <a:sym typeface="Roboto"/>
              </a:rPr>
              <a:t>.</a:t>
            </a:r>
            <a:endParaRPr sz="1200">
              <a:solidFill>
                <a:srgbClr val="374151"/>
              </a:solidFill>
              <a:latin typeface="Roboto"/>
              <a:ea typeface="Roboto"/>
              <a:cs typeface="Roboto"/>
              <a:sym typeface="Roboto"/>
            </a:endParaRPr>
          </a:p>
          <a:p>
            <a:pPr indent="0" lvl="0" marL="457200" rtl="0" algn="l">
              <a:spcBef>
                <a:spcPts val="1200"/>
              </a:spcBef>
              <a:spcAft>
                <a:spcPts val="0"/>
              </a:spcAft>
              <a:buNone/>
            </a:pPr>
            <a:r>
              <a:t/>
            </a:r>
            <a:endParaRPr sz="1200">
              <a:solidFill>
                <a:srgbClr val="374151"/>
              </a:solidFill>
              <a:latin typeface="Roboto"/>
              <a:ea typeface="Roboto"/>
              <a:cs typeface="Roboto"/>
              <a:sym typeface="Roboto"/>
            </a:endParaRPr>
          </a:p>
          <a:p>
            <a:pPr indent="0" lvl="0" marL="0" rtl="0" algn="l">
              <a:spcBef>
                <a:spcPts val="1200"/>
              </a:spcBef>
              <a:spcAft>
                <a:spcPts val="0"/>
              </a:spcAft>
              <a:buNone/>
            </a:pPr>
            <a:r>
              <a:t/>
            </a:r>
            <a:endParaRPr sz="1200">
              <a:solidFill>
                <a:srgbClr val="374151"/>
              </a:solidFill>
              <a:latin typeface="Roboto"/>
              <a:ea typeface="Roboto"/>
              <a:cs typeface="Roboto"/>
              <a:sym typeface="Roboto"/>
            </a:endParaRPr>
          </a:p>
          <a:p>
            <a:pPr indent="0" lvl="0" marL="0" rtl="0" algn="l">
              <a:spcBef>
                <a:spcPts val="1200"/>
              </a:spcBef>
              <a:spcAft>
                <a:spcPts val="0"/>
              </a:spcAft>
              <a:buNone/>
            </a:pPr>
            <a:r>
              <a:t/>
            </a:r>
            <a:endParaRPr sz="1200">
              <a:solidFill>
                <a:srgbClr val="374151"/>
              </a:solidFill>
              <a:latin typeface="Roboto"/>
              <a:ea typeface="Roboto"/>
              <a:cs typeface="Roboto"/>
              <a:sym typeface="Roboto"/>
            </a:endParaRPr>
          </a:p>
          <a:p>
            <a:pPr indent="0" lvl="0" marL="0" rtl="0" algn="l">
              <a:spcBef>
                <a:spcPts val="1200"/>
              </a:spcBef>
              <a:spcAft>
                <a:spcPts val="0"/>
              </a:spcAft>
              <a:buNone/>
            </a:pPr>
            <a:r>
              <a:t/>
            </a:r>
            <a:endParaRPr sz="1200">
              <a:solidFill>
                <a:srgbClr val="374151"/>
              </a:solidFill>
              <a:latin typeface="Roboto"/>
              <a:ea typeface="Roboto"/>
              <a:cs typeface="Roboto"/>
              <a:sym typeface="Roboto"/>
            </a:endParaRPr>
          </a:p>
          <a:p>
            <a:pPr indent="0" lvl="0" marL="0" rtl="0" algn="l">
              <a:spcBef>
                <a:spcPts val="1200"/>
              </a:spcBef>
              <a:spcAft>
                <a:spcPts val="0"/>
              </a:spcAft>
              <a:buNone/>
            </a:pPr>
            <a:r>
              <a:t/>
            </a:r>
            <a:endParaRPr sz="1200">
              <a:solidFill>
                <a:srgbClr val="374151"/>
              </a:solidFill>
              <a:latin typeface="Roboto"/>
              <a:ea typeface="Roboto"/>
              <a:cs typeface="Roboto"/>
              <a:sym typeface="Roboto"/>
            </a:endParaRPr>
          </a:p>
          <a:p>
            <a:pPr indent="0" lvl="0" marL="0" rtl="0" algn="l">
              <a:spcBef>
                <a:spcPts val="1200"/>
              </a:spcBef>
              <a:spcAft>
                <a:spcPts val="0"/>
              </a:spcAft>
              <a:buNone/>
            </a:pPr>
            <a:r>
              <a:t/>
            </a:r>
            <a:endParaRPr sz="1200">
              <a:solidFill>
                <a:srgbClr val="374151"/>
              </a:solidFill>
              <a:latin typeface="Roboto"/>
              <a:ea typeface="Roboto"/>
              <a:cs typeface="Roboto"/>
              <a:sym typeface="Roboto"/>
            </a:endParaRPr>
          </a:p>
          <a:p>
            <a:pPr indent="0" lvl="0" marL="0" rtl="0" algn="l">
              <a:spcBef>
                <a:spcPts val="1200"/>
              </a:spcBef>
              <a:spcAft>
                <a:spcPts val="1200"/>
              </a:spcAft>
              <a:buNone/>
            </a:pPr>
            <a:r>
              <a:t/>
            </a:r>
            <a:endParaRPr sz="1200">
              <a:solidFill>
                <a:srgbClr val="374151"/>
              </a:solidFill>
              <a:latin typeface="Roboto"/>
              <a:ea typeface="Roboto"/>
              <a:cs typeface="Roboto"/>
              <a:sym typeface="Roboto"/>
            </a:endParaRPr>
          </a:p>
        </p:txBody>
      </p:sp>
      <p:pic>
        <p:nvPicPr>
          <p:cNvPr id="82" name="Google Shape;82;p17"/>
          <p:cNvPicPr preferRelativeResize="0"/>
          <p:nvPr/>
        </p:nvPicPr>
        <p:blipFill>
          <a:blip r:embed="rId3">
            <a:alphaModFix/>
          </a:blip>
          <a:stretch>
            <a:fillRect/>
          </a:stretch>
        </p:blipFill>
        <p:spPr>
          <a:xfrm>
            <a:off x="1547700" y="2121475"/>
            <a:ext cx="5705000" cy="1682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60000"/>
              </a:lnSpc>
              <a:spcBef>
                <a:spcPts val="1400"/>
              </a:spcBef>
              <a:spcAft>
                <a:spcPts val="0"/>
              </a:spcAft>
              <a:buNone/>
            </a:pPr>
            <a:r>
              <a:rPr b="1" lang="en" sz="2650" u="sng">
                <a:latin typeface="Roboto"/>
                <a:ea typeface="Roboto"/>
                <a:cs typeface="Roboto"/>
                <a:sym typeface="Roboto"/>
              </a:rPr>
              <a:t>Calculating Incident Probabilities </a:t>
            </a:r>
            <a:endParaRPr b="1" sz="2650" u="sng">
              <a:latin typeface="Roboto"/>
              <a:ea typeface="Roboto"/>
              <a:cs typeface="Roboto"/>
              <a:sym typeface="Roboto"/>
            </a:endParaRPr>
          </a:p>
          <a:p>
            <a:pPr indent="-322897" lvl="0" marL="457200" rtl="0" algn="l">
              <a:lnSpc>
                <a:spcPct val="160000"/>
              </a:lnSpc>
              <a:spcBef>
                <a:spcPts val="1400"/>
              </a:spcBef>
              <a:spcAft>
                <a:spcPts val="0"/>
              </a:spcAft>
              <a:buSzPct val="100000"/>
              <a:buFont typeface="Roboto"/>
              <a:buChar char="●"/>
            </a:pPr>
            <a:r>
              <a:rPr lang="en" sz="1650">
                <a:latin typeface="Roboto"/>
                <a:ea typeface="Roboto"/>
                <a:cs typeface="Roboto"/>
                <a:sym typeface="Roboto"/>
              </a:rPr>
              <a:t>For every grid cell the probability for an incident to occur is calculated by using the Formula:</a:t>
            </a:r>
            <a:endParaRPr sz="1650">
              <a:latin typeface="Roboto"/>
              <a:ea typeface="Roboto"/>
              <a:cs typeface="Roboto"/>
              <a:sym typeface="Roboto"/>
            </a:endParaRPr>
          </a:p>
          <a:p>
            <a:pPr indent="0" lvl="0" marL="0" rtl="0" algn="l">
              <a:lnSpc>
                <a:spcPct val="160000"/>
              </a:lnSpc>
              <a:spcBef>
                <a:spcPts val="1400"/>
              </a:spcBef>
              <a:spcAft>
                <a:spcPts val="0"/>
              </a:spcAft>
              <a:buNone/>
            </a:pPr>
            <a:r>
              <a:t/>
            </a:r>
            <a:endParaRPr sz="1650">
              <a:latin typeface="Roboto"/>
              <a:ea typeface="Roboto"/>
              <a:cs typeface="Roboto"/>
              <a:sym typeface="Roboto"/>
            </a:endParaRPr>
          </a:p>
          <a:p>
            <a:pPr indent="0" lvl="0" marL="0" rtl="0" algn="l">
              <a:lnSpc>
                <a:spcPct val="160000"/>
              </a:lnSpc>
              <a:spcBef>
                <a:spcPts val="1400"/>
              </a:spcBef>
              <a:spcAft>
                <a:spcPts val="0"/>
              </a:spcAft>
              <a:buNone/>
            </a:pPr>
            <a:r>
              <a:t/>
            </a:r>
            <a:endParaRPr sz="1650">
              <a:latin typeface="Roboto"/>
              <a:ea typeface="Roboto"/>
              <a:cs typeface="Roboto"/>
              <a:sym typeface="Roboto"/>
            </a:endParaRPr>
          </a:p>
          <a:p>
            <a:pPr indent="0" lvl="0" marL="457200" rtl="0" algn="l">
              <a:lnSpc>
                <a:spcPct val="115000"/>
              </a:lnSpc>
              <a:spcBef>
                <a:spcPts val="400"/>
              </a:spcBef>
              <a:spcAft>
                <a:spcPts val="0"/>
              </a:spcAft>
              <a:buNone/>
            </a:pPr>
            <a:r>
              <a:t/>
            </a:r>
            <a:endParaRPr sz="1650">
              <a:solidFill>
                <a:srgbClr val="374151"/>
              </a:solidFill>
              <a:latin typeface="Roboto"/>
              <a:ea typeface="Roboto"/>
              <a:cs typeface="Roboto"/>
              <a:sym typeface="Roboto"/>
            </a:endParaRPr>
          </a:p>
          <a:p>
            <a:pPr indent="0" lvl="0" marL="457200" rtl="0" algn="l">
              <a:lnSpc>
                <a:spcPct val="115000"/>
              </a:lnSpc>
              <a:spcBef>
                <a:spcPts val="0"/>
              </a:spcBef>
              <a:spcAft>
                <a:spcPts val="0"/>
              </a:spcAft>
              <a:buNone/>
            </a:pPr>
            <a:r>
              <a:t/>
            </a:r>
            <a:endParaRPr sz="1650">
              <a:solidFill>
                <a:srgbClr val="374151"/>
              </a:solidFill>
              <a:latin typeface="Roboto"/>
              <a:ea typeface="Roboto"/>
              <a:cs typeface="Roboto"/>
              <a:sym typeface="Roboto"/>
            </a:endParaRPr>
          </a:p>
          <a:p>
            <a:pPr indent="0" lvl="0" marL="0" rtl="0" algn="l">
              <a:lnSpc>
                <a:spcPct val="160000"/>
              </a:lnSpc>
              <a:spcBef>
                <a:spcPts val="1400"/>
              </a:spcBef>
              <a:spcAft>
                <a:spcPts val="400"/>
              </a:spcAft>
              <a:buNone/>
            </a:pPr>
            <a:r>
              <a:t/>
            </a:r>
            <a:endParaRPr sz="1650">
              <a:latin typeface="Roboto"/>
              <a:ea typeface="Roboto"/>
              <a:cs typeface="Roboto"/>
              <a:sym typeface="Roboto"/>
            </a:endParaRPr>
          </a:p>
        </p:txBody>
      </p:sp>
      <p:pic>
        <p:nvPicPr>
          <p:cNvPr id="88" name="Google Shape;88;p18"/>
          <p:cNvPicPr preferRelativeResize="0"/>
          <p:nvPr/>
        </p:nvPicPr>
        <p:blipFill>
          <a:blip r:embed="rId3">
            <a:alphaModFix/>
          </a:blip>
          <a:stretch>
            <a:fillRect/>
          </a:stretch>
        </p:blipFill>
        <p:spPr>
          <a:xfrm>
            <a:off x="704850" y="1828800"/>
            <a:ext cx="7734300" cy="1485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u="sng">
                <a:solidFill>
                  <a:srgbClr val="374151"/>
                </a:solidFill>
                <a:latin typeface="Roboto"/>
                <a:ea typeface="Roboto"/>
                <a:cs typeface="Roboto"/>
                <a:sym typeface="Roboto"/>
              </a:rPr>
              <a:t>Completed Dataframe(Ready for the Environment)</a:t>
            </a:r>
            <a:endParaRPr b="1" sz="2400" u="sng"/>
          </a:p>
        </p:txBody>
      </p:sp>
      <p:sp>
        <p:nvSpPr>
          <p:cNvPr id="94" name="Google Shape;94;p19"/>
          <p:cNvSpPr txBox="1"/>
          <p:nvPr>
            <p:ph idx="1" type="body"/>
          </p:nvPr>
        </p:nvSpPr>
        <p:spPr>
          <a:xfrm>
            <a:off x="311700" y="70842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374151"/>
              </a:buClr>
              <a:buSzPts val="1500"/>
              <a:buFont typeface="Roboto"/>
              <a:buChar char="●"/>
            </a:pPr>
            <a:r>
              <a:rPr lang="en" sz="1500">
                <a:solidFill>
                  <a:srgbClr val="374151"/>
                </a:solidFill>
                <a:latin typeface="Roboto"/>
                <a:ea typeface="Roboto"/>
                <a:cs typeface="Roboto"/>
                <a:sym typeface="Roboto"/>
              </a:rPr>
              <a:t>Calculated incident probabilities for each grid cell across all times and days, and interpolated grid cells with no events. The result is a concise Incident Probability DataFrame, highlighting incident likelihoods across the grid.</a:t>
            </a:r>
            <a:endParaRPr sz="1500">
              <a:solidFill>
                <a:srgbClr val="374151"/>
              </a:solidFill>
              <a:latin typeface="Roboto"/>
              <a:ea typeface="Roboto"/>
              <a:cs typeface="Roboto"/>
              <a:sym typeface="Roboto"/>
            </a:endParaRPr>
          </a:p>
          <a:p>
            <a:pPr indent="0" lvl="0" marL="457200" rtl="0" algn="l">
              <a:spcBef>
                <a:spcPts val="1200"/>
              </a:spcBef>
              <a:spcAft>
                <a:spcPts val="1200"/>
              </a:spcAft>
              <a:buNone/>
            </a:pPr>
            <a:r>
              <a:t/>
            </a:r>
            <a:endParaRPr/>
          </a:p>
        </p:txBody>
      </p:sp>
      <p:pic>
        <p:nvPicPr>
          <p:cNvPr id="95" name="Google Shape;95;p19"/>
          <p:cNvPicPr preferRelativeResize="0"/>
          <p:nvPr/>
        </p:nvPicPr>
        <p:blipFill>
          <a:blip r:embed="rId3">
            <a:alphaModFix/>
          </a:blip>
          <a:stretch>
            <a:fillRect/>
          </a:stretch>
        </p:blipFill>
        <p:spPr>
          <a:xfrm>
            <a:off x="1181463" y="1538500"/>
            <a:ext cx="6781073" cy="36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800"/>
              <a:t>The Environment</a:t>
            </a:r>
            <a:endParaRPr b="1" sz="4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State and Action Space </a:t>
            </a:r>
            <a:endParaRPr b="1" u="sng"/>
          </a:p>
        </p:txBody>
      </p:sp>
      <p:sp>
        <p:nvSpPr>
          <p:cNvPr id="106" name="Google Shape;106;p21"/>
          <p:cNvSpPr txBox="1"/>
          <p:nvPr>
            <p:ph idx="1" type="body"/>
          </p:nvPr>
        </p:nvSpPr>
        <p:spPr>
          <a:xfrm>
            <a:off x="311700" y="652925"/>
            <a:ext cx="8520600" cy="4510800"/>
          </a:xfrm>
          <a:prstGeom prst="rect">
            <a:avLst/>
          </a:prstGeom>
        </p:spPr>
        <p:txBody>
          <a:bodyPr anchorCtr="0" anchor="t" bIns="91425" lIns="91425" spcFirstLastPara="1" rIns="91425" wrap="square" tIns="91425">
            <a:spAutoFit/>
          </a:bodyPr>
          <a:lstStyle/>
          <a:p>
            <a:pPr indent="-323850" lvl="0" marL="457200" rtl="0" algn="l">
              <a:spcBef>
                <a:spcPts val="1500"/>
              </a:spcBef>
              <a:spcAft>
                <a:spcPts val="0"/>
              </a:spcAft>
              <a:buClr>
                <a:srgbClr val="374151"/>
              </a:buClr>
              <a:buSzPts val="1500"/>
              <a:buFont typeface="Roboto"/>
              <a:buChar char="●"/>
            </a:pPr>
            <a:r>
              <a:rPr b="1" lang="en" sz="1500">
                <a:solidFill>
                  <a:srgbClr val="374151"/>
                </a:solidFill>
                <a:latin typeface="Roboto"/>
                <a:ea typeface="Roboto"/>
                <a:cs typeface="Roboto"/>
                <a:sym typeface="Roboto"/>
              </a:rPr>
              <a:t>State Space:</a:t>
            </a:r>
            <a:br>
              <a:rPr lang="en" sz="1500">
                <a:solidFill>
                  <a:srgbClr val="374151"/>
                </a:solidFill>
                <a:latin typeface="Roboto"/>
                <a:ea typeface="Roboto"/>
                <a:cs typeface="Roboto"/>
                <a:sym typeface="Roboto"/>
              </a:rPr>
            </a:br>
            <a:endParaRPr sz="1500">
              <a:solidFill>
                <a:srgbClr val="374151"/>
              </a:solidFill>
              <a:latin typeface="Roboto"/>
              <a:ea typeface="Roboto"/>
              <a:cs typeface="Roboto"/>
              <a:sym typeface="Roboto"/>
            </a:endParaRPr>
          </a:p>
          <a:p>
            <a:pPr indent="-323850" lvl="1" marL="914400" rtl="0" algn="l">
              <a:spcBef>
                <a:spcPts val="0"/>
              </a:spcBef>
              <a:spcAft>
                <a:spcPts val="0"/>
              </a:spcAft>
              <a:buClr>
                <a:srgbClr val="374151"/>
              </a:buClr>
              <a:buSzPts val="1500"/>
              <a:buFont typeface="Roboto"/>
              <a:buChar char="○"/>
            </a:pPr>
            <a:r>
              <a:rPr lang="en" sz="1500">
                <a:solidFill>
                  <a:srgbClr val="374151"/>
                </a:solidFill>
                <a:latin typeface="Roboto"/>
                <a:ea typeface="Roboto"/>
                <a:cs typeface="Roboto"/>
                <a:sym typeface="Roboto"/>
              </a:rPr>
              <a:t>Represented as a vector mapping the grid.</a:t>
            </a:r>
            <a:br>
              <a:rPr lang="en" sz="1500">
                <a:solidFill>
                  <a:srgbClr val="374151"/>
                </a:solidFill>
                <a:latin typeface="Roboto"/>
                <a:ea typeface="Roboto"/>
                <a:cs typeface="Roboto"/>
                <a:sym typeface="Roboto"/>
              </a:rPr>
            </a:br>
            <a:endParaRPr sz="1500">
              <a:solidFill>
                <a:srgbClr val="374151"/>
              </a:solidFill>
              <a:latin typeface="Roboto"/>
              <a:ea typeface="Roboto"/>
              <a:cs typeface="Roboto"/>
              <a:sym typeface="Roboto"/>
            </a:endParaRPr>
          </a:p>
          <a:p>
            <a:pPr indent="-323850" lvl="1" marL="914400" rtl="0" algn="l">
              <a:spcBef>
                <a:spcPts val="0"/>
              </a:spcBef>
              <a:spcAft>
                <a:spcPts val="0"/>
              </a:spcAft>
              <a:buClr>
                <a:srgbClr val="374151"/>
              </a:buClr>
              <a:buSzPts val="1500"/>
              <a:buFont typeface="Roboto"/>
              <a:buChar char="○"/>
            </a:pPr>
            <a:r>
              <a:rPr lang="en" sz="1500">
                <a:solidFill>
                  <a:srgbClr val="374151"/>
                </a:solidFill>
                <a:latin typeface="Roboto"/>
                <a:ea typeface="Roboto"/>
                <a:cs typeface="Roboto"/>
                <a:sym typeface="Roboto"/>
              </a:rPr>
              <a:t>Each element denotes the severity level of incidents at specific locations.</a:t>
            </a:r>
            <a:br>
              <a:rPr lang="en" sz="1500">
                <a:solidFill>
                  <a:srgbClr val="374151"/>
                </a:solidFill>
                <a:latin typeface="Roboto"/>
                <a:ea typeface="Roboto"/>
                <a:cs typeface="Roboto"/>
                <a:sym typeface="Roboto"/>
              </a:rPr>
            </a:br>
            <a:br>
              <a:rPr lang="en" sz="1500">
                <a:solidFill>
                  <a:srgbClr val="374151"/>
                </a:solidFill>
                <a:latin typeface="Roboto"/>
                <a:ea typeface="Roboto"/>
                <a:cs typeface="Roboto"/>
                <a:sym typeface="Roboto"/>
              </a:rPr>
            </a:br>
            <a:br>
              <a:rPr lang="en" sz="1500">
                <a:solidFill>
                  <a:srgbClr val="374151"/>
                </a:solidFill>
                <a:latin typeface="Roboto"/>
                <a:ea typeface="Roboto"/>
                <a:cs typeface="Roboto"/>
                <a:sym typeface="Roboto"/>
              </a:rPr>
            </a:br>
            <a:endParaRPr sz="1500">
              <a:solidFill>
                <a:srgbClr val="374151"/>
              </a:solidFill>
              <a:latin typeface="Roboto"/>
              <a:ea typeface="Roboto"/>
              <a:cs typeface="Roboto"/>
              <a:sym typeface="Roboto"/>
            </a:endParaRPr>
          </a:p>
          <a:p>
            <a:pPr indent="-323850" lvl="0" marL="457200" rtl="0" algn="l">
              <a:spcBef>
                <a:spcPts val="0"/>
              </a:spcBef>
              <a:spcAft>
                <a:spcPts val="0"/>
              </a:spcAft>
              <a:buClr>
                <a:srgbClr val="374151"/>
              </a:buClr>
              <a:buSzPts val="1500"/>
              <a:buFont typeface="Roboto"/>
              <a:buChar char="●"/>
            </a:pPr>
            <a:r>
              <a:rPr b="1" lang="en" sz="1500">
                <a:solidFill>
                  <a:srgbClr val="374151"/>
                </a:solidFill>
                <a:latin typeface="Roboto"/>
                <a:ea typeface="Roboto"/>
                <a:cs typeface="Roboto"/>
                <a:sym typeface="Roboto"/>
              </a:rPr>
              <a:t>Action Space:</a:t>
            </a:r>
            <a:br>
              <a:rPr lang="en" sz="1500">
                <a:solidFill>
                  <a:srgbClr val="374151"/>
                </a:solidFill>
                <a:latin typeface="Roboto"/>
                <a:ea typeface="Roboto"/>
                <a:cs typeface="Roboto"/>
                <a:sym typeface="Roboto"/>
              </a:rPr>
            </a:br>
            <a:endParaRPr sz="1500">
              <a:solidFill>
                <a:srgbClr val="374151"/>
              </a:solidFill>
              <a:latin typeface="Roboto"/>
              <a:ea typeface="Roboto"/>
              <a:cs typeface="Roboto"/>
              <a:sym typeface="Roboto"/>
            </a:endParaRPr>
          </a:p>
          <a:p>
            <a:pPr indent="-323850" lvl="1" marL="914400" rtl="0" algn="l">
              <a:spcBef>
                <a:spcPts val="0"/>
              </a:spcBef>
              <a:spcAft>
                <a:spcPts val="0"/>
              </a:spcAft>
              <a:buClr>
                <a:srgbClr val="374151"/>
              </a:buClr>
              <a:buSzPts val="1500"/>
              <a:buFont typeface="Roboto"/>
              <a:buChar char="○"/>
            </a:pPr>
            <a:r>
              <a:rPr lang="en" sz="1500">
                <a:solidFill>
                  <a:srgbClr val="374151"/>
                </a:solidFill>
                <a:latin typeface="Roboto"/>
                <a:ea typeface="Roboto"/>
                <a:cs typeface="Roboto"/>
                <a:sym typeface="Roboto"/>
              </a:rPr>
              <a:t>Defined by the grid cell numbers for each available resource.</a:t>
            </a:r>
            <a:br>
              <a:rPr lang="en" sz="1500">
                <a:solidFill>
                  <a:srgbClr val="374151"/>
                </a:solidFill>
                <a:latin typeface="Roboto"/>
                <a:ea typeface="Roboto"/>
                <a:cs typeface="Roboto"/>
                <a:sym typeface="Roboto"/>
              </a:rPr>
            </a:br>
            <a:endParaRPr sz="1500">
              <a:solidFill>
                <a:srgbClr val="374151"/>
              </a:solidFill>
              <a:latin typeface="Roboto"/>
              <a:ea typeface="Roboto"/>
              <a:cs typeface="Roboto"/>
              <a:sym typeface="Roboto"/>
            </a:endParaRPr>
          </a:p>
          <a:p>
            <a:pPr indent="-323850" lvl="1" marL="914400" rtl="0" algn="l">
              <a:spcBef>
                <a:spcPts val="0"/>
              </a:spcBef>
              <a:spcAft>
                <a:spcPts val="0"/>
              </a:spcAft>
              <a:buClr>
                <a:srgbClr val="374151"/>
              </a:buClr>
              <a:buSzPts val="1500"/>
              <a:buFont typeface="Roboto"/>
              <a:buChar char="○"/>
            </a:pPr>
            <a:r>
              <a:rPr lang="en" sz="1500">
                <a:solidFill>
                  <a:srgbClr val="374151"/>
                </a:solidFill>
                <a:latin typeface="Roboto"/>
                <a:ea typeface="Roboto"/>
                <a:cs typeface="Roboto"/>
                <a:sym typeface="Roboto"/>
              </a:rPr>
              <a:t>Decisions involve choosing which grid cell each resource should be deployed to.</a:t>
            </a:r>
            <a:endParaRPr sz="1500">
              <a:solidFill>
                <a:srgbClr val="374151"/>
              </a:solidFill>
              <a:latin typeface="Roboto"/>
              <a:ea typeface="Roboto"/>
              <a:cs typeface="Roboto"/>
              <a:sym typeface="Roboto"/>
            </a:endParaRPr>
          </a:p>
          <a:p>
            <a:pPr indent="0" lvl="0" marL="457200" rtl="0" algn="l">
              <a:spcBef>
                <a:spcPts val="1500"/>
              </a:spcBef>
              <a:spcAft>
                <a:spcPts val="0"/>
              </a:spcAft>
              <a:buNone/>
            </a:pPr>
            <a:r>
              <a:t/>
            </a:r>
            <a:endParaRPr sz="1200">
              <a:solidFill>
                <a:srgbClr val="374151"/>
              </a:solidFill>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