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Times" panose="02020603050405020304" pitchFamily="18" charset="0"/>
      <p:regular r:id="rId13"/>
      <p:bold r:id="rId14"/>
      <p:italic r:id="rId15"/>
      <p:boldItalic r:id="rId16"/>
    </p:embeddedFont>
    <p:embeddedFont>
      <p:font typeface="Helvetica Neue" panose="020B0604020202020204" charset="0"/>
      <p:regular r:id="rId17"/>
      <p:bold r:id="rId18"/>
      <p:italic r:id="rId19"/>
      <p:boldItalic r:id="rId20"/>
    </p:embeddedFont>
    <p:embeddedFont>
      <p:font typeface="Helvetica Neue Light" panose="020B0604020202020204" charset="0"/>
      <p:regular r:id="rId21"/>
      <p:bold r:id="rId22"/>
      <p:italic r:id="rId23"/>
      <p:boldItalic r:id="rId24"/>
    </p:embeddedFont>
    <p:embeddedFont>
      <p:font typeface="Ribeye" panose="020B0604020202020204" charset="0"/>
      <p:regular r:id="rId25"/>
    </p:embeddedFont>
    <p:embeddedFont>
      <p:font typeface="Calibri" panose="020F0502020204030204" pitchFamily="34" charset="0"/>
      <p:regular r:id="rId26"/>
      <p:bold r:id="rId27"/>
      <p:italic r:id="rId28"/>
      <p:boldItalic r:id="rId29"/>
    </p:embeddedFont>
    <p:embeddedFont>
      <p:font typeface="Impact" panose="020B0806030902050204" pitchFamily="34" charset="0"/>
      <p:regular r:id="rId30"/>
    </p:embeddedFont>
    <p:embeddedFont>
      <p:font typeface="Lora"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F5000F-7403-4702-AC75-1211590D7747}">
  <a:tblStyle styleId="{4DF5000F-7403-4702-AC75-1211590D7747}" styleName="Table_0">
    <a:wholeTbl>
      <a:tcTxStyle b="off" i="off">
        <a:font>
          <a:latin typeface="Helvetica Neue"/>
          <a:ea typeface="Helvetica Neue"/>
          <a:cs typeface="Helvetica Neu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Helvetica Neue"/>
          <a:ea typeface="Helvetica Neue"/>
          <a:cs typeface="Helvetica Neue"/>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76B9"/>
          </a:solidFill>
        </a:fill>
      </a:tcStyle>
    </a:firstCol>
    <a:lastRow>
      <a:tcTxStyle b="off" i="off">
        <a:font>
          <a:latin typeface="Helvetica Neue"/>
          <a:ea typeface="Helvetica Neue"/>
          <a:cs typeface="Helvetica Neu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Helvetica Neue"/>
          <a:ea typeface="Helvetica Neue"/>
          <a:cs typeface="Helvetica Neue"/>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4C7F"/>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rm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52" name="Google Shape;52;p13"/>
          <p:cNvSpPr txBox="1">
            <a:spLocks noGrp="1"/>
          </p:cNvSpPr>
          <p:nvPr>
            <p:ph type="body" idx="1"/>
          </p:nvPr>
        </p:nvSpPr>
        <p:spPr>
          <a:xfrm>
            <a:off x="666750" y="2652713"/>
            <a:ext cx="7810500" cy="595500"/>
          </a:xfrm>
          <a:prstGeom prst="rect">
            <a:avLst/>
          </a:prstGeom>
          <a:noFill/>
          <a:ln>
            <a:noFill/>
          </a:ln>
        </p:spPr>
        <p:txBody>
          <a:bodyPr spcFirstLastPara="1" wrap="square" lIns="19050" tIns="19050" rIns="19050" bIns="19050" anchor="t" anchorCtr="0">
            <a:norm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53" name="Google Shape;53;p13"/>
          <p:cNvSpPr txBox="1">
            <a:spLocks noGrp="1"/>
          </p:cNvSpPr>
          <p:nvPr>
            <p:ph type="sldNum" idx="12"/>
          </p:nvPr>
        </p:nvSpPr>
        <p:spPr>
          <a:xfrm>
            <a:off x="4484637" y="4905375"/>
            <a:ext cx="170100" cy="177000"/>
          </a:xfrm>
          <a:prstGeom prst="rect">
            <a:avLst/>
          </a:prstGeom>
          <a:noFill/>
          <a:ln>
            <a:noFill/>
          </a:ln>
        </p:spPr>
        <p:txBody>
          <a:bodyPr spcFirstLastPara="1" wrap="square" lIns="19050" tIns="19050" rIns="19050" bIns="19050" anchor="t" anchorCtr="0">
            <a:sp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0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p:cSld name="TITLE_AND_BODY_1">
    <p:spTree>
      <p:nvGrpSpPr>
        <p:cNvPr id="1" name="Shape 54"/>
        <p:cNvGrpSpPr/>
        <p:nvPr/>
      </p:nvGrpSpPr>
      <p:grpSpPr>
        <a:xfrm>
          <a:off x="0" y="0"/>
          <a:ext cx="0" cy="0"/>
          <a:chOff x="0" y="0"/>
          <a:chExt cx="0" cy="0"/>
        </a:xfrm>
      </p:grpSpPr>
      <p:sp>
        <p:nvSpPr>
          <p:cNvPr id="55" name="Google Shape;55;p14"/>
          <p:cNvSpPr>
            <a:spLocks noGrp="1"/>
          </p:cNvSpPr>
          <p:nvPr>
            <p:ph type="pic" idx="2"/>
          </p:nvPr>
        </p:nvSpPr>
        <p:spPr>
          <a:xfrm>
            <a:off x="1172238" y="-147637"/>
            <a:ext cx="6801000" cy="4533900"/>
          </a:xfrm>
          <a:prstGeom prst="rect">
            <a:avLst/>
          </a:prstGeom>
          <a:noFill/>
          <a:ln>
            <a:noFill/>
          </a:ln>
        </p:spPr>
      </p:sp>
      <p:sp>
        <p:nvSpPr>
          <p:cNvPr id="56" name="Google Shape;56;p14"/>
          <p:cNvSpPr txBox="1">
            <a:spLocks noGrp="1"/>
          </p:cNvSpPr>
          <p:nvPr>
            <p:ph type="title"/>
          </p:nvPr>
        </p:nvSpPr>
        <p:spPr>
          <a:xfrm>
            <a:off x="238125" y="3567113"/>
            <a:ext cx="8667900" cy="752400"/>
          </a:xfrm>
          <a:prstGeom prst="rect">
            <a:avLst/>
          </a:prstGeom>
          <a:noFill/>
          <a:ln>
            <a:noFill/>
          </a:ln>
        </p:spPr>
        <p:txBody>
          <a:bodyPr spcFirstLastPara="1" wrap="square" lIns="19050" tIns="19050" rIns="19050" bIns="19050" anchor="b" anchorCtr="0">
            <a:norm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57" name="Google Shape;57;p14"/>
          <p:cNvSpPr txBox="1">
            <a:spLocks noGrp="1"/>
          </p:cNvSpPr>
          <p:nvPr>
            <p:ph type="body" idx="1"/>
          </p:nvPr>
        </p:nvSpPr>
        <p:spPr>
          <a:xfrm>
            <a:off x="238125" y="4291013"/>
            <a:ext cx="8667900" cy="595500"/>
          </a:xfrm>
          <a:prstGeom prst="rect">
            <a:avLst/>
          </a:prstGeom>
          <a:noFill/>
          <a:ln>
            <a:noFill/>
          </a:ln>
        </p:spPr>
        <p:txBody>
          <a:bodyPr spcFirstLastPara="1" wrap="square" lIns="19050" tIns="19050" rIns="19050" bIns="19050" anchor="t" anchorCtr="0">
            <a:norm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58" name="Google Shape;58;p14"/>
          <p:cNvSpPr txBox="1">
            <a:spLocks noGrp="1"/>
          </p:cNvSpPr>
          <p:nvPr>
            <p:ph type="sldNum" idx="12"/>
          </p:nvPr>
        </p:nvSpPr>
        <p:spPr>
          <a:xfrm>
            <a:off x="4484637" y="4905375"/>
            <a:ext cx="170100" cy="177000"/>
          </a:xfrm>
          <a:prstGeom prst="rect">
            <a:avLst/>
          </a:prstGeom>
          <a:noFill/>
          <a:ln>
            <a:noFill/>
          </a:ln>
        </p:spPr>
        <p:txBody>
          <a:bodyPr spcFirstLastPara="1" wrap="square" lIns="19050" tIns="19050" rIns="19050" bIns="19050" anchor="t" anchorCtr="0">
            <a:sp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0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sz="1400">
                <a:solidFill>
                  <a:schemeClr val="lt2"/>
                </a:solidFill>
              </a:defRPr>
            </a:lvl2pPr>
            <a:lvl3pPr marL="1371600" lvl="2" indent="-317500">
              <a:lnSpc>
                <a:spcPct val="115000"/>
              </a:lnSpc>
              <a:spcBef>
                <a:spcPts val="0"/>
              </a:spcBef>
              <a:spcAft>
                <a:spcPts val="0"/>
              </a:spcAft>
              <a:buClr>
                <a:schemeClr val="lt2"/>
              </a:buClr>
              <a:buSzPts val="1400"/>
              <a:buChar char="■"/>
              <a:defRPr sz="1400">
                <a:solidFill>
                  <a:schemeClr val="lt2"/>
                </a:solidFill>
              </a:defRPr>
            </a:lvl3pPr>
            <a:lvl4pPr marL="1828800" lvl="3" indent="-317500">
              <a:lnSpc>
                <a:spcPct val="115000"/>
              </a:lnSpc>
              <a:spcBef>
                <a:spcPts val="0"/>
              </a:spcBef>
              <a:spcAft>
                <a:spcPts val="0"/>
              </a:spcAft>
              <a:buClr>
                <a:schemeClr val="lt2"/>
              </a:buClr>
              <a:buSzPts val="1400"/>
              <a:buChar char="●"/>
              <a:defRPr sz="1400">
                <a:solidFill>
                  <a:schemeClr val="lt2"/>
                </a:solidFill>
              </a:defRPr>
            </a:lvl4pPr>
            <a:lvl5pPr marL="2286000" lvl="4" indent="-317500">
              <a:lnSpc>
                <a:spcPct val="115000"/>
              </a:lnSpc>
              <a:spcBef>
                <a:spcPts val="0"/>
              </a:spcBef>
              <a:spcAft>
                <a:spcPts val="0"/>
              </a:spcAft>
              <a:buClr>
                <a:schemeClr val="lt2"/>
              </a:buClr>
              <a:buSzPts val="1400"/>
              <a:buChar char="○"/>
              <a:defRPr sz="1400">
                <a:solidFill>
                  <a:schemeClr val="lt2"/>
                </a:solidFill>
              </a:defRPr>
            </a:lvl5pPr>
            <a:lvl6pPr marL="2743200" lvl="5" indent="-317500">
              <a:lnSpc>
                <a:spcPct val="115000"/>
              </a:lnSpc>
              <a:spcBef>
                <a:spcPts val="0"/>
              </a:spcBef>
              <a:spcAft>
                <a:spcPts val="0"/>
              </a:spcAft>
              <a:buClr>
                <a:schemeClr val="lt2"/>
              </a:buClr>
              <a:buSzPts val="1400"/>
              <a:buChar char="■"/>
              <a:defRPr sz="1400">
                <a:solidFill>
                  <a:schemeClr val="lt2"/>
                </a:solidFill>
              </a:defRPr>
            </a:lvl6pPr>
            <a:lvl7pPr marL="3200400" lvl="6" indent="-317500">
              <a:lnSpc>
                <a:spcPct val="115000"/>
              </a:lnSpc>
              <a:spcBef>
                <a:spcPts val="0"/>
              </a:spcBef>
              <a:spcAft>
                <a:spcPts val="0"/>
              </a:spcAft>
              <a:buClr>
                <a:schemeClr val="lt2"/>
              </a:buClr>
              <a:buSzPts val="1400"/>
              <a:buChar char="●"/>
              <a:defRPr sz="1400">
                <a:solidFill>
                  <a:schemeClr val="lt2"/>
                </a:solidFill>
              </a:defRPr>
            </a:lvl7pPr>
            <a:lvl8pPr marL="3657600" lvl="7" indent="-317500">
              <a:lnSpc>
                <a:spcPct val="115000"/>
              </a:lnSpc>
              <a:spcBef>
                <a:spcPts val="0"/>
              </a:spcBef>
              <a:spcAft>
                <a:spcPts val="0"/>
              </a:spcAft>
              <a:buClr>
                <a:schemeClr val="lt2"/>
              </a:buClr>
              <a:buSzPts val="1400"/>
              <a:buChar char="○"/>
              <a:defRPr sz="1400">
                <a:solidFill>
                  <a:schemeClr val="lt2"/>
                </a:solidFill>
              </a:defRPr>
            </a:lvl8pPr>
            <a:lvl9pPr marL="4114800" lvl="8" indent="-317500">
              <a:lnSpc>
                <a:spcPct val="115000"/>
              </a:lnSpc>
              <a:spcBef>
                <a:spcPts val="0"/>
              </a:spcBef>
              <a:spcAft>
                <a:spcPts val="0"/>
              </a:spcAft>
              <a:buClr>
                <a:schemeClr val="lt2"/>
              </a:buClr>
              <a:buSzPts val="1400"/>
              <a:buChar char="■"/>
              <a:defRPr sz="1400">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pencv.org/2.4/doc/tutorials/imgproc/gausian_median_blur_bilateral_filter/gausian_median_blur_bilateral_filter.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ctrTitle" idx="4294967295"/>
          </p:nvPr>
        </p:nvSpPr>
        <p:spPr>
          <a:xfrm>
            <a:off x="595659" y="105080"/>
            <a:ext cx="8206200" cy="669300"/>
          </a:xfrm>
          <a:prstGeom prst="rect">
            <a:avLst/>
          </a:prstGeom>
          <a:noFill/>
          <a:ln>
            <a:noFill/>
          </a:ln>
        </p:spPr>
        <p:txBody>
          <a:bodyPr spcFirstLastPara="1" wrap="square" lIns="19050" tIns="19050" rIns="19050" bIns="19050" anchor="b" anchorCtr="0">
            <a:normAutofit/>
          </a:bodyPr>
          <a:lstStyle/>
          <a:p>
            <a:pPr marL="0" marR="0" lvl="0" indent="0" algn="ctr" rtl="0">
              <a:lnSpc>
                <a:spcPct val="100000"/>
              </a:lnSpc>
              <a:spcBef>
                <a:spcPts val="0"/>
              </a:spcBef>
              <a:spcAft>
                <a:spcPts val="0"/>
              </a:spcAft>
              <a:buClr>
                <a:srgbClr val="000000"/>
              </a:buClr>
              <a:buSzPts val="3900"/>
              <a:buFont typeface="Impact"/>
              <a:buNone/>
            </a:pPr>
            <a:r>
              <a:rPr lang="en-US" sz="3900" b="0" i="0" u="none" strike="noStrike" cap="none">
                <a:latin typeface="Impact"/>
                <a:ea typeface="Impact"/>
                <a:cs typeface="Impact"/>
                <a:sym typeface="Impact"/>
              </a:rPr>
              <a:t>A5016- ENGINEERING DESIGN THINKING</a:t>
            </a:r>
            <a:endParaRPr/>
          </a:p>
        </p:txBody>
      </p:sp>
      <p:sp>
        <p:nvSpPr>
          <p:cNvPr id="64" name="Google Shape;64;p15"/>
          <p:cNvSpPr txBox="1">
            <a:spLocks noGrp="1"/>
          </p:cNvSpPr>
          <p:nvPr>
            <p:ph type="subTitle" idx="4294967295"/>
          </p:nvPr>
        </p:nvSpPr>
        <p:spPr>
          <a:xfrm>
            <a:off x="694077" y="1445372"/>
            <a:ext cx="8009400" cy="576300"/>
          </a:xfrm>
          <a:prstGeom prst="rect">
            <a:avLst/>
          </a:prstGeom>
          <a:noFill/>
          <a:ln>
            <a:noFill/>
          </a:ln>
        </p:spPr>
        <p:txBody>
          <a:bodyPr spcFirstLastPara="1" wrap="square" lIns="19050" tIns="19050" rIns="19050" bIns="19050" anchor="t" anchorCtr="0">
            <a:normAutofit/>
          </a:bodyPr>
          <a:lstStyle/>
          <a:p>
            <a:pPr marL="0" marR="0" lvl="0" indent="0" algn="ctr" rtl="0">
              <a:lnSpc>
                <a:spcPct val="100000"/>
              </a:lnSpc>
              <a:spcBef>
                <a:spcPts val="0"/>
              </a:spcBef>
              <a:spcAft>
                <a:spcPts val="0"/>
              </a:spcAft>
              <a:buClr>
                <a:srgbClr val="FF0000"/>
              </a:buClr>
              <a:buSzPts val="1900"/>
              <a:buFont typeface="Times New Roman"/>
              <a:buNone/>
            </a:pPr>
            <a:r>
              <a:rPr lang="en-US" sz="1900" b="1" i="0" u="none" strike="noStrike" cap="none" dirty="0">
                <a:solidFill>
                  <a:srgbClr val="FF0000"/>
                </a:solidFill>
                <a:latin typeface="Times New Roman"/>
                <a:ea typeface="Times New Roman"/>
                <a:cs typeface="Times New Roman"/>
                <a:sym typeface="Times New Roman"/>
              </a:rPr>
              <a:t>Title of the Project </a:t>
            </a:r>
            <a:r>
              <a:rPr lang="en-US" sz="1900" b="1" i="0" u="none" strike="noStrike" cap="none" dirty="0">
                <a:solidFill>
                  <a:srgbClr val="EB220C"/>
                </a:solidFill>
                <a:latin typeface="Times New Roman"/>
                <a:ea typeface="Times New Roman"/>
                <a:cs typeface="Times New Roman"/>
                <a:sym typeface="Times New Roman"/>
              </a:rPr>
              <a:t>: </a:t>
            </a:r>
            <a:r>
              <a:rPr lang="en-US" sz="1900" b="1" dirty="0" smtClean="0">
                <a:solidFill>
                  <a:srgbClr val="3797C6"/>
                </a:solidFill>
                <a:latin typeface="Times New Roman"/>
                <a:ea typeface="Times New Roman"/>
                <a:cs typeface="Times New Roman"/>
                <a:sym typeface="Times New Roman"/>
              </a:rPr>
              <a:t>A </a:t>
            </a:r>
            <a:r>
              <a:rPr lang="en-US" sz="1900" b="1" i="0" u="none" strike="noStrike" cap="none" dirty="0" smtClean="0">
                <a:solidFill>
                  <a:srgbClr val="3797C6"/>
                </a:solidFill>
                <a:latin typeface="Times New Roman"/>
                <a:ea typeface="Times New Roman"/>
                <a:cs typeface="Times New Roman"/>
                <a:sym typeface="Times New Roman"/>
              </a:rPr>
              <a:t>Silent </a:t>
            </a:r>
            <a:r>
              <a:rPr lang="en-US" sz="1900" b="1" i="0" u="none" strike="noStrike" cap="none" dirty="0">
                <a:solidFill>
                  <a:srgbClr val="3797C6"/>
                </a:solidFill>
                <a:latin typeface="Times New Roman"/>
                <a:ea typeface="Times New Roman"/>
                <a:cs typeface="Times New Roman"/>
                <a:sym typeface="Times New Roman"/>
              </a:rPr>
              <a:t>Voice</a:t>
            </a:r>
            <a:r>
              <a:rPr lang="en-US" sz="1900" b="1" i="0" u="none" strike="noStrike" cap="none" dirty="0">
                <a:solidFill>
                  <a:srgbClr val="EB220C"/>
                </a:solidFill>
                <a:latin typeface="Times New Roman"/>
                <a:ea typeface="Times New Roman"/>
                <a:cs typeface="Times New Roman"/>
                <a:sym typeface="Times New Roman"/>
              </a:rPr>
              <a:t>   </a:t>
            </a:r>
            <a:endParaRPr sz="2000" b="0" i="0" u="none" strike="noStrike" cap="none" dirty="0">
              <a:solidFill>
                <a:srgbClr val="0000FF"/>
              </a:solidFill>
              <a:latin typeface="Helvetica Neue"/>
              <a:ea typeface="Helvetica Neue"/>
              <a:cs typeface="Helvetica Neue"/>
              <a:sym typeface="Helvetica Neue"/>
            </a:endParaRPr>
          </a:p>
        </p:txBody>
      </p:sp>
      <p:sp>
        <p:nvSpPr>
          <p:cNvPr id="65" name="Google Shape;65;p15"/>
          <p:cNvSpPr txBox="1"/>
          <p:nvPr/>
        </p:nvSpPr>
        <p:spPr>
          <a:xfrm>
            <a:off x="3808347" y="1138680"/>
            <a:ext cx="1780800" cy="34620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000000"/>
              </a:buClr>
              <a:buSzPts val="2000"/>
              <a:buFont typeface="Times"/>
              <a:buNone/>
            </a:pPr>
            <a:r>
              <a:rPr lang="en-US" sz="2000" b="1" i="0" u="none" strike="noStrike" cap="none">
                <a:solidFill>
                  <a:schemeClr val="accent1"/>
                </a:solidFill>
                <a:latin typeface="Times"/>
                <a:ea typeface="Times"/>
                <a:cs typeface="Times"/>
                <a:sym typeface="Times"/>
              </a:rPr>
              <a:t>Team no: 09</a:t>
            </a:r>
            <a:endParaRPr sz="2000" b="1" i="0" u="none" strike="noStrike" cap="none">
              <a:solidFill>
                <a:schemeClr val="accent1"/>
              </a:solidFill>
              <a:latin typeface="Times"/>
              <a:ea typeface="Times"/>
              <a:cs typeface="Times"/>
              <a:sym typeface="Times"/>
            </a:endParaRPr>
          </a:p>
        </p:txBody>
      </p:sp>
      <p:graphicFrame>
        <p:nvGraphicFramePr>
          <p:cNvPr id="66" name="Google Shape;66;p15"/>
          <p:cNvGraphicFramePr/>
          <p:nvPr/>
        </p:nvGraphicFramePr>
        <p:xfrm>
          <a:off x="2079759" y="2035006"/>
          <a:ext cx="5238000" cy="2462175"/>
        </p:xfrm>
        <a:graphic>
          <a:graphicData uri="http://schemas.openxmlformats.org/drawingml/2006/table">
            <a:tbl>
              <a:tblPr firstRow="1" bandRow="1">
                <a:noFill/>
                <a:tableStyleId>{4DF5000F-7403-4702-AC75-1211590D7747}</a:tableStyleId>
              </a:tblPr>
              <a:tblGrid>
                <a:gridCol w="1746000">
                  <a:extLst>
                    <a:ext uri="{9D8B030D-6E8A-4147-A177-3AD203B41FA5}">
                      <a16:colId xmlns:a16="http://schemas.microsoft.com/office/drawing/2014/main" val="20000"/>
                    </a:ext>
                  </a:extLst>
                </a:gridCol>
                <a:gridCol w="1746000">
                  <a:extLst>
                    <a:ext uri="{9D8B030D-6E8A-4147-A177-3AD203B41FA5}">
                      <a16:colId xmlns:a16="http://schemas.microsoft.com/office/drawing/2014/main" val="20001"/>
                    </a:ext>
                  </a:extLst>
                </a:gridCol>
                <a:gridCol w="1746000">
                  <a:extLst>
                    <a:ext uri="{9D8B030D-6E8A-4147-A177-3AD203B41FA5}">
                      <a16:colId xmlns:a16="http://schemas.microsoft.com/office/drawing/2014/main" val="20002"/>
                    </a:ext>
                  </a:extLst>
                </a:gridCol>
              </a:tblGrid>
              <a:tr h="399825">
                <a:tc>
                  <a:txBody>
                    <a:bodyPr/>
                    <a:lstStyle/>
                    <a:p>
                      <a:pPr marL="0" marR="0" lvl="0" indent="0" algn="ctr" rtl="0">
                        <a:lnSpc>
                          <a:spcPct val="100000"/>
                        </a:lnSpc>
                        <a:spcBef>
                          <a:spcPts val="0"/>
                        </a:spcBef>
                        <a:spcAft>
                          <a:spcPts val="0"/>
                        </a:spcAft>
                        <a:buClr>
                          <a:srgbClr val="FFFFFF"/>
                        </a:buClr>
                        <a:buSzPts val="1200"/>
                        <a:buFont typeface="Helvetica Neue"/>
                        <a:buNone/>
                      </a:pPr>
                      <a:r>
                        <a:rPr lang="en-US" sz="1200" b="1" u="none" strike="noStrike" cap="none">
                          <a:solidFill>
                            <a:srgbClr val="FFFFFF"/>
                          </a:solidFill>
                        </a:rPr>
                        <a:t>S.No.</a:t>
                      </a:r>
                      <a:endParaRPr sz="500"/>
                    </a:p>
                  </a:txBody>
                  <a:tcPr marL="17150" marR="17150" marT="17150" marB="17150" anchor="ctr"/>
                </a:tc>
                <a:tc>
                  <a:txBody>
                    <a:bodyPr/>
                    <a:lstStyle/>
                    <a:p>
                      <a:pPr marL="0" marR="0" lvl="0" indent="0" algn="ctr" rtl="0">
                        <a:lnSpc>
                          <a:spcPct val="100000"/>
                        </a:lnSpc>
                        <a:spcBef>
                          <a:spcPts val="0"/>
                        </a:spcBef>
                        <a:spcAft>
                          <a:spcPts val="0"/>
                        </a:spcAft>
                        <a:buClr>
                          <a:srgbClr val="FFFFFF"/>
                        </a:buClr>
                        <a:buSzPts val="1200"/>
                        <a:buFont typeface="Helvetica Neue"/>
                        <a:buNone/>
                      </a:pPr>
                      <a:r>
                        <a:rPr lang="en-US" sz="1200" b="1" u="none" strike="noStrike" cap="none">
                          <a:solidFill>
                            <a:srgbClr val="FFFFFF"/>
                          </a:solidFill>
                        </a:rPr>
                        <a:t>Roll No.</a:t>
                      </a:r>
                      <a:endParaRPr sz="500"/>
                    </a:p>
                  </a:txBody>
                  <a:tcPr marL="17150" marR="17150" marT="17150" marB="17150" anchor="ctr"/>
                </a:tc>
                <a:tc>
                  <a:txBody>
                    <a:bodyPr/>
                    <a:lstStyle/>
                    <a:p>
                      <a:pPr marL="0" marR="0" lvl="0" indent="0" algn="ctr" rtl="0">
                        <a:lnSpc>
                          <a:spcPct val="100000"/>
                        </a:lnSpc>
                        <a:spcBef>
                          <a:spcPts val="0"/>
                        </a:spcBef>
                        <a:spcAft>
                          <a:spcPts val="0"/>
                        </a:spcAft>
                        <a:buClr>
                          <a:srgbClr val="FFFFFF"/>
                        </a:buClr>
                        <a:buSzPts val="1200"/>
                        <a:buFont typeface="Helvetica Neue"/>
                        <a:buNone/>
                      </a:pPr>
                      <a:r>
                        <a:rPr lang="en-US" sz="1200" b="1" u="none" strike="noStrike" cap="none">
                          <a:solidFill>
                            <a:srgbClr val="FFFFFF"/>
                          </a:solidFill>
                        </a:rPr>
                        <a:t>Name of the students</a:t>
                      </a:r>
                      <a:endParaRPr sz="500"/>
                    </a:p>
                  </a:txBody>
                  <a:tcPr marL="17150" marR="17150" marT="17150" marB="17150" anchor="ctr"/>
                </a:tc>
                <a:extLst>
                  <a:ext uri="{0D108BD9-81ED-4DB2-BD59-A6C34878D82A}">
                    <a16:rowId xmlns:a16="http://schemas.microsoft.com/office/drawing/2014/main" val="10000"/>
                  </a:ext>
                </a:extLst>
              </a:tr>
              <a:tr h="30357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19881A05A3</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Praneeth Sunkavalli</a:t>
                      </a:r>
                      <a:endParaRPr sz="900" u="none" strike="noStrike" cap="none"/>
                    </a:p>
                  </a:txBody>
                  <a:tcPr marL="17150" marR="17150" marT="17150" marB="17150" anchor="ctr"/>
                </a:tc>
                <a:extLst>
                  <a:ext uri="{0D108BD9-81ED-4DB2-BD59-A6C34878D82A}">
                    <a16:rowId xmlns:a16="http://schemas.microsoft.com/office/drawing/2014/main" val="10001"/>
                  </a:ext>
                </a:extLst>
              </a:tr>
              <a:tr h="30357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2</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19881A0596</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Mattam Nithin</a:t>
                      </a:r>
                      <a:endParaRPr sz="900" u="none" strike="noStrike" cap="none"/>
                    </a:p>
                  </a:txBody>
                  <a:tcPr marL="17150" marR="17150" marT="17150" marB="17150" anchor="ctr"/>
                </a:tc>
                <a:extLst>
                  <a:ext uri="{0D108BD9-81ED-4DB2-BD59-A6C34878D82A}">
                    <a16:rowId xmlns:a16="http://schemas.microsoft.com/office/drawing/2014/main" val="10002"/>
                  </a:ext>
                </a:extLst>
              </a:tr>
              <a:tr h="30357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3</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19881A05A8</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Shaik Salman</a:t>
                      </a:r>
                      <a:endParaRPr sz="900" u="none" strike="noStrike" cap="none"/>
                    </a:p>
                  </a:txBody>
                  <a:tcPr marL="17150" marR="17150" marT="17150" marB="17150" anchor="ctr"/>
                </a:tc>
                <a:extLst>
                  <a:ext uri="{0D108BD9-81ED-4DB2-BD59-A6C34878D82A}">
                    <a16:rowId xmlns:a16="http://schemas.microsoft.com/office/drawing/2014/main" val="10003"/>
                  </a:ext>
                </a:extLst>
              </a:tr>
              <a:tr h="394900">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4</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19881A05A2</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P.Karthiikeya</a:t>
                      </a:r>
                      <a:endParaRPr sz="900" u="none" strike="noStrike" cap="none"/>
                    </a:p>
                  </a:txBody>
                  <a:tcPr marL="17150" marR="17150" marT="17150" marB="17150" anchor="ctr"/>
                </a:tc>
                <a:extLst>
                  <a:ext uri="{0D108BD9-81ED-4DB2-BD59-A6C34878D82A}">
                    <a16:rowId xmlns:a16="http://schemas.microsoft.com/office/drawing/2014/main" val="10004"/>
                  </a:ext>
                </a:extLst>
              </a:tr>
              <a:tr h="36182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5</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19881A0588</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Buchi Reddy</a:t>
                      </a:r>
                      <a:endParaRPr sz="900" u="none" strike="noStrike" cap="none"/>
                    </a:p>
                  </a:txBody>
                  <a:tcPr marL="17150" marR="17150" marT="17150" marB="17150" anchor="ctr"/>
                </a:tc>
                <a:extLst>
                  <a:ext uri="{0D108BD9-81ED-4DB2-BD59-A6C34878D82A}">
                    <a16:rowId xmlns:a16="http://schemas.microsoft.com/office/drawing/2014/main" val="10005"/>
                  </a:ext>
                </a:extLst>
              </a:tr>
              <a:tr h="394900">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6</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19881A05A4</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R.Suryachand</a:t>
                      </a:r>
                      <a:endParaRPr sz="900" u="none" strike="noStrike" cap="none"/>
                    </a:p>
                  </a:txBody>
                  <a:tcPr marL="17150" marR="17150" marT="17150" marB="17150" anchor="ctr"/>
                </a:tc>
                <a:extLst>
                  <a:ext uri="{0D108BD9-81ED-4DB2-BD59-A6C34878D82A}">
                    <a16:rowId xmlns:a16="http://schemas.microsoft.com/office/drawing/2014/main" val="10006"/>
                  </a:ext>
                </a:extLst>
              </a:tr>
            </a:tbl>
          </a:graphicData>
        </a:graphic>
      </p:graphicFrame>
      <p:sp>
        <p:nvSpPr>
          <p:cNvPr id="67" name="Google Shape;67;p15"/>
          <p:cNvSpPr/>
          <p:nvPr/>
        </p:nvSpPr>
        <p:spPr>
          <a:xfrm>
            <a:off x="8886" y="776407"/>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666750" y="1865945"/>
            <a:ext cx="7810500" cy="1059000"/>
          </a:xfrm>
          <a:prstGeom prst="rect">
            <a:avLst/>
          </a:prstGeom>
          <a:noFill/>
          <a:ln>
            <a:noFill/>
          </a:ln>
        </p:spPr>
        <p:txBody>
          <a:bodyPr spcFirstLastPara="1" wrap="square" lIns="19050" tIns="19050" rIns="19050" bIns="19050" anchor="b" anchorCtr="0">
            <a:normAutofit/>
          </a:bodyPr>
          <a:lstStyle/>
          <a:p>
            <a:pPr marL="0" marR="0" lvl="0" indent="0" algn="ctr" rtl="0">
              <a:lnSpc>
                <a:spcPct val="100000"/>
              </a:lnSpc>
              <a:spcBef>
                <a:spcPts val="0"/>
              </a:spcBef>
              <a:spcAft>
                <a:spcPts val="0"/>
              </a:spcAft>
              <a:buClr>
                <a:srgbClr val="000000"/>
              </a:buClr>
              <a:buSzPts val="5100"/>
              <a:buFont typeface="Ribeye"/>
              <a:buNone/>
            </a:pPr>
            <a:r>
              <a:rPr lang="en-US" sz="5100" b="0" i="0" u="none" strike="noStrike" cap="none">
                <a:latin typeface="Ribeye"/>
                <a:ea typeface="Ribeye"/>
                <a:cs typeface="Ribeye"/>
                <a:sym typeface="Ribeye"/>
              </a:rPr>
              <a:t>THANK YOU.</a:t>
            </a:r>
            <a:endParaRPr/>
          </a:p>
        </p:txBody>
      </p:sp>
      <p:sp>
        <p:nvSpPr>
          <p:cNvPr id="141" name="Google Shape;141;p24"/>
          <p:cNvSpPr/>
          <p:nvPr/>
        </p:nvSpPr>
        <p:spPr>
          <a:xfrm>
            <a:off x="-25240" y="599495"/>
            <a:ext cx="9527400" cy="74400"/>
          </a:xfrm>
          <a:prstGeom prst="rect">
            <a:avLst/>
          </a:prstGeom>
          <a:solidFill>
            <a:srgbClr val="E46C0A"/>
          </a:solidFill>
          <a:ln w="25400" cap="flat" cmpd="sng">
            <a:solidFill>
              <a:srgbClr val="E46C0A"/>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142" name="Google Shape;142;p24"/>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38125" y="-46160"/>
            <a:ext cx="8667600" cy="6447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a:solidFill>
                  <a:srgbClr val="FF0000"/>
                </a:solidFill>
              </a:rPr>
              <a:t>Outlines</a:t>
            </a:r>
            <a:endParaRPr sz="2700" b="1">
              <a:solidFill>
                <a:srgbClr val="FF0000"/>
              </a:solidFill>
            </a:endParaRPr>
          </a:p>
        </p:txBody>
      </p:sp>
      <p:sp>
        <p:nvSpPr>
          <p:cNvPr id="73" name="Google Shape;73;p16"/>
          <p:cNvSpPr txBox="1">
            <a:spLocks noGrp="1"/>
          </p:cNvSpPr>
          <p:nvPr>
            <p:ph type="body" idx="1"/>
          </p:nvPr>
        </p:nvSpPr>
        <p:spPr>
          <a:xfrm>
            <a:off x="238125" y="784713"/>
            <a:ext cx="8667600" cy="41016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a:t>Objective</a:t>
            </a:r>
            <a:endParaRPr/>
          </a:p>
          <a:p>
            <a:pPr marL="254000" lvl="0" indent="-254000" algn="l" rtl="0">
              <a:lnSpc>
                <a:spcPct val="100000"/>
              </a:lnSpc>
              <a:spcBef>
                <a:spcPts val="0"/>
              </a:spcBef>
              <a:spcAft>
                <a:spcPts val="0"/>
              </a:spcAft>
              <a:buClr>
                <a:schemeClr val="dk1"/>
              </a:buClr>
              <a:buSzPts val="2000"/>
              <a:buFont typeface="Arial"/>
              <a:buChar char="•"/>
            </a:pPr>
            <a:r>
              <a:rPr lang="en-US"/>
              <a:t>Existing System</a:t>
            </a:r>
            <a:endParaRPr/>
          </a:p>
          <a:p>
            <a:pPr marL="254000" lvl="0" indent="-254000" algn="l" rtl="0">
              <a:lnSpc>
                <a:spcPct val="100000"/>
              </a:lnSpc>
              <a:spcBef>
                <a:spcPts val="0"/>
              </a:spcBef>
              <a:spcAft>
                <a:spcPts val="0"/>
              </a:spcAft>
              <a:buClr>
                <a:schemeClr val="dk1"/>
              </a:buClr>
              <a:buSzPts val="2000"/>
              <a:buFont typeface="Arial"/>
              <a:buChar char="•"/>
            </a:pPr>
            <a:r>
              <a:rPr lang="en-US"/>
              <a:t>Proposed System</a:t>
            </a:r>
            <a:endParaRPr/>
          </a:p>
          <a:p>
            <a:pPr marL="254000" lvl="0" indent="-254000" algn="l" rtl="0">
              <a:lnSpc>
                <a:spcPct val="100000"/>
              </a:lnSpc>
              <a:spcBef>
                <a:spcPts val="0"/>
              </a:spcBef>
              <a:spcAft>
                <a:spcPts val="0"/>
              </a:spcAft>
              <a:buClr>
                <a:schemeClr val="dk1"/>
              </a:buClr>
              <a:buSzPts val="2000"/>
              <a:buFont typeface="Arial"/>
              <a:buChar char="•"/>
            </a:pPr>
            <a:r>
              <a:rPr lang="en-US"/>
              <a:t>Requirements</a:t>
            </a:r>
            <a:endParaRPr/>
          </a:p>
          <a:p>
            <a:pPr marL="254000" lvl="0" indent="-254000" algn="l" rtl="0">
              <a:lnSpc>
                <a:spcPct val="100000"/>
              </a:lnSpc>
              <a:spcBef>
                <a:spcPts val="0"/>
              </a:spcBef>
              <a:spcAft>
                <a:spcPts val="0"/>
              </a:spcAft>
              <a:buClr>
                <a:schemeClr val="dk1"/>
              </a:buClr>
              <a:buSzPts val="2000"/>
              <a:buFont typeface="Arial"/>
              <a:buChar char="•"/>
            </a:pPr>
            <a:r>
              <a:rPr lang="en-US"/>
              <a:t>Prototype</a:t>
            </a:r>
            <a:endParaRPr/>
          </a:p>
          <a:p>
            <a:pPr marL="254000" lvl="0" indent="-254000" algn="l" rtl="0">
              <a:lnSpc>
                <a:spcPct val="100000"/>
              </a:lnSpc>
              <a:spcBef>
                <a:spcPts val="0"/>
              </a:spcBef>
              <a:spcAft>
                <a:spcPts val="0"/>
              </a:spcAft>
              <a:buClr>
                <a:schemeClr val="dk1"/>
              </a:buClr>
              <a:buSzPts val="2000"/>
              <a:buFont typeface="Arial"/>
              <a:buChar char="•"/>
            </a:pPr>
            <a:r>
              <a:rPr lang="en-US"/>
              <a:t>References</a:t>
            </a:r>
            <a:endParaRPr/>
          </a:p>
          <a:p>
            <a:pPr marL="254000" lvl="0" indent="-254000" algn="l" rtl="0">
              <a:lnSpc>
                <a:spcPct val="100000"/>
              </a:lnSpc>
              <a:spcBef>
                <a:spcPts val="0"/>
              </a:spcBef>
              <a:spcAft>
                <a:spcPts val="0"/>
              </a:spcAft>
              <a:buClr>
                <a:schemeClr val="dk1"/>
              </a:buClr>
              <a:buSzPts val="2000"/>
              <a:buFont typeface="Arial"/>
              <a:buChar char="•"/>
            </a:pPr>
            <a:r>
              <a:rPr lang="en-US"/>
              <a:t>Conclusion</a:t>
            </a:r>
            <a:endParaRPr/>
          </a:p>
          <a:p>
            <a:pPr marL="254000" lvl="0" indent="-127000" algn="l" rtl="0">
              <a:lnSpc>
                <a:spcPct val="100000"/>
              </a:lnSpc>
              <a:spcBef>
                <a:spcPts val="0"/>
              </a:spcBef>
              <a:spcAft>
                <a:spcPts val="0"/>
              </a:spcAft>
              <a:buClr>
                <a:srgbClr val="000000"/>
              </a:buClr>
              <a:buSzPts val="2000"/>
              <a:buFont typeface="Arial"/>
              <a:buNone/>
            </a:pPr>
            <a:endParaRPr/>
          </a:p>
        </p:txBody>
      </p:sp>
      <p:sp>
        <p:nvSpPr>
          <p:cNvPr id="74" name="Google Shape;74;p16"/>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299100" y="771525"/>
            <a:ext cx="8545800" cy="4091400"/>
          </a:xfrm>
          <a:prstGeom prst="rect">
            <a:avLst/>
          </a:prstGeom>
          <a:noFill/>
          <a:ln>
            <a:noFill/>
          </a:ln>
        </p:spPr>
        <p:txBody>
          <a:bodyPr spcFirstLastPara="1" wrap="square" lIns="17150" tIns="17150" rIns="17150" bIns="17150" anchor="t" anchorCtr="0">
            <a:normAutofit/>
          </a:bodyPr>
          <a:lstStyle/>
          <a:p>
            <a:pPr marL="127000" marR="0" lvl="0" indent="-120650" algn="l" rtl="0">
              <a:lnSpc>
                <a:spcPct val="100000"/>
              </a:lnSpc>
              <a:spcBef>
                <a:spcPts val="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The main objective of our project is to, “</a:t>
            </a:r>
            <a:r>
              <a:rPr lang="en-US" sz="2700" b="1" i="1" u="sng" strike="noStrike" cap="none">
                <a:solidFill>
                  <a:srgbClr val="1155CC"/>
                </a:solidFill>
                <a:latin typeface="Calibri"/>
                <a:ea typeface="Calibri"/>
                <a:cs typeface="Calibri"/>
                <a:sym typeface="Calibri"/>
              </a:rPr>
              <a:t>VOICE FOR THE VOICELESS</a:t>
            </a:r>
            <a:r>
              <a:rPr lang="en-US" sz="1700" b="0" i="0" u="none" strike="noStrike" cap="none">
                <a:solidFill>
                  <a:schemeClr val="dk1"/>
                </a:solidFill>
                <a:latin typeface="Calibri"/>
                <a:ea typeface="Calibri"/>
                <a:cs typeface="Calibri"/>
                <a:sym typeface="Calibri"/>
              </a:rPr>
              <a:t>”.</a:t>
            </a:r>
            <a:endParaRPr>
              <a:solidFill>
                <a:schemeClr val="dk1"/>
              </a:solidFill>
            </a:endParaRPr>
          </a:p>
          <a:p>
            <a:pPr marL="127000" marR="0" lvl="0" indent="-120650" algn="l" rtl="0">
              <a:lnSpc>
                <a:spcPct val="100000"/>
              </a:lnSpc>
              <a:spcBef>
                <a:spcPts val="3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There are around </a:t>
            </a:r>
            <a:r>
              <a:rPr lang="en-US" sz="1500" b="1" i="0" u="none" strike="noStrike" cap="none">
                <a:solidFill>
                  <a:srgbClr val="6AA84F"/>
                </a:solidFill>
                <a:latin typeface="Calibri"/>
                <a:ea typeface="Calibri"/>
                <a:cs typeface="Calibri"/>
                <a:sym typeface="Calibri"/>
              </a:rPr>
              <a:t>10,27,835 people</a:t>
            </a:r>
            <a:r>
              <a:rPr lang="en-US" sz="1500" b="0" i="0" u="none" strike="noStrike" cap="none">
                <a:solidFill>
                  <a:schemeClr val="dk1"/>
                </a:solidFill>
                <a:latin typeface="Calibri"/>
                <a:ea typeface="Calibri"/>
                <a:cs typeface="Calibri"/>
                <a:sym typeface="Calibri"/>
              </a:rPr>
              <a:t>, including 5,45,179 male and 482656 female, who suffer from hearing and speech impairment. </a:t>
            </a:r>
            <a:endParaRPr>
              <a:solidFill>
                <a:schemeClr val="dk1"/>
              </a:solidFill>
            </a:endParaRPr>
          </a:p>
          <a:p>
            <a:pPr marL="127000" marR="0" lvl="0" indent="-120650" algn="l" rtl="0">
              <a:lnSpc>
                <a:spcPct val="100000"/>
              </a:lnSpc>
              <a:spcBef>
                <a:spcPts val="3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A World Health Organization report says </a:t>
            </a:r>
            <a:r>
              <a:rPr lang="en-US" sz="1500" b="1" i="0" u="none" strike="noStrike" cap="none">
                <a:solidFill>
                  <a:srgbClr val="6AA84F"/>
                </a:solidFill>
                <a:latin typeface="Calibri"/>
                <a:ea typeface="Calibri"/>
                <a:cs typeface="Calibri"/>
                <a:sym typeface="Calibri"/>
              </a:rPr>
              <a:t>around 63 million people</a:t>
            </a:r>
            <a:r>
              <a:rPr lang="en-US" sz="1500" b="0" i="0" u="none" strike="noStrike" cap="none">
                <a:solidFill>
                  <a:schemeClr val="dk1"/>
                </a:solidFill>
                <a:latin typeface="Calibri"/>
                <a:ea typeface="Calibri"/>
                <a:cs typeface="Calibri"/>
                <a:sym typeface="Calibri"/>
              </a:rPr>
              <a:t> in India suffer from either complete or partial deafness, and of these, at least 50 lakh are children.</a:t>
            </a:r>
            <a:endParaRPr>
              <a:solidFill>
                <a:schemeClr val="dk1"/>
              </a:solidFill>
            </a:endParaRPr>
          </a:p>
          <a:p>
            <a:pPr marL="127000" marR="0" lvl="0" indent="-120650" algn="l" rtl="0">
              <a:lnSpc>
                <a:spcPct val="100000"/>
              </a:lnSpc>
              <a:spcBef>
                <a:spcPts val="3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We are trying to make a channel, where communication can be made much more easier.</a:t>
            </a:r>
            <a:endParaRPr>
              <a:solidFill>
                <a:schemeClr val="dk1"/>
              </a:solidFill>
            </a:endParaRPr>
          </a:p>
        </p:txBody>
      </p:sp>
      <p:sp>
        <p:nvSpPr>
          <p:cNvPr id="80" name="Google Shape;80;p17"/>
          <p:cNvSpPr txBox="1"/>
          <p:nvPr/>
        </p:nvSpPr>
        <p:spPr>
          <a:xfrm>
            <a:off x="488983" y="181558"/>
            <a:ext cx="8166000" cy="450300"/>
          </a:xfrm>
          <a:prstGeom prst="rect">
            <a:avLst/>
          </a:prstGeom>
          <a:noFill/>
          <a:ln>
            <a:noFill/>
          </a:ln>
        </p:spPr>
        <p:txBody>
          <a:bodyPr spcFirstLastPara="1" wrap="square" lIns="17150" tIns="17150" rIns="17150" bIns="17150" anchor="t" anchorCtr="0">
            <a:spAutoFit/>
          </a:bodyPr>
          <a:lstStyle/>
          <a:p>
            <a:pPr marL="0" marR="0" lvl="0" indent="0" algn="ctr" rtl="0">
              <a:lnSpc>
                <a:spcPct val="100000"/>
              </a:lnSpc>
              <a:spcBef>
                <a:spcPts val="0"/>
              </a:spcBef>
              <a:spcAft>
                <a:spcPts val="0"/>
              </a:spcAft>
              <a:buClr>
                <a:srgbClr val="FF0000"/>
              </a:buClr>
              <a:buSzPts val="2700"/>
              <a:buFont typeface="Calibri"/>
              <a:buNone/>
            </a:pPr>
            <a:r>
              <a:rPr lang="en-US" sz="2700" b="1" i="0" u="none" strike="noStrike" cap="none">
                <a:solidFill>
                  <a:srgbClr val="FF0000"/>
                </a:solidFill>
                <a:latin typeface="Calibri"/>
                <a:ea typeface="Calibri"/>
                <a:cs typeface="Calibri"/>
                <a:sym typeface="Calibri"/>
              </a:rPr>
              <a:t>OBJECTIVE</a:t>
            </a:r>
            <a:endParaRPr sz="500"/>
          </a:p>
        </p:txBody>
      </p:sp>
      <p:sp>
        <p:nvSpPr>
          <p:cNvPr id="81" name="Google Shape;81;p17"/>
          <p:cNvSpPr/>
          <p:nvPr/>
        </p:nvSpPr>
        <p:spPr>
          <a:xfrm>
            <a:off x="-25240" y="599495"/>
            <a:ext cx="9527400" cy="74400"/>
          </a:xfrm>
          <a:prstGeom prst="rect">
            <a:avLst/>
          </a:prstGeom>
          <a:solidFill>
            <a:srgbClr val="E46C0A"/>
          </a:solidFill>
          <a:ln w="25400" cap="flat" cmpd="sng">
            <a:solidFill>
              <a:srgbClr val="E46C0A"/>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82" name="Google Shape;82;p17"/>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83" name="Google Shape;83;p17"/>
          <p:cNvPicPr preferRelativeResize="0"/>
          <p:nvPr/>
        </p:nvPicPr>
        <p:blipFill rotWithShape="1">
          <a:blip r:embed="rId3">
            <a:alphaModFix/>
          </a:blip>
          <a:srcRect/>
          <a:stretch/>
        </p:blipFill>
        <p:spPr>
          <a:xfrm>
            <a:off x="5928763" y="2614559"/>
            <a:ext cx="2663519" cy="2153070"/>
          </a:xfrm>
          <a:prstGeom prst="rect">
            <a:avLst/>
          </a:prstGeom>
          <a:noFill/>
          <a:ln>
            <a:noFill/>
          </a:ln>
        </p:spPr>
      </p:pic>
      <p:pic>
        <p:nvPicPr>
          <p:cNvPr id="84" name="Google Shape;84;p17"/>
          <p:cNvPicPr preferRelativeResize="0"/>
          <p:nvPr/>
        </p:nvPicPr>
        <p:blipFill rotWithShape="1">
          <a:blip r:embed="rId4">
            <a:alphaModFix/>
          </a:blip>
          <a:srcRect/>
          <a:stretch/>
        </p:blipFill>
        <p:spPr>
          <a:xfrm>
            <a:off x="299100" y="2576459"/>
            <a:ext cx="2716823" cy="2286370"/>
          </a:xfrm>
          <a:prstGeom prst="rect">
            <a:avLst/>
          </a:prstGeom>
          <a:noFill/>
          <a:ln>
            <a:noFill/>
          </a:ln>
          <a:effectLst>
            <a:outerShdw blurRad="292100" dist="139700" dir="2700000" algn="tl" rotWithShape="0">
              <a:srgbClr val="333333">
                <a:alpha val="64705"/>
              </a:srgbClr>
            </a:outerShdw>
          </a:effectLst>
        </p:spPr>
      </p:pic>
      <p:grpSp>
        <p:nvGrpSpPr>
          <p:cNvPr id="85" name="Google Shape;85;p17"/>
          <p:cNvGrpSpPr/>
          <p:nvPr/>
        </p:nvGrpSpPr>
        <p:grpSpPr>
          <a:xfrm>
            <a:off x="3316909" y="2875085"/>
            <a:ext cx="2510182" cy="1618617"/>
            <a:chOff x="0" y="0"/>
            <a:chExt cx="6693818" cy="4316312"/>
          </a:xfrm>
        </p:grpSpPr>
        <p:sp>
          <p:nvSpPr>
            <p:cNvPr id="86" name="Google Shape;86;p17"/>
            <p:cNvSpPr/>
            <p:nvPr/>
          </p:nvSpPr>
          <p:spPr>
            <a:xfrm>
              <a:off x="0" y="544285"/>
              <a:ext cx="6693818" cy="3772027"/>
            </a:xfrm>
            <a:prstGeom prst="rightArrow">
              <a:avLst>
                <a:gd name="adj1" fmla="val 50000"/>
                <a:gd name="adj2"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
          <p:nvSpPr>
            <p:cNvPr id="87" name="Google Shape;87;p17"/>
            <p:cNvSpPr/>
            <p:nvPr/>
          </p:nvSpPr>
          <p:spPr>
            <a:xfrm>
              <a:off x="3530596" y="920957"/>
              <a:ext cx="2493839" cy="1297629"/>
            </a:xfrm>
            <a:prstGeom prst="rect">
              <a:avLst/>
            </a:prstGeom>
            <a:noFill/>
            <a:ln>
              <a:noFill/>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
          <p:nvSpPr>
            <p:cNvPr id="88" name="Google Shape;88;p17"/>
            <p:cNvSpPr txBox="1"/>
            <p:nvPr/>
          </p:nvSpPr>
          <p:spPr>
            <a:xfrm>
              <a:off x="3530596" y="920957"/>
              <a:ext cx="2493839" cy="1297629"/>
            </a:xfrm>
            <a:prstGeom prst="rect">
              <a:avLst/>
            </a:prstGeom>
            <a:noFill/>
            <a:ln>
              <a:noFill/>
            </a:ln>
          </p:spPr>
          <p:txBody>
            <a:bodyPr spcFirstLastPara="1" wrap="square" lIns="0" tIns="95250" rIns="0" bIns="95250" anchor="ctr" anchorCtr="0">
              <a:noAutofit/>
            </a:bodyPr>
            <a:lstStyle/>
            <a:p>
              <a:pPr marL="0" marR="0" lvl="0" indent="0" algn="ctr" rtl="0">
                <a:lnSpc>
                  <a:spcPct val="90000"/>
                </a:lnSpc>
                <a:spcBef>
                  <a:spcPts val="0"/>
                </a:spcBef>
                <a:spcAft>
                  <a:spcPts val="0"/>
                </a:spcAft>
                <a:buClr>
                  <a:srgbClr val="000000"/>
                </a:buClr>
                <a:buSzPts val="900"/>
                <a:buFont typeface="Helvetica Neue"/>
                <a:buNone/>
              </a:pPr>
              <a:endParaRPr sz="900" b="1" i="0" u="none" strike="noStrike" cap="none">
                <a:solidFill>
                  <a:srgbClr val="000000"/>
                </a:solidFill>
                <a:latin typeface="Helvetica Neue"/>
                <a:ea typeface="Helvetica Neue"/>
                <a:cs typeface="Helvetica Neue"/>
                <a:sym typeface="Helvetica Neue"/>
              </a:endParaRPr>
            </a:p>
            <a:p>
              <a:pPr marL="0" marR="0" lvl="0" indent="0" algn="ctr" rtl="0">
                <a:lnSpc>
                  <a:spcPct val="90000"/>
                </a:lnSpc>
                <a:spcBef>
                  <a:spcPts val="300"/>
                </a:spcBef>
                <a:spcAft>
                  <a:spcPts val="0"/>
                </a:spcAft>
                <a:buClr>
                  <a:srgbClr val="000000"/>
                </a:buClr>
                <a:buSzPts val="900"/>
                <a:buFont typeface="Helvetica Neue"/>
                <a:buNone/>
              </a:pPr>
              <a:endParaRPr sz="900" b="1" i="0" u="none" strike="noStrike" cap="none">
                <a:solidFill>
                  <a:srgbClr val="000000"/>
                </a:solidFill>
                <a:latin typeface="Helvetica Neue"/>
                <a:ea typeface="Helvetica Neue"/>
                <a:cs typeface="Helvetica Neue"/>
                <a:sym typeface="Helvetica Neue"/>
              </a:endParaRPr>
            </a:p>
          </p:txBody>
        </p:sp>
        <p:sp>
          <p:nvSpPr>
            <p:cNvPr id="89" name="Google Shape;89;p17"/>
            <p:cNvSpPr/>
            <p:nvPr/>
          </p:nvSpPr>
          <p:spPr>
            <a:xfrm>
              <a:off x="637792" y="0"/>
              <a:ext cx="2493839" cy="1297629"/>
            </a:xfrm>
            <a:prstGeom prst="rect">
              <a:avLst/>
            </a:prstGeom>
            <a:noFill/>
            <a:ln>
              <a:noFill/>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
          <p:nvSpPr>
            <p:cNvPr id="90" name="Google Shape;90;p17"/>
            <p:cNvSpPr txBox="1"/>
            <p:nvPr/>
          </p:nvSpPr>
          <p:spPr>
            <a:xfrm>
              <a:off x="637792" y="0"/>
              <a:ext cx="2493839" cy="1297629"/>
            </a:xfrm>
            <a:prstGeom prst="rect">
              <a:avLst/>
            </a:prstGeom>
            <a:noFill/>
            <a:ln>
              <a:noFill/>
            </a:ln>
          </p:spPr>
          <p:txBody>
            <a:bodyPr spcFirstLastPara="1" wrap="square" lIns="0" tIns="152400" rIns="0" bIns="152400" anchor="ctr" anchorCtr="0">
              <a:noAutofit/>
            </a:bodyPr>
            <a:lstStyle/>
            <a:p>
              <a:pPr marL="0" marR="0" lvl="0" indent="0" algn="ctr" rtl="0">
                <a:lnSpc>
                  <a:spcPct val="90000"/>
                </a:lnSpc>
                <a:spcBef>
                  <a:spcPts val="0"/>
                </a:spcBef>
                <a:spcAft>
                  <a:spcPts val="0"/>
                </a:spcAft>
                <a:buClr>
                  <a:srgbClr val="000000"/>
                </a:buClr>
                <a:buSzPts val="1500"/>
                <a:buFont typeface="Helvetica Neue"/>
                <a:buNone/>
              </a:pPr>
              <a:endParaRPr sz="1500" b="1" i="0" u="none" strike="noStrike" cap="none">
                <a:solidFill>
                  <a:srgbClr val="000000"/>
                </a:solidFill>
                <a:latin typeface="Helvetica Neue"/>
                <a:ea typeface="Helvetica Neue"/>
                <a:cs typeface="Helvetica Neue"/>
                <a:sym typeface="Helvetica Neu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63416" y="0"/>
            <a:ext cx="8667600" cy="5988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a:solidFill>
                  <a:srgbClr val="FF0000"/>
                </a:solidFill>
              </a:rPr>
              <a:t>Existing System</a:t>
            </a:r>
            <a:endParaRPr sz="2700" b="1">
              <a:solidFill>
                <a:srgbClr val="FF0000"/>
              </a:solidFill>
            </a:endParaRPr>
          </a:p>
        </p:txBody>
      </p:sp>
      <p:sp>
        <p:nvSpPr>
          <p:cNvPr id="96" name="Google Shape;96;p18"/>
          <p:cNvSpPr txBox="1">
            <a:spLocks noGrp="1"/>
          </p:cNvSpPr>
          <p:nvPr>
            <p:ph type="body" idx="1"/>
          </p:nvPr>
        </p:nvSpPr>
        <p:spPr>
          <a:xfrm>
            <a:off x="218344" y="975740"/>
            <a:ext cx="8771400" cy="40182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dirty="0"/>
              <a:t>In currently existent highly accurate image processing system requires certain physical components, which are to be worn by user, which includes sensors and other complex devices which increases level of inconvenience and also result in an increase in expense.</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And later it has been improved </a:t>
            </a:r>
            <a:r>
              <a:rPr lang="en-US" dirty="0" smtClean="0"/>
              <a:t>to recognize </a:t>
            </a:r>
            <a:r>
              <a:rPr lang="en-US" dirty="0"/>
              <a:t>the signs using machine learning, but it’s still doesn’t show higher accuracy and also gestures.</a:t>
            </a:r>
            <a:endParaRPr dirty="0"/>
          </a:p>
        </p:txBody>
      </p:sp>
      <p:sp>
        <p:nvSpPr>
          <p:cNvPr id="97" name="Google Shape;97;p18"/>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98" name="Google Shape;98;p18"/>
          <p:cNvPicPr preferRelativeResize="0"/>
          <p:nvPr/>
        </p:nvPicPr>
        <p:blipFill>
          <a:blip r:embed="rId3">
            <a:alphaModFix/>
          </a:blip>
          <a:stretch>
            <a:fillRect/>
          </a:stretch>
        </p:blipFill>
        <p:spPr>
          <a:xfrm>
            <a:off x="2482969" y="3086100"/>
            <a:ext cx="3015900" cy="17426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238106" y="936381"/>
            <a:ext cx="8667900" cy="39501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a:t>We are developing an applications, which will be used for sign detection and conversion to audio and text.</a:t>
            </a:r>
            <a:endParaRPr/>
          </a:p>
          <a:p>
            <a:pPr marL="254000" lvl="0" indent="-254000" algn="l" rtl="0">
              <a:lnSpc>
                <a:spcPct val="100000"/>
              </a:lnSpc>
              <a:spcBef>
                <a:spcPts val="0"/>
              </a:spcBef>
              <a:spcAft>
                <a:spcPts val="0"/>
              </a:spcAft>
              <a:buClr>
                <a:schemeClr val="dk1"/>
              </a:buClr>
              <a:buSzPts val="2000"/>
              <a:buFont typeface="Arial"/>
              <a:buChar char="•"/>
            </a:pPr>
            <a:r>
              <a:rPr lang="en-US"/>
              <a:t>In our application, we will be using the facial emotion and sign detection, which will be the key points for improving the accuracy of true meaning of the person.</a:t>
            </a:r>
            <a:endParaRPr/>
          </a:p>
          <a:p>
            <a:pPr marL="254000" lvl="0" indent="-254000" algn="l" rtl="0">
              <a:lnSpc>
                <a:spcPct val="100000"/>
              </a:lnSpc>
              <a:spcBef>
                <a:spcPts val="0"/>
              </a:spcBef>
              <a:spcAft>
                <a:spcPts val="0"/>
              </a:spcAft>
              <a:buClr>
                <a:schemeClr val="dk1"/>
              </a:buClr>
              <a:buSzPts val="2000"/>
              <a:buFont typeface="Arial"/>
              <a:buChar char="•"/>
            </a:pPr>
            <a:r>
              <a:rPr lang="en-US"/>
              <a:t>We are using computer vision for capturing the sign and gestures of the person.</a:t>
            </a:r>
            <a:endParaRPr/>
          </a:p>
          <a:p>
            <a:pPr marL="254000" lvl="0" indent="-254000" algn="l" rtl="0">
              <a:lnSpc>
                <a:spcPct val="100000"/>
              </a:lnSpc>
              <a:spcBef>
                <a:spcPts val="0"/>
              </a:spcBef>
              <a:spcAft>
                <a:spcPts val="0"/>
              </a:spcAft>
              <a:buClr>
                <a:schemeClr val="dk1"/>
              </a:buClr>
              <a:buSzPts val="2000"/>
              <a:buFont typeface="Arial"/>
              <a:buChar char="•"/>
            </a:pPr>
            <a:r>
              <a:rPr lang="en-US"/>
              <a:t>We had a made recommendation system, for faster identification of words.</a:t>
            </a:r>
            <a:endParaRPr/>
          </a:p>
          <a:p>
            <a:pPr marL="254000" lvl="0" indent="-254000" algn="l" rtl="0">
              <a:lnSpc>
                <a:spcPct val="115000"/>
              </a:lnSpc>
              <a:spcBef>
                <a:spcPts val="0"/>
              </a:spcBef>
              <a:spcAft>
                <a:spcPts val="0"/>
              </a:spcAft>
              <a:buClr>
                <a:schemeClr val="dk1"/>
              </a:buClr>
              <a:buSzPts val="2000"/>
              <a:buFont typeface="Arial"/>
              <a:buChar char="•"/>
            </a:pPr>
            <a:r>
              <a:rPr lang="en-US"/>
              <a:t>After completion of the machine learning model, we are planning to make an application, we can accomplish the task in much faster, easier and accurate way</a:t>
            </a:r>
            <a:endParaRPr/>
          </a:p>
          <a:p>
            <a:pPr marL="254000" lvl="0" indent="-127000" algn="l" rtl="0">
              <a:lnSpc>
                <a:spcPct val="100000"/>
              </a:lnSpc>
              <a:spcBef>
                <a:spcPts val="0"/>
              </a:spcBef>
              <a:spcAft>
                <a:spcPts val="0"/>
              </a:spcAft>
              <a:buClr>
                <a:srgbClr val="000000"/>
              </a:buClr>
              <a:buSzPts val="2000"/>
              <a:buFont typeface="Arial"/>
              <a:buNone/>
            </a:pPr>
            <a:endParaRPr/>
          </a:p>
          <a:p>
            <a:pPr marL="254000" lvl="0" indent="-127000" algn="l" rtl="0">
              <a:lnSpc>
                <a:spcPct val="100000"/>
              </a:lnSpc>
              <a:spcBef>
                <a:spcPts val="0"/>
              </a:spcBef>
              <a:spcAft>
                <a:spcPts val="0"/>
              </a:spcAft>
              <a:buClr>
                <a:srgbClr val="000000"/>
              </a:buClr>
              <a:buSzPts val="2000"/>
              <a:buFont typeface="Arial"/>
              <a:buNone/>
            </a:pPr>
            <a:endParaRPr/>
          </a:p>
        </p:txBody>
      </p:sp>
      <p:sp>
        <p:nvSpPr>
          <p:cNvPr id="104" name="Google Shape;104;p19"/>
          <p:cNvSpPr txBox="1">
            <a:spLocks noGrp="1"/>
          </p:cNvSpPr>
          <p:nvPr>
            <p:ph type="title"/>
          </p:nvPr>
        </p:nvSpPr>
        <p:spPr>
          <a:xfrm>
            <a:off x="165497" y="0"/>
            <a:ext cx="8667600" cy="5988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a:solidFill>
                  <a:srgbClr val="FF0000"/>
                </a:solidFill>
              </a:rPr>
              <a:t>PROPOSED SYSTEM</a:t>
            </a:r>
            <a:endParaRPr sz="2700" b="1">
              <a:solidFill>
                <a:srgbClr val="FF0000"/>
              </a:solidFill>
            </a:endParaRPr>
          </a:p>
        </p:txBody>
      </p:sp>
      <p:sp>
        <p:nvSpPr>
          <p:cNvPr id="105" name="Google Shape;105;p19"/>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 calcmode="lin" valueType="num">
                                      <p:cBhvr additive="base">
                                        <p:cTn id="7" dur="1000"/>
                                        <p:tgtEl>
                                          <p:spTgt spid="1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 calcmode="lin" valueType="num">
                                      <p:cBhvr additive="base">
                                        <p:cTn id="12" dur="1000"/>
                                        <p:tgtEl>
                                          <p:spTgt spid="1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 calcmode="lin" valueType="num">
                                      <p:cBhvr additive="base">
                                        <p:cTn id="17" dur="1000"/>
                                        <p:tgtEl>
                                          <p:spTgt spid="1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3">
                                            <p:txEl>
                                              <p:pRg st="3" end="3"/>
                                            </p:txEl>
                                          </p:spTgt>
                                        </p:tgtEl>
                                        <p:attrNameLst>
                                          <p:attrName>style.visibility</p:attrName>
                                        </p:attrNameLst>
                                      </p:cBhvr>
                                      <p:to>
                                        <p:strVal val="visible"/>
                                      </p:to>
                                    </p:set>
                                    <p:anim calcmode="lin" valueType="num">
                                      <p:cBhvr additive="base">
                                        <p:cTn id="22" dur="1000"/>
                                        <p:tgtEl>
                                          <p:spTgt spid="1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3">
                                            <p:txEl>
                                              <p:pRg st="4" end="4"/>
                                            </p:txEl>
                                          </p:spTgt>
                                        </p:tgtEl>
                                        <p:attrNameLst>
                                          <p:attrName>style.visibility</p:attrName>
                                        </p:attrNameLst>
                                      </p:cBhvr>
                                      <p:to>
                                        <p:strVal val="visible"/>
                                      </p:to>
                                    </p:set>
                                    <p:anim calcmode="lin" valueType="num">
                                      <p:cBhvr additive="base">
                                        <p:cTn id="27" dur="1000"/>
                                        <p:tgtEl>
                                          <p:spTgt spid="1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3">
                                            <p:txEl>
                                              <p:pRg st="5" end="5"/>
                                            </p:txEl>
                                          </p:spTgt>
                                        </p:tgtEl>
                                        <p:attrNameLst>
                                          <p:attrName>style.visibility</p:attrName>
                                        </p:attrNameLst>
                                      </p:cBhvr>
                                      <p:to>
                                        <p:strVal val="visible"/>
                                      </p:to>
                                    </p:set>
                                    <p:anim calcmode="lin" valueType="num">
                                      <p:cBhvr additive="base">
                                        <p:cTn id="32" dur="1000"/>
                                        <p:tgtEl>
                                          <p:spTgt spid="1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
                                            <p:txEl>
                                              <p:pRg st="6" end="6"/>
                                            </p:txEl>
                                          </p:spTgt>
                                        </p:tgtEl>
                                        <p:attrNameLst>
                                          <p:attrName>style.visibility</p:attrName>
                                        </p:attrNameLst>
                                      </p:cBhvr>
                                      <p:to>
                                        <p:strVal val="visible"/>
                                      </p:to>
                                    </p:set>
                                    <p:anim calcmode="lin" valueType="num">
                                      <p:cBhvr additive="base">
                                        <p:cTn id="37" dur="1000"/>
                                        <p:tgtEl>
                                          <p:spTgt spid="10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7150" y="140574"/>
            <a:ext cx="9038700" cy="450300"/>
          </a:xfrm>
          <a:prstGeom prst="rect">
            <a:avLst/>
          </a:prstGeom>
          <a:noFill/>
          <a:ln>
            <a:noFill/>
          </a:ln>
        </p:spPr>
        <p:txBody>
          <a:bodyPr spcFirstLastPara="1" wrap="square" lIns="17150" tIns="17150" rIns="17150" bIns="17150" anchor="t" anchorCtr="0">
            <a:spAutoFit/>
          </a:bodyPr>
          <a:lstStyle/>
          <a:p>
            <a:pPr marL="0" marR="0" lvl="0" indent="0" algn="ctr" rtl="0">
              <a:lnSpc>
                <a:spcPct val="100000"/>
              </a:lnSpc>
              <a:spcBef>
                <a:spcPts val="0"/>
              </a:spcBef>
              <a:spcAft>
                <a:spcPts val="0"/>
              </a:spcAft>
              <a:buClr>
                <a:srgbClr val="EB220C"/>
              </a:buClr>
              <a:buSzPts val="2700"/>
              <a:buFont typeface="Calibri"/>
              <a:buNone/>
            </a:pPr>
            <a:r>
              <a:rPr lang="en-US" sz="2700" b="1" i="0" u="none" strike="noStrike" cap="none">
                <a:solidFill>
                  <a:srgbClr val="EB220C"/>
                </a:solidFill>
                <a:latin typeface="Calibri"/>
                <a:ea typeface="Calibri"/>
                <a:cs typeface="Calibri"/>
                <a:sym typeface="Calibri"/>
              </a:rPr>
              <a:t>PROTOTYPE</a:t>
            </a:r>
            <a:endParaRPr sz="2700" b="1" i="0" u="none" strike="noStrike" cap="none">
              <a:solidFill>
                <a:srgbClr val="EB220C"/>
              </a:solidFill>
              <a:latin typeface="Calibri"/>
              <a:ea typeface="Calibri"/>
              <a:cs typeface="Calibri"/>
              <a:sym typeface="Calibri"/>
            </a:endParaRPr>
          </a:p>
        </p:txBody>
      </p:sp>
      <p:sp>
        <p:nvSpPr>
          <p:cNvPr id="111" name="Google Shape;111;p20"/>
          <p:cNvSpPr/>
          <p:nvPr/>
        </p:nvSpPr>
        <p:spPr>
          <a:xfrm>
            <a:off x="-25238" y="599494"/>
            <a:ext cx="9169200" cy="74400"/>
          </a:xfrm>
          <a:prstGeom prst="rect">
            <a:avLst/>
          </a:prstGeom>
          <a:solidFill>
            <a:srgbClr val="E46C0A"/>
          </a:solidFill>
          <a:ln w="25400" cap="flat" cmpd="sng">
            <a:solidFill>
              <a:srgbClr val="E46C0A"/>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112" name="Google Shape;112;p20"/>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113" name="Google Shape;113;p20"/>
          <p:cNvSpPr txBox="1">
            <a:spLocks noGrp="1"/>
          </p:cNvSpPr>
          <p:nvPr>
            <p:ph type="body" idx="1"/>
          </p:nvPr>
        </p:nvSpPr>
        <p:spPr>
          <a:xfrm>
            <a:off x="187051" y="817700"/>
            <a:ext cx="8801700" cy="4022400"/>
          </a:xfrm>
          <a:prstGeom prst="rect">
            <a:avLst/>
          </a:prstGeom>
          <a:noFill/>
          <a:ln>
            <a:noFill/>
          </a:ln>
        </p:spPr>
        <p:txBody>
          <a:bodyPr spcFirstLastPara="1" wrap="square" lIns="19050" tIns="19050" rIns="19050" bIns="19050" anchor="t" anchorCtr="0">
            <a:normAutofit/>
          </a:bodyPr>
          <a:lstStyle/>
          <a:p>
            <a:pPr marL="285750" lvl="0" indent="-190500" algn="l" rtl="0">
              <a:lnSpc>
                <a:spcPct val="100000"/>
              </a:lnSpc>
              <a:spcBef>
                <a:spcPts val="0"/>
              </a:spcBef>
              <a:spcAft>
                <a:spcPts val="0"/>
              </a:spcAft>
              <a:buClr>
                <a:schemeClr val="dk1"/>
              </a:buClr>
              <a:buSzPts val="1500"/>
              <a:buFont typeface="Lora"/>
              <a:buChar char="●"/>
            </a:pPr>
            <a:r>
              <a:rPr lang="en-US" sz="2100">
                <a:latin typeface="Lora"/>
                <a:ea typeface="Lora"/>
                <a:cs typeface="Lora"/>
                <a:sym typeface="Lora"/>
              </a:rPr>
              <a:t>I believe it better to demonstrate then presentate.</a:t>
            </a:r>
            <a:endParaRPr sz="21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353059" y="146013"/>
            <a:ext cx="8437800" cy="450300"/>
          </a:xfrm>
          <a:prstGeom prst="rect">
            <a:avLst/>
          </a:prstGeom>
          <a:noFill/>
          <a:ln>
            <a:noFill/>
          </a:ln>
        </p:spPr>
        <p:txBody>
          <a:bodyPr spcFirstLastPara="1" wrap="square" lIns="17150" tIns="17150" rIns="17150" bIns="17150" anchor="t" anchorCtr="0">
            <a:spAutoFit/>
          </a:bodyPr>
          <a:lstStyle/>
          <a:p>
            <a:pPr marL="0" marR="0" lvl="0" indent="0" algn="ctr" rtl="0">
              <a:lnSpc>
                <a:spcPct val="100000"/>
              </a:lnSpc>
              <a:spcBef>
                <a:spcPts val="0"/>
              </a:spcBef>
              <a:spcAft>
                <a:spcPts val="0"/>
              </a:spcAft>
              <a:buClr>
                <a:srgbClr val="EB220C"/>
              </a:buClr>
              <a:buSzPts val="2700"/>
              <a:buFont typeface="Calibri"/>
              <a:buNone/>
            </a:pPr>
            <a:r>
              <a:rPr lang="en-US" sz="2700" b="1" i="0" u="none" strike="noStrike" cap="none">
                <a:solidFill>
                  <a:srgbClr val="EB220C"/>
                </a:solidFill>
                <a:latin typeface="Calibri"/>
                <a:ea typeface="Calibri"/>
                <a:cs typeface="Calibri"/>
                <a:sym typeface="Calibri"/>
              </a:rPr>
              <a:t>SOFTWARE REQUIREMENTS</a:t>
            </a:r>
            <a:endParaRPr sz="2700" b="1" i="0" u="none" strike="noStrike" cap="none">
              <a:solidFill>
                <a:srgbClr val="EB220C"/>
              </a:solidFill>
              <a:latin typeface="Calibri"/>
              <a:ea typeface="Calibri"/>
              <a:cs typeface="Calibri"/>
              <a:sym typeface="Calibri"/>
            </a:endParaRPr>
          </a:p>
        </p:txBody>
      </p:sp>
      <p:sp>
        <p:nvSpPr>
          <p:cNvPr id="119" name="Google Shape;119;p21"/>
          <p:cNvSpPr/>
          <p:nvPr/>
        </p:nvSpPr>
        <p:spPr>
          <a:xfrm>
            <a:off x="-25240" y="599495"/>
            <a:ext cx="9527400" cy="74400"/>
          </a:xfrm>
          <a:prstGeom prst="rect">
            <a:avLst/>
          </a:prstGeom>
          <a:solidFill>
            <a:srgbClr val="E46C0A"/>
          </a:solidFill>
          <a:ln w="25400" cap="flat" cmpd="sng">
            <a:solidFill>
              <a:srgbClr val="E46C0A"/>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120" name="Google Shape;120;p21"/>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121" name="Google Shape;121;p21"/>
          <p:cNvSpPr txBox="1">
            <a:spLocks noGrp="1"/>
          </p:cNvSpPr>
          <p:nvPr>
            <p:ph type="body" idx="1"/>
          </p:nvPr>
        </p:nvSpPr>
        <p:spPr>
          <a:xfrm>
            <a:off x="666750" y="830873"/>
            <a:ext cx="7810500" cy="40356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a:t>Python 3.9</a:t>
            </a:r>
            <a:endParaRPr/>
          </a:p>
          <a:p>
            <a:pPr marL="254000" lvl="0" indent="-254000" algn="l" rtl="0">
              <a:lnSpc>
                <a:spcPct val="100000"/>
              </a:lnSpc>
              <a:spcBef>
                <a:spcPts val="0"/>
              </a:spcBef>
              <a:spcAft>
                <a:spcPts val="0"/>
              </a:spcAft>
              <a:buClr>
                <a:schemeClr val="dk1"/>
              </a:buClr>
              <a:buSzPts val="2000"/>
              <a:buFont typeface="Arial"/>
              <a:buChar char="•"/>
            </a:pPr>
            <a:r>
              <a:rPr lang="en-US"/>
              <a:t>Tensorflow 1.11.0</a:t>
            </a:r>
            <a:endParaRPr/>
          </a:p>
          <a:p>
            <a:pPr marL="254000" lvl="0" indent="-254000" algn="l" rtl="0">
              <a:lnSpc>
                <a:spcPct val="100000"/>
              </a:lnSpc>
              <a:spcBef>
                <a:spcPts val="0"/>
              </a:spcBef>
              <a:spcAft>
                <a:spcPts val="0"/>
              </a:spcAft>
              <a:buClr>
                <a:schemeClr val="dk1"/>
              </a:buClr>
              <a:buSzPts val="2000"/>
              <a:buFont typeface="Arial"/>
              <a:buChar char="•"/>
            </a:pPr>
            <a:r>
              <a:rPr lang="en-US"/>
              <a:t>OpenCV 3.4.3.18</a:t>
            </a:r>
            <a:endParaRPr/>
          </a:p>
          <a:p>
            <a:pPr marL="254000" lvl="0" indent="-254000" algn="l" rtl="0">
              <a:lnSpc>
                <a:spcPct val="100000"/>
              </a:lnSpc>
              <a:spcBef>
                <a:spcPts val="0"/>
              </a:spcBef>
              <a:spcAft>
                <a:spcPts val="0"/>
              </a:spcAft>
              <a:buClr>
                <a:schemeClr val="dk1"/>
              </a:buClr>
              <a:buSzPts val="2000"/>
              <a:buFont typeface="Arial"/>
              <a:buChar char="•"/>
            </a:pPr>
            <a:r>
              <a:rPr lang="en-US"/>
              <a:t>NumPy 1.15.3</a:t>
            </a:r>
            <a:endParaRPr/>
          </a:p>
          <a:p>
            <a:pPr marL="254000" lvl="0" indent="-254000" algn="l" rtl="0">
              <a:lnSpc>
                <a:spcPct val="100000"/>
              </a:lnSpc>
              <a:spcBef>
                <a:spcPts val="0"/>
              </a:spcBef>
              <a:spcAft>
                <a:spcPts val="0"/>
              </a:spcAft>
              <a:buClr>
                <a:schemeClr val="dk1"/>
              </a:buClr>
              <a:buSzPts val="2000"/>
              <a:buFont typeface="Arial"/>
              <a:buChar char="•"/>
            </a:pPr>
            <a:r>
              <a:rPr lang="en-US"/>
              <a:t>Matplotlib 3.0.0</a:t>
            </a:r>
            <a:endParaRPr/>
          </a:p>
          <a:p>
            <a:pPr marL="254000" lvl="0" indent="-254000" algn="l" rtl="0">
              <a:lnSpc>
                <a:spcPct val="100000"/>
              </a:lnSpc>
              <a:spcBef>
                <a:spcPts val="0"/>
              </a:spcBef>
              <a:spcAft>
                <a:spcPts val="0"/>
              </a:spcAft>
              <a:buClr>
                <a:schemeClr val="dk1"/>
              </a:buClr>
              <a:buSzPts val="2000"/>
              <a:buFont typeface="Arial"/>
              <a:buChar char="•"/>
            </a:pPr>
            <a:r>
              <a:rPr lang="en-US"/>
              <a:t>Keras 2.2.1</a:t>
            </a:r>
            <a:endParaRPr/>
          </a:p>
          <a:p>
            <a:pPr marL="254000" lvl="0" indent="-254000" algn="l" rtl="0">
              <a:lnSpc>
                <a:spcPct val="100000"/>
              </a:lnSpc>
              <a:spcBef>
                <a:spcPts val="0"/>
              </a:spcBef>
              <a:spcAft>
                <a:spcPts val="0"/>
              </a:spcAft>
              <a:buClr>
                <a:schemeClr val="dk1"/>
              </a:buClr>
              <a:buSzPts val="2000"/>
              <a:buFont typeface="Arial"/>
              <a:buChar char="•"/>
            </a:pPr>
            <a:r>
              <a:rPr lang="en-US"/>
              <a:t>PIL 5.3.0</a:t>
            </a:r>
            <a:endParaRPr/>
          </a:p>
          <a:p>
            <a:pPr marL="254000" lvl="0" indent="-254000" algn="l" rtl="0">
              <a:lnSpc>
                <a:spcPct val="100000"/>
              </a:lnSpc>
              <a:spcBef>
                <a:spcPts val="0"/>
              </a:spcBef>
              <a:spcAft>
                <a:spcPts val="0"/>
              </a:spcAft>
              <a:buClr>
                <a:schemeClr val="dk1"/>
              </a:buClr>
              <a:buSzPts val="2000"/>
              <a:buFont typeface="Arial"/>
              <a:buChar char="•"/>
            </a:pPr>
            <a:r>
              <a:rPr lang="en-US"/>
              <a:t>Keras 2.4.0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65589" y="12822"/>
            <a:ext cx="8667600" cy="5937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a:solidFill>
                  <a:srgbClr val="FF0000"/>
                </a:solidFill>
              </a:rPr>
              <a:t>REFERNCES</a:t>
            </a:r>
            <a:endParaRPr sz="2700" b="1">
              <a:solidFill>
                <a:srgbClr val="FF0000"/>
              </a:solidFill>
            </a:endParaRPr>
          </a:p>
        </p:txBody>
      </p:sp>
      <p:sp>
        <p:nvSpPr>
          <p:cNvPr id="127" name="Google Shape;127;p22"/>
          <p:cNvSpPr txBox="1">
            <a:spLocks noGrp="1"/>
          </p:cNvSpPr>
          <p:nvPr>
            <p:ph type="body" idx="1"/>
          </p:nvPr>
        </p:nvSpPr>
        <p:spPr>
          <a:xfrm>
            <a:off x="238125" y="817684"/>
            <a:ext cx="8667600" cy="40686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a:t>T.Yang, Y.Xu and ”A., Hidden Markov Model for Gesture Recognition”, CMU-RI-TR-94 10, Robotics Institute, Carnegie Mellon Univ., Pittsburgh, PA, May 1994</a:t>
            </a:r>
            <a:endParaRPr/>
          </a:p>
          <a:p>
            <a:pPr marL="254000" lvl="0" indent="-254000" algn="l" rtl="0">
              <a:lnSpc>
                <a:spcPct val="100000"/>
              </a:lnSpc>
              <a:spcBef>
                <a:spcPts val="0"/>
              </a:spcBef>
              <a:spcAft>
                <a:spcPts val="0"/>
              </a:spcAft>
              <a:buClr>
                <a:schemeClr val="dk1"/>
              </a:buClr>
              <a:buSzPts val="2000"/>
              <a:buFont typeface="Arial"/>
              <a:buChar char="•"/>
            </a:pPr>
            <a:r>
              <a:rPr lang="en-US" u="sng">
                <a:solidFill>
                  <a:schemeClr val="hlink"/>
                </a:solidFill>
                <a:hlinkClick r:id="rId3"/>
              </a:rPr>
              <a:t>https://docs.opencv.org/2.4/doc/tutorials/imgproc/gausian_median_blur_bilateral_filter/gausian_median_blur_bilateral_filter.html</a:t>
            </a:r>
            <a:endParaRPr/>
          </a:p>
          <a:p>
            <a:pPr marL="254000" lvl="0" indent="-254000" algn="l" rtl="0">
              <a:lnSpc>
                <a:spcPct val="100000"/>
              </a:lnSpc>
              <a:spcBef>
                <a:spcPts val="0"/>
              </a:spcBef>
              <a:spcAft>
                <a:spcPts val="0"/>
              </a:spcAft>
              <a:buClr>
                <a:schemeClr val="dk1"/>
              </a:buClr>
              <a:buSzPts val="2000"/>
              <a:buFont typeface="Arial"/>
              <a:buChar char="•"/>
            </a:pPr>
            <a:r>
              <a:rPr lang="en-US"/>
              <a:t>Mohammed Waleed Kalous, Machine recognition of Auslan signs using PowerGloves: Towards large-lexicon recognition of sign language.</a:t>
            </a:r>
            <a:endParaRPr/>
          </a:p>
          <a:p>
            <a:pPr marL="254000" lvl="0" indent="-254000" algn="l" rtl="0">
              <a:lnSpc>
                <a:spcPct val="100000"/>
              </a:lnSpc>
              <a:spcBef>
                <a:spcPts val="0"/>
              </a:spcBef>
              <a:spcAft>
                <a:spcPts val="0"/>
              </a:spcAft>
              <a:buClr>
                <a:schemeClr val="dk1"/>
              </a:buClr>
              <a:buSzPts val="2000"/>
              <a:buFont typeface="Arial"/>
              <a:buChar char="•"/>
            </a:pPr>
            <a:r>
              <a:rPr lang="en-US"/>
              <a:t>Byeongkeun Kang , Subarna Tripathi , Truong Q. Nguyen ”Real-time</a:t>
            </a:r>
            <a:endParaRPr/>
          </a:p>
          <a:p>
            <a:pPr marL="0" lvl="0" indent="0" algn="l" rtl="0">
              <a:lnSpc>
                <a:spcPct val="100000"/>
              </a:lnSpc>
              <a:spcBef>
                <a:spcPts val="0"/>
              </a:spcBef>
              <a:spcAft>
                <a:spcPts val="0"/>
              </a:spcAft>
              <a:buClr>
                <a:srgbClr val="000000"/>
              </a:buClr>
              <a:buSzPts val="2000"/>
              <a:buFont typeface="Helvetica Neue"/>
              <a:buNone/>
            </a:pPr>
            <a:r>
              <a:rPr lang="en-US"/>
              <a:t>    sign language fingerspelling recognition using convolutional neural</a:t>
            </a:r>
            <a:endParaRPr/>
          </a:p>
          <a:p>
            <a:pPr marL="0" lvl="0" indent="0" algn="ctr" rtl="0">
              <a:lnSpc>
                <a:spcPct val="100000"/>
              </a:lnSpc>
              <a:spcBef>
                <a:spcPts val="0"/>
              </a:spcBef>
              <a:spcAft>
                <a:spcPts val="0"/>
              </a:spcAft>
              <a:buClr>
                <a:srgbClr val="000000"/>
              </a:buClr>
              <a:buSzPts val="2000"/>
              <a:buFont typeface="Helvetica Neue"/>
              <a:buNone/>
            </a:pPr>
            <a:r>
              <a:rPr lang="en-US"/>
              <a:t>networks from depth map” 2015 3rd IAPR Asian Conference on Pattern</a:t>
            </a:r>
            <a:endParaRPr/>
          </a:p>
          <a:p>
            <a:pPr marL="0" lvl="0" indent="0" algn="l" rtl="0">
              <a:lnSpc>
                <a:spcPct val="100000"/>
              </a:lnSpc>
              <a:spcBef>
                <a:spcPts val="0"/>
              </a:spcBef>
              <a:spcAft>
                <a:spcPts val="0"/>
              </a:spcAft>
              <a:buClr>
                <a:srgbClr val="000000"/>
              </a:buClr>
              <a:buSzPts val="2000"/>
              <a:buFont typeface="Helvetica Neue"/>
              <a:buNone/>
            </a:pPr>
            <a:r>
              <a:rPr lang="en-US"/>
              <a:t>    Recognition (ACPR)</a:t>
            </a:r>
            <a:endParaRPr/>
          </a:p>
        </p:txBody>
      </p:sp>
      <p:sp>
        <p:nvSpPr>
          <p:cNvPr id="128" name="Google Shape;128;p22"/>
          <p:cNvSpPr/>
          <p:nvPr/>
        </p:nvSpPr>
        <p:spPr>
          <a:xfrm>
            <a:off x="17772" y="608699"/>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38125" y="6228"/>
            <a:ext cx="8667600" cy="6663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a:solidFill>
                  <a:srgbClr val="FF0000"/>
                </a:solidFill>
              </a:rPr>
              <a:t>CONCLUSION</a:t>
            </a:r>
            <a:endParaRPr sz="2700" b="1">
              <a:solidFill>
                <a:srgbClr val="FF0000"/>
              </a:solidFill>
            </a:endParaRPr>
          </a:p>
        </p:txBody>
      </p:sp>
      <p:sp>
        <p:nvSpPr>
          <p:cNvPr id="134" name="Google Shape;134;p23"/>
          <p:cNvSpPr txBox="1">
            <a:spLocks noGrp="1"/>
          </p:cNvSpPr>
          <p:nvPr>
            <p:ph type="body" idx="1"/>
          </p:nvPr>
        </p:nvSpPr>
        <p:spPr>
          <a:xfrm>
            <a:off x="238125" y="817684"/>
            <a:ext cx="8667600" cy="4068600"/>
          </a:xfrm>
          <a:prstGeom prst="rect">
            <a:avLst/>
          </a:prstGeom>
          <a:noFill/>
          <a:ln>
            <a:noFill/>
          </a:ln>
        </p:spPr>
        <p:txBody>
          <a:bodyPr spcFirstLastPara="1" wrap="square" lIns="19050" tIns="19050" rIns="19050" bIns="19050" anchor="t" anchorCtr="0">
            <a:normAutofit/>
          </a:bodyPr>
          <a:lstStyle/>
          <a:p>
            <a:pPr marL="0" lvl="0" indent="0" algn="ctr" rtl="0">
              <a:lnSpc>
                <a:spcPct val="100000"/>
              </a:lnSpc>
              <a:spcBef>
                <a:spcPts val="0"/>
              </a:spcBef>
              <a:spcAft>
                <a:spcPts val="0"/>
              </a:spcAft>
              <a:buClr>
                <a:srgbClr val="000000"/>
              </a:buClr>
              <a:buSzPts val="2000"/>
              <a:buFont typeface="Helvetica Neue"/>
              <a:buNone/>
            </a:pPr>
            <a:endParaRPr dirty="0"/>
          </a:p>
          <a:p>
            <a:pPr marL="254000" lvl="0" indent="-254000" algn="l" rtl="0">
              <a:lnSpc>
                <a:spcPct val="100000"/>
              </a:lnSpc>
              <a:spcBef>
                <a:spcPts val="0"/>
              </a:spcBef>
              <a:spcAft>
                <a:spcPts val="0"/>
              </a:spcAft>
              <a:buClr>
                <a:schemeClr val="dk1"/>
              </a:buClr>
              <a:buSzPts val="2000"/>
              <a:buFont typeface="Arial"/>
              <a:buChar char="•"/>
            </a:pPr>
            <a:r>
              <a:rPr lang="en-US" dirty="0"/>
              <a:t>In this report, a functional real time vision based American sign language recognition for D&amp;M people have been developed for ASL alphabets.</a:t>
            </a:r>
            <a:endParaRPr dirty="0"/>
          </a:p>
          <a:p>
            <a:pPr marL="254000" lvl="0" indent="-254000" algn="l" rtl="0">
              <a:lnSpc>
                <a:spcPct val="150000"/>
              </a:lnSpc>
              <a:spcBef>
                <a:spcPts val="0"/>
              </a:spcBef>
              <a:spcAft>
                <a:spcPts val="0"/>
              </a:spcAft>
              <a:buClr>
                <a:schemeClr val="dk1"/>
              </a:buClr>
              <a:buSzPts val="2000"/>
              <a:buFont typeface="Arial"/>
              <a:buChar char="•"/>
            </a:pPr>
            <a:r>
              <a:rPr lang="en-US" dirty="0"/>
              <a:t>We achieved an accuracy of 97.3% on our dataset.</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Prediction has been improved after implementing two layers of algorithms in which we verify and predict symbols which are more similar to each other.</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We are planning to achieve higher accuracy even in case of complex</a:t>
            </a:r>
            <a:endParaRPr dirty="0"/>
          </a:p>
          <a:p>
            <a:pPr marL="0" lvl="0" indent="0" algn="l" rtl="0">
              <a:lnSpc>
                <a:spcPct val="100000"/>
              </a:lnSpc>
              <a:spcBef>
                <a:spcPts val="0"/>
              </a:spcBef>
              <a:spcAft>
                <a:spcPts val="0"/>
              </a:spcAft>
              <a:buClr>
                <a:srgbClr val="000000"/>
              </a:buClr>
              <a:buSzPts val="2000"/>
              <a:buFont typeface="Helvetica Neue"/>
              <a:buNone/>
            </a:pPr>
            <a:r>
              <a:rPr lang="en-US" dirty="0"/>
              <a:t> </a:t>
            </a:r>
            <a:r>
              <a:rPr lang="en-US" dirty="0" smtClean="0"/>
              <a:t>   backgrounds </a:t>
            </a:r>
            <a:r>
              <a:rPr lang="en-US" dirty="0"/>
              <a:t>by trying out various background subtraction algorithms.</a:t>
            </a:r>
            <a:endParaRPr dirty="0"/>
          </a:p>
          <a:p>
            <a:pPr marL="228600" lvl="0" indent="-222250" algn="l" rtl="0">
              <a:lnSpc>
                <a:spcPct val="100000"/>
              </a:lnSpc>
              <a:spcBef>
                <a:spcPts val="0"/>
              </a:spcBef>
              <a:spcAft>
                <a:spcPts val="0"/>
              </a:spcAft>
              <a:buClr>
                <a:schemeClr val="dk1"/>
              </a:buClr>
              <a:buSzPts val="2000"/>
              <a:buFont typeface="Arial"/>
              <a:buChar char="•"/>
            </a:pPr>
            <a:r>
              <a:rPr lang="en-US" dirty="0"/>
              <a:t>We are also thinking of improving the preprocessing to predict </a:t>
            </a:r>
            <a:r>
              <a:rPr lang="en-US"/>
              <a:t>gestures </a:t>
            </a:r>
            <a:r>
              <a:rPr lang="en-US" smtClean="0"/>
              <a:t>in </a:t>
            </a:r>
            <a:r>
              <a:rPr lang="en-US" dirty="0"/>
              <a:t>low light conditions with a higher accuracy.</a:t>
            </a:r>
            <a:endParaRPr dirty="0"/>
          </a:p>
        </p:txBody>
      </p:sp>
      <p:sp>
        <p:nvSpPr>
          <p:cNvPr id="135" name="Google Shape;135;p23"/>
          <p:cNvSpPr/>
          <p:nvPr/>
        </p:nvSpPr>
        <p:spPr>
          <a:xfrm>
            <a:off x="17772" y="608699"/>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Times New Roman</vt:lpstr>
      <vt:lpstr>Times</vt:lpstr>
      <vt:lpstr>Helvetica Neue</vt:lpstr>
      <vt:lpstr>Helvetica Neue Light</vt:lpstr>
      <vt:lpstr>Ribeye</vt:lpstr>
      <vt:lpstr>Calibri</vt:lpstr>
      <vt:lpstr>Impact</vt:lpstr>
      <vt:lpstr>Lora</vt:lpstr>
      <vt:lpstr>Arial</vt:lpstr>
      <vt:lpstr>Simple Dark</vt:lpstr>
      <vt:lpstr>A5016- ENGINEERING DESIGN THINKING</vt:lpstr>
      <vt:lpstr>Outlines</vt:lpstr>
      <vt:lpstr>PowerPoint Presentation</vt:lpstr>
      <vt:lpstr>Existing System</vt:lpstr>
      <vt:lpstr>PROPOSED SYSTEM</vt:lpstr>
      <vt:lpstr>PowerPoint Presentation</vt:lpstr>
      <vt:lpstr>PowerPoint Presentation</vt:lpstr>
      <vt:lpstr>REFERNCES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A5016- ENGINEERING DESIGN THINKING</dc:title>
  <cp:lastModifiedBy>Praneeth Sunkavalli</cp:lastModifiedBy>
  <cp:revision>1</cp:revision>
  <dcterms:modified xsi:type="dcterms:W3CDTF">2021-10-20T17:15:23Z</dcterms:modified>
</cp:coreProperties>
</file>